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0" r:id="rId4"/>
  </p:sldMasterIdLst>
  <p:notesMasterIdLst>
    <p:notesMasterId r:id="rId45"/>
  </p:notesMasterIdLst>
  <p:sldIdLst>
    <p:sldId id="1839" r:id="rId5"/>
    <p:sldId id="459" r:id="rId6"/>
    <p:sldId id="460" r:id="rId7"/>
    <p:sldId id="1832" r:id="rId8"/>
    <p:sldId id="1833" r:id="rId9"/>
    <p:sldId id="1751" r:id="rId10"/>
    <p:sldId id="1834" r:id="rId11"/>
    <p:sldId id="1835" r:id="rId12"/>
    <p:sldId id="1836" r:id="rId13"/>
    <p:sldId id="1753" r:id="rId14"/>
    <p:sldId id="257" r:id="rId15"/>
    <p:sldId id="258" r:id="rId16"/>
    <p:sldId id="259" r:id="rId17"/>
    <p:sldId id="260" r:id="rId18"/>
    <p:sldId id="261" r:id="rId19"/>
    <p:sldId id="1754" r:id="rId20"/>
    <p:sldId id="1837" r:id="rId21"/>
    <p:sldId id="1838" r:id="rId22"/>
    <p:sldId id="1796" r:id="rId23"/>
    <p:sldId id="1752" r:id="rId24"/>
    <p:sldId id="1756" r:id="rId25"/>
    <p:sldId id="1748" r:id="rId26"/>
    <p:sldId id="1750" r:id="rId27"/>
    <p:sldId id="1759" r:id="rId28"/>
    <p:sldId id="1831" r:id="rId29"/>
    <p:sldId id="1757" r:id="rId30"/>
    <p:sldId id="1714" r:id="rId31"/>
    <p:sldId id="1749" r:id="rId32"/>
    <p:sldId id="1755" r:id="rId33"/>
    <p:sldId id="1802" r:id="rId34"/>
    <p:sldId id="1604" r:id="rId35"/>
    <p:sldId id="1828" r:id="rId36"/>
    <p:sldId id="1829" r:id="rId37"/>
    <p:sldId id="1830" r:id="rId38"/>
    <p:sldId id="256" r:id="rId39"/>
    <p:sldId id="535" r:id="rId40"/>
    <p:sldId id="1794" r:id="rId41"/>
    <p:sldId id="1735" r:id="rId42"/>
    <p:sldId id="1793" r:id="rId43"/>
    <p:sldId id="1795"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M1 Griffith" id="{38B1BDAA-2361-DE42-B194-1AF642C3BD89}">
          <p14:sldIdLst>
            <p14:sldId id="1839"/>
            <p14:sldId id="459"/>
            <p14:sldId id="460"/>
          </p14:sldIdLst>
        </p14:section>
        <p14:section name="PM2 Johnson" id="{EC65746D-A727-B849-9509-06AD2310C805}">
          <p14:sldIdLst>
            <p14:sldId id="1832"/>
            <p14:sldId id="1833"/>
            <p14:sldId id="1751"/>
            <p14:sldId id="1834"/>
            <p14:sldId id="1835"/>
            <p14:sldId id="1836"/>
            <p14:sldId id="1753"/>
            <p14:sldId id="257"/>
            <p14:sldId id="258"/>
            <p14:sldId id="259"/>
            <p14:sldId id="260"/>
            <p14:sldId id="261"/>
            <p14:sldId id="1754"/>
            <p14:sldId id="1837"/>
            <p14:sldId id="1838"/>
          </p14:sldIdLst>
        </p14:section>
        <p14:section name="PM3 Puma" id="{F538CA9B-CC7D-C54E-BB80-34BF6EBFD759}">
          <p14:sldIdLst>
            <p14:sldId id="1796"/>
            <p14:sldId id="1752"/>
            <p14:sldId id="1756"/>
            <p14:sldId id="1748"/>
            <p14:sldId id="1750"/>
            <p14:sldId id="1759"/>
            <p14:sldId id="1831"/>
            <p14:sldId id="1757"/>
            <p14:sldId id="1714"/>
            <p14:sldId id="1749"/>
            <p14:sldId id="1755"/>
            <p14:sldId id="1802"/>
            <p14:sldId id="1604"/>
            <p14:sldId id="1828"/>
            <p14:sldId id="1829"/>
            <p14:sldId id="1830"/>
          </p14:sldIdLst>
        </p14:section>
        <p14:section name="PM4 Muneepeerakul" id="{C1F14CBA-596C-5A49-980B-F83E20AD2699}">
          <p14:sldIdLst>
            <p14:sldId id="256"/>
            <p14:sldId id="535"/>
            <p14:sldId id="1794"/>
            <p14:sldId id="1735"/>
            <p14:sldId id="1793"/>
            <p14:sldId id="179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2D1F"/>
    <a:srgbClr val="FF9300"/>
    <a:srgbClr val="FFFFFF"/>
    <a:srgbClr val="000000"/>
    <a:srgbClr val="D34817"/>
    <a:srgbClr val="404040"/>
    <a:srgbClr val="0432FF"/>
    <a:srgbClr val="00FDFF"/>
    <a:srgbClr val="A28E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3973"/>
    <p:restoredTop sz="96327"/>
  </p:normalViewPr>
  <p:slideViewPr>
    <p:cSldViewPr snapToGrid="0" snapToObjects="1">
      <p:cViewPr varScale="1">
        <p:scale>
          <a:sx n="19" d="100"/>
          <a:sy n="19" d="100"/>
        </p:scale>
        <p:origin x="216" y="244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406485-CF19-304E-82EC-15E02A524199}" type="datetimeFigureOut">
              <a:rPr lang="en-US" smtClean="0"/>
              <a:t>5/23/20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77B46F-4CB4-C242-AFFB-FF9A0AB42D0C}" type="slidenum">
              <a:rPr lang="en-US" smtClean="0"/>
              <a:t>‹#›</a:t>
            </a:fld>
            <a:endParaRPr lang="en-US"/>
          </a:p>
        </p:txBody>
      </p:sp>
    </p:spTree>
    <p:extLst>
      <p:ext uri="{BB962C8B-B14F-4D97-AF65-F5344CB8AC3E}">
        <p14:creationId xmlns:p14="http://schemas.microsoft.com/office/powerpoint/2010/main" val="525052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3F5E45-C8AE-DC42-BB29-58E8373FC0CB}" type="slidenum">
              <a:rPr lang="en-US" smtClean="0"/>
              <a:pPr/>
              <a:t>32</a:t>
            </a:fld>
            <a:endParaRPr lang="en-US"/>
          </a:p>
        </p:txBody>
      </p:sp>
    </p:spTree>
    <p:extLst>
      <p:ext uri="{BB962C8B-B14F-4D97-AF65-F5344CB8AC3E}">
        <p14:creationId xmlns:p14="http://schemas.microsoft.com/office/powerpoint/2010/main" val="1214976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9845AC-D47C-4D4E-BFCE-2BD512B1E3D9}" type="slidenum">
              <a:rPr lang="en-US" smtClean="0"/>
              <a:t>36</a:t>
            </a:fld>
            <a:endParaRPr lang="en-US"/>
          </a:p>
        </p:txBody>
      </p:sp>
    </p:spTree>
    <p:extLst>
      <p:ext uri="{BB962C8B-B14F-4D97-AF65-F5344CB8AC3E}">
        <p14:creationId xmlns:p14="http://schemas.microsoft.com/office/powerpoint/2010/main" val="3262064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9845AC-D47C-4D4E-BFCE-2BD512B1E3D9}" type="slidenum">
              <a:rPr lang="en-US" smtClean="0"/>
              <a:t>40</a:t>
            </a:fld>
            <a:endParaRPr lang="en-US"/>
          </a:p>
        </p:txBody>
      </p:sp>
    </p:spTree>
    <p:extLst>
      <p:ext uri="{BB962C8B-B14F-4D97-AF65-F5344CB8AC3E}">
        <p14:creationId xmlns:p14="http://schemas.microsoft.com/office/powerpoint/2010/main" val="428976038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17714" y="946347"/>
            <a:ext cx="1175657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17714" y="3158865"/>
            <a:ext cx="1175657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17714" y="1084180"/>
            <a:ext cx="11756572" cy="20011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10599988" y="2594148"/>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dirty="0"/>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a:xfrm>
            <a:off x="7964424" y="6272784"/>
            <a:ext cx="3273552"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964424" y="6272784"/>
            <a:ext cx="3273552"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964424" y="6272784"/>
            <a:ext cx="3273552"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5456" y="224983"/>
            <a:ext cx="10927533" cy="891490"/>
          </a:xfrm>
        </p:spPr>
        <p:txBody>
          <a:bodyPr/>
          <a:lstStyle>
            <a:lvl1pPr>
              <a:defRPr b="1" i="0" cap="none" baseline="0">
                <a:latin typeface="Rockwell" panose="02060603020205020403" pitchFamily="18" charset="77"/>
              </a:defRPr>
            </a:lvl1pPr>
          </a:lstStyle>
          <a:p>
            <a:r>
              <a:rPr lang="en-US" dirty="0"/>
              <a:t>Click to edit Master title style</a:t>
            </a:r>
          </a:p>
        </p:txBody>
      </p:sp>
      <p:sp>
        <p:nvSpPr>
          <p:cNvPr id="3" name="Content Placeholder 2"/>
          <p:cNvSpPr>
            <a:spLocks noGrp="1"/>
          </p:cNvSpPr>
          <p:nvPr>
            <p:ph idx="1"/>
          </p:nvPr>
        </p:nvSpPr>
        <p:spPr>
          <a:xfrm>
            <a:off x="585457" y="1116473"/>
            <a:ext cx="10927532" cy="4596264"/>
          </a:xfrm>
        </p:spPr>
        <p:txBody>
          <a:bodyPr>
            <a:normAutofit/>
          </a:bodyPr>
          <a:lstStyle>
            <a:lvl1pPr>
              <a:defRPr sz="3200">
                <a:latin typeface="Corbel" panose="020B0503020204020204" pitchFamily="34" charset="0"/>
              </a:defRPr>
            </a:lvl1pPr>
            <a:lvl2pPr>
              <a:defRPr sz="2800">
                <a:latin typeface="Corbel" panose="020B0503020204020204" pitchFamily="34" charset="0"/>
              </a:defRPr>
            </a:lvl2pPr>
            <a:lvl3pPr>
              <a:defRPr sz="2400">
                <a:latin typeface="Corbel" panose="020B0503020204020204" pitchFamily="34" charset="0"/>
              </a:defRPr>
            </a:lvl3pPr>
            <a:lvl4pPr>
              <a:defRPr sz="2400">
                <a:latin typeface="Corbel" panose="020B0503020204020204" pitchFamily="34" charset="0"/>
              </a:defRPr>
            </a:lvl4pPr>
            <a:lvl5pPr>
              <a:defRPr sz="2400">
                <a:latin typeface="Corbel"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164682" y="6372371"/>
            <a:ext cx="11215524" cy="365125"/>
          </a:xfrm>
        </p:spPr>
        <p:txBody>
          <a:bodyPr/>
          <a:lstStyle>
            <a:lvl1pPr>
              <a:defRPr b="1">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a:prstGeom prst="rect">
            <a:avLst/>
          </a:prstGeom>
        </p:spPr>
        <p:txBody>
          <a:bodyPr/>
          <a:lstStyle/>
          <a:p>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964424" y="6272784"/>
            <a:ext cx="3273552"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964424" y="6272784"/>
            <a:ext cx="3273552"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964424" y="6272784"/>
            <a:ext cx="3273552"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964424" y="6272784"/>
            <a:ext cx="3273552"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964424" y="6272784"/>
            <a:ext cx="3273552"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964424" y="6272784"/>
            <a:ext cx="3273552" cy="365125"/>
          </a:xfrm>
          <a:prstGeom prst="rect">
            <a:avLst/>
          </a:prstGeom>
        </p:spPr>
        <p:txBody>
          <a:bodyPr/>
          <a:lstStyle/>
          <a:p>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microsoft.com/office/2007/relationships/hdphoto" Target="../media/hdphoto2.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2647CA-87DA-A341-8F5B-C423DA2D24DC}"/>
              </a:ext>
            </a:extLst>
          </p:cNvPr>
          <p:cNvSpPr/>
          <p:nvPr userDrawn="1"/>
        </p:nvSpPr>
        <p:spPr>
          <a:xfrm>
            <a:off x="585457" y="203979"/>
            <a:ext cx="10930551" cy="891490"/>
          </a:xfrm>
          <a:prstGeom prst="rect">
            <a:avLst/>
          </a:prstGeom>
          <a:blipFill dpi="0" rotWithShape="1">
            <a:blip r:embed="rId13">
              <a:alphaModFix amt="85000"/>
              <a:lum bright="70000" contrast="-70000"/>
              <a:extLst>
                <a:ext uri="{BEBA8EAE-BF5A-486C-A8C5-ECC9F3942E4B}">
                  <a14:imgProps xmlns:a14="http://schemas.microsoft.com/office/drawing/2010/main">
                    <a14:imgLayer r:embed="rId1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2974" y="213869"/>
            <a:ext cx="10927533" cy="8914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85457" y="1116473"/>
            <a:ext cx="10927532" cy="44151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85874" y="6372372"/>
            <a:ext cx="10832560"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501314" y="6329269"/>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5">
                <a:duotone>
                  <a:schemeClr val="accent1">
                    <a:shade val="45000"/>
                    <a:satMod val="135000"/>
                  </a:schemeClr>
                  <a:prstClr val="white"/>
                </a:duotone>
                <a:extLst>
                  <a:ext uri="{BEBA8EAE-BF5A-486C-A8C5-ECC9F3942E4B}">
                    <a14:imgProps xmlns:a14="http://schemas.microsoft.com/office/drawing/2010/main">
                      <a14:imgLayer r:embed="rId1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410717" y="6372372"/>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defTabSz="914400" rtl="0" eaLnBrk="1" latinLnBrk="0" hangingPunct="1">
        <a:lnSpc>
          <a:spcPct val="90000"/>
        </a:lnSpc>
        <a:spcBef>
          <a:spcPct val="0"/>
        </a:spcBef>
        <a:buNone/>
        <a:defRPr sz="4000" kern="1200" cap="all" baseline="0">
          <a:blipFill>
            <a:blip r:embed="rId17">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4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iff"/><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jpg"/><Relationship Id="rId5" Type="http://schemas.microsoft.com/office/2007/relationships/hdphoto" Target="../media/hdphoto2.wdp"/><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tiff"/><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 Id="rId9" Type="http://schemas.microsoft.com/office/2007/relationships/hdphoto" Target="../media/hdphoto3.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nsf.gov/od/oia/convergence/index.jsp"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hyperlink" Target="https://reliefweb.int/sites/reliefweb.int/files/resources/Senegal_Sit%20Rep%201_final.pdf" TargetMode="Externa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jpe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hyperlink" Target="https://fscluster.org/"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brunel.ac.uk/news-and-events/news/articles/Climate-refugees-why-we-cant-yet-predict-where-millions-of-displaced-people-will-go"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doi.org/10.1787/9789264302075-en" TargetMode="External"/><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37.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iff"/><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4FEB2-F823-BA43-8100-2CCCE073CF8B}"/>
              </a:ext>
            </a:extLst>
          </p:cNvPr>
          <p:cNvSpPr>
            <a:spLocks noGrp="1"/>
          </p:cNvSpPr>
          <p:nvPr>
            <p:ph type="ctrTitle"/>
          </p:nvPr>
        </p:nvSpPr>
        <p:spPr>
          <a:xfrm>
            <a:off x="369870" y="1190561"/>
            <a:ext cx="11414588" cy="1265804"/>
          </a:xfrm>
        </p:spPr>
        <p:txBody>
          <a:bodyPr>
            <a:normAutofit/>
          </a:bodyPr>
          <a:lstStyle/>
          <a:p>
            <a:pPr algn="ctr"/>
            <a:r>
              <a:rPr lang="en-US" sz="4800" b="1" dirty="0"/>
              <a:t>Cultural Values of Labor: An Anthropology of Economics</a:t>
            </a:r>
          </a:p>
        </p:txBody>
      </p:sp>
      <p:sp>
        <p:nvSpPr>
          <p:cNvPr id="3" name="Subtitle 2">
            <a:extLst>
              <a:ext uri="{FF2B5EF4-FFF2-40B4-BE49-F238E27FC236}">
                <a16:creationId xmlns:a16="http://schemas.microsoft.com/office/drawing/2014/main" id="{DC393049-3B33-7640-B911-253B7DB069AB}"/>
              </a:ext>
            </a:extLst>
          </p:cNvPr>
          <p:cNvSpPr>
            <a:spLocks noGrp="1"/>
          </p:cNvSpPr>
          <p:nvPr>
            <p:ph type="subTitle" idx="1"/>
          </p:nvPr>
        </p:nvSpPr>
        <p:spPr>
          <a:xfrm>
            <a:off x="1024676" y="2507518"/>
            <a:ext cx="9966960" cy="734910"/>
          </a:xfrm>
        </p:spPr>
        <p:txBody>
          <a:bodyPr>
            <a:normAutofit/>
          </a:bodyPr>
          <a:lstStyle/>
          <a:p>
            <a:pPr algn="ctr">
              <a:spcBef>
                <a:spcPts val="0"/>
              </a:spcBef>
            </a:pPr>
            <a:r>
              <a:rPr lang="en-US" sz="2800" b="1" dirty="0">
                <a:solidFill>
                  <a:srgbClr val="0432FF"/>
                </a:solidFill>
              </a:rPr>
              <a:t>MURI 2020 Program Review, 26 May 2020</a:t>
            </a:r>
          </a:p>
        </p:txBody>
      </p:sp>
      <p:pic>
        <p:nvPicPr>
          <p:cNvPr id="4" name="Picture 3">
            <a:extLst>
              <a:ext uri="{FF2B5EF4-FFF2-40B4-BE49-F238E27FC236}">
                <a16:creationId xmlns:a16="http://schemas.microsoft.com/office/drawing/2014/main" id="{C16145FF-EC5F-9E4F-BC02-71ACA898D6F9}"/>
              </a:ext>
            </a:extLst>
          </p:cNvPr>
          <p:cNvPicPr>
            <a:picLocks noChangeAspect="1"/>
          </p:cNvPicPr>
          <p:nvPr/>
        </p:nvPicPr>
        <p:blipFill rotWithShape="1">
          <a:blip r:embed="rId2"/>
          <a:srcRect r="51653"/>
          <a:stretch/>
        </p:blipFill>
        <p:spPr>
          <a:xfrm>
            <a:off x="1846848" y="22074"/>
            <a:ext cx="833569" cy="914400"/>
          </a:xfrm>
          <a:prstGeom prst="rect">
            <a:avLst/>
          </a:prstGeom>
        </p:spPr>
      </p:pic>
      <p:pic>
        <p:nvPicPr>
          <p:cNvPr id="5" name="Picture 46">
            <a:extLst>
              <a:ext uri="{FF2B5EF4-FFF2-40B4-BE49-F238E27FC236}">
                <a16:creationId xmlns:a16="http://schemas.microsoft.com/office/drawing/2014/main" id="{B14DCFFF-2F73-5246-8318-0C37312F6B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3760" y="337338"/>
            <a:ext cx="1995214"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0" descr="Image result for columbia university">
            <a:extLst>
              <a:ext uri="{FF2B5EF4-FFF2-40B4-BE49-F238E27FC236}">
                <a16:creationId xmlns:a16="http://schemas.microsoft.com/office/drawing/2014/main" id="{3109468C-BA73-AC4E-B5A2-EFF552484B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6731" y="291618"/>
            <a:ext cx="307618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9">
            <a:extLst>
              <a:ext uri="{FF2B5EF4-FFF2-40B4-BE49-F238E27FC236}">
                <a16:creationId xmlns:a16="http://schemas.microsoft.com/office/drawing/2014/main" id="{15CD8839-35AA-F24C-BD0A-C50B5147CE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26859" b="27911"/>
          <a:stretch>
            <a:fillRect/>
          </a:stretch>
        </p:blipFill>
        <p:spPr bwMode="auto">
          <a:xfrm>
            <a:off x="9416135" y="291618"/>
            <a:ext cx="101100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48C27D37-9E62-044C-AB62-D8F6916373C0}"/>
              </a:ext>
            </a:extLst>
          </p:cNvPr>
          <p:cNvSpPr txBox="1"/>
          <p:nvPr/>
        </p:nvSpPr>
        <p:spPr>
          <a:xfrm>
            <a:off x="77636" y="5465265"/>
            <a:ext cx="3226124" cy="1292662"/>
          </a:xfrm>
          <a:prstGeom prst="rect">
            <a:avLst/>
          </a:prstGeom>
          <a:solidFill>
            <a:schemeClr val="tx1">
              <a:lumMod val="50000"/>
              <a:lumOff val="50000"/>
            </a:schemeClr>
          </a:solidFill>
        </p:spPr>
        <p:txBody>
          <a:bodyPr wrap="square" rtlCol="0">
            <a:spAutoFit/>
          </a:bodyPr>
          <a:lstStyle/>
          <a:p>
            <a:r>
              <a:rPr lang="en-US" b="1" dirty="0">
                <a:solidFill>
                  <a:schemeClr val="bg1"/>
                </a:solidFill>
                <a:latin typeface="Arial Black" panose="020B0604020202020204" pitchFamily="34" charset="0"/>
                <a:cs typeface="Arial Black" panose="020B0604020202020204" pitchFamily="34" charset="0"/>
              </a:rPr>
              <a:t>MURI </a:t>
            </a:r>
            <a:r>
              <a:rPr lang="en-US" dirty="0">
                <a:solidFill>
                  <a:schemeClr val="bg1"/>
                </a:solidFill>
                <a:latin typeface="Arial" panose="020B0604020202020204" pitchFamily="34" charset="0"/>
                <a:cs typeface="Arial" panose="020B0604020202020204" pitchFamily="34" charset="0"/>
              </a:rPr>
              <a:t>W911NF-18-1-0267</a:t>
            </a:r>
          </a:p>
          <a:p>
            <a:r>
              <a:rPr lang="en-US" sz="1000" dirty="0">
                <a:solidFill>
                  <a:schemeClr val="bg1"/>
                </a:solidFill>
                <a:latin typeface="Arial" panose="020B0604020202020204" pitchFamily="34" charset="0"/>
                <a:cs typeface="Arial" panose="020B0604020202020204" pitchFamily="34" charset="0"/>
              </a:rPr>
              <a:t>This work was supported by the Army Research Office/Army Research Laboratory. The views and conclusions are those of the authors and should not be interpreted as representing the official policies either expressed or implied of the Army Research Office or the US Government.</a:t>
            </a:r>
            <a:endParaRPr lang="en-US" sz="11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4A028B6-F5FE-1146-BD7B-DBEA1B453D78}"/>
              </a:ext>
            </a:extLst>
          </p:cNvPr>
          <p:cNvSpPr txBox="1"/>
          <p:nvPr/>
        </p:nvSpPr>
        <p:spPr>
          <a:xfrm>
            <a:off x="7069850" y="6381716"/>
            <a:ext cx="4916667" cy="369332"/>
          </a:xfrm>
          <a:prstGeom prst="rect">
            <a:avLst/>
          </a:prstGeom>
          <a:solidFill>
            <a:schemeClr val="tx1">
              <a:lumMod val="50000"/>
              <a:lumOff val="50000"/>
            </a:schemeClr>
          </a:solidFill>
        </p:spPr>
        <p:txBody>
          <a:bodyPr wrap="none" rtlCol="0">
            <a:spAutoFit/>
          </a:bodyPr>
          <a:lstStyle/>
          <a:p>
            <a:pPr algn="ctr"/>
            <a:r>
              <a:rPr lang="en-US" b="1" dirty="0">
                <a:solidFill>
                  <a:schemeClr val="bg1"/>
                </a:solidFill>
                <a:latin typeface="Arial Black" panose="020B0604020202020204" pitchFamily="34" charset="0"/>
                <a:cs typeface="Arial Black" panose="020B0604020202020204" pitchFamily="34" charset="0"/>
              </a:rPr>
              <a:t>HRPO </a:t>
            </a:r>
            <a:r>
              <a:rPr lang="en-US" dirty="0">
                <a:solidFill>
                  <a:schemeClr val="bg1"/>
                </a:solidFill>
                <a:latin typeface="Arial" panose="020B0604020202020204" pitchFamily="34" charset="0"/>
                <a:cs typeface="Arial" panose="020B0604020202020204" pitchFamily="34" charset="0"/>
              </a:rPr>
              <a:t>ARL 18-114, ARL 18-115, ARL 18-116</a:t>
            </a:r>
          </a:p>
        </p:txBody>
      </p:sp>
      <p:sp>
        <p:nvSpPr>
          <p:cNvPr id="10" name="Subtitle 2">
            <a:extLst>
              <a:ext uri="{FF2B5EF4-FFF2-40B4-BE49-F238E27FC236}">
                <a16:creationId xmlns:a16="http://schemas.microsoft.com/office/drawing/2014/main" id="{45C917CF-6B1C-0E46-9806-124D481E99F1}"/>
              </a:ext>
            </a:extLst>
          </p:cNvPr>
          <p:cNvSpPr txBox="1">
            <a:spLocks/>
          </p:cNvSpPr>
          <p:nvPr/>
        </p:nvSpPr>
        <p:spPr>
          <a:xfrm rot="963525">
            <a:off x="10659074" y="2914070"/>
            <a:ext cx="950541" cy="4102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800" kern="1200">
                <a:solidFill>
                  <a:schemeClr val="tx1"/>
                </a:solidFill>
                <a:latin typeface="+mn-lt"/>
                <a:ea typeface="+mn-ea"/>
                <a:cs typeface="+mn-cs"/>
              </a:defRPr>
            </a:lvl2pPr>
            <a:lvl3pPr marL="914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400" kern="1200">
                <a:solidFill>
                  <a:schemeClr val="tx1"/>
                </a:solidFill>
                <a:latin typeface="+mn-lt"/>
                <a:ea typeface="+mn-ea"/>
                <a:cs typeface="+mn-cs"/>
              </a:defRPr>
            </a:lvl3pPr>
            <a:lvl4pPr marL="1371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9pPr>
          </a:lstStyle>
          <a:p>
            <a:pPr algn="ctr">
              <a:spcBef>
                <a:spcPts val="0"/>
              </a:spcBef>
            </a:pPr>
            <a:r>
              <a:rPr lang="en-US" sz="3200" b="1" dirty="0">
                <a:solidFill>
                  <a:schemeClr val="bg1"/>
                </a:solidFill>
              </a:rPr>
              <a:t>*</a:t>
            </a:r>
            <a:endParaRPr lang="en-US" sz="3200" dirty="0">
              <a:solidFill>
                <a:schemeClr val="bg1"/>
              </a:solidFill>
            </a:endParaRPr>
          </a:p>
        </p:txBody>
      </p:sp>
      <p:sp>
        <p:nvSpPr>
          <p:cNvPr id="12" name="TextBox 11">
            <a:extLst>
              <a:ext uri="{FF2B5EF4-FFF2-40B4-BE49-F238E27FC236}">
                <a16:creationId xmlns:a16="http://schemas.microsoft.com/office/drawing/2014/main" id="{7971EF45-51F3-7447-9D20-D738895178C2}"/>
              </a:ext>
            </a:extLst>
          </p:cNvPr>
          <p:cNvSpPr txBox="1"/>
          <p:nvPr/>
        </p:nvSpPr>
        <p:spPr>
          <a:xfrm>
            <a:off x="7222733" y="3631991"/>
            <a:ext cx="4763784" cy="2585323"/>
          </a:xfrm>
          <a:prstGeom prst="rect">
            <a:avLst/>
          </a:prstGeom>
          <a:noFill/>
        </p:spPr>
        <p:txBody>
          <a:bodyPr wrap="square" rtlCol="0">
            <a:spAutoFit/>
          </a:bodyPr>
          <a:lstStyle/>
          <a:p>
            <a:r>
              <a:rPr lang="en-US" dirty="0">
                <a:latin typeface="Corbel" panose="020B0503020204020204" pitchFamily="34" charset="0"/>
                <a:cs typeface="Times New Roman" panose="02020603050405020304" pitchFamily="18" charset="0"/>
              </a:rPr>
              <a:t>This book, currently under review at Cambridge University Press, is based on research in Central America and Mexico that has benefited from the author’s association with the project and the project team. The book addresses how various forms of migration, particularly managed migration or guestworker programs, overlap with one another as countries attempt to meet labor market and humanitarian objectives.</a:t>
            </a:r>
            <a:endParaRPr lang="en-US" b="1" dirty="0">
              <a:latin typeface="Corbel" panose="020B0503020204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0BD93E08-3AEA-9D40-B52D-C4F584FF15A2}"/>
              </a:ext>
            </a:extLst>
          </p:cNvPr>
          <p:cNvSpPr txBox="1"/>
          <p:nvPr/>
        </p:nvSpPr>
        <p:spPr>
          <a:xfrm>
            <a:off x="79154" y="3220330"/>
            <a:ext cx="3380199" cy="1631216"/>
          </a:xfrm>
          <a:prstGeom prst="rect">
            <a:avLst/>
          </a:prstGeom>
          <a:noFill/>
        </p:spPr>
        <p:txBody>
          <a:bodyPr wrap="square" rtlCol="0">
            <a:spAutoFit/>
          </a:bodyPr>
          <a:lstStyle/>
          <a:p>
            <a:r>
              <a:rPr lang="en-US" sz="2000" b="1" dirty="0">
                <a:latin typeface="Corbel" panose="020B0503020204020204" pitchFamily="34" charset="0"/>
                <a:cs typeface="Times New Roman" panose="02020603050405020304" pitchFamily="18" charset="0"/>
              </a:rPr>
              <a:t>David Griffith, East Carolina University</a:t>
            </a:r>
          </a:p>
          <a:p>
            <a:endParaRPr lang="en-US" sz="2000" b="1" dirty="0">
              <a:latin typeface="Corbel" panose="020B0503020204020204" pitchFamily="34" charset="0"/>
              <a:cs typeface="Times New Roman" panose="02020603050405020304" pitchFamily="18" charset="0"/>
            </a:endParaRPr>
          </a:p>
          <a:p>
            <a:r>
              <a:rPr lang="en-US" sz="2000" b="1" dirty="0">
                <a:latin typeface="Corbel" panose="020B0503020204020204" pitchFamily="34" charset="0"/>
                <a:cs typeface="Times New Roman" panose="02020603050405020304" pitchFamily="18" charset="0"/>
              </a:rPr>
              <a:t>Co-PI: MURI Migration</a:t>
            </a:r>
          </a:p>
          <a:p>
            <a:r>
              <a:rPr lang="en-US" sz="2000" b="1" dirty="0">
                <a:latin typeface="Corbel" panose="020B0503020204020204" pitchFamily="34" charset="0"/>
                <a:cs typeface="Times New Roman" panose="02020603050405020304" pitchFamily="18" charset="0"/>
              </a:rPr>
              <a:t>Project</a:t>
            </a:r>
          </a:p>
        </p:txBody>
      </p:sp>
      <p:sp>
        <p:nvSpPr>
          <p:cNvPr id="14" name="TextBox 13">
            <a:extLst>
              <a:ext uri="{FF2B5EF4-FFF2-40B4-BE49-F238E27FC236}">
                <a16:creationId xmlns:a16="http://schemas.microsoft.com/office/drawing/2014/main" id="{004D58D5-5299-4EAD-834F-AAE7D70EBA9E}"/>
              </a:ext>
            </a:extLst>
          </p:cNvPr>
          <p:cNvSpPr txBox="1"/>
          <p:nvPr/>
        </p:nvSpPr>
        <p:spPr>
          <a:xfrm flipH="1">
            <a:off x="3774340" y="6401491"/>
            <a:ext cx="2824930" cy="523220"/>
          </a:xfrm>
          <a:prstGeom prst="rect">
            <a:avLst/>
          </a:prstGeom>
          <a:noFill/>
        </p:spPr>
        <p:txBody>
          <a:bodyPr wrap="square" rtlCol="0">
            <a:spAutoFit/>
          </a:bodyPr>
          <a:lstStyle/>
          <a:p>
            <a:r>
              <a:rPr lang="en-US" sz="1400" b="1" dirty="0"/>
              <a:t>Guatemalan peasant woman’s map of her village</a:t>
            </a:r>
          </a:p>
        </p:txBody>
      </p:sp>
      <p:pic>
        <p:nvPicPr>
          <p:cNvPr id="16" name="Picture 15">
            <a:extLst>
              <a:ext uri="{FF2B5EF4-FFF2-40B4-BE49-F238E27FC236}">
                <a16:creationId xmlns:a16="http://schemas.microsoft.com/office/drawing/2014/main" id="{319E893E-5CA1-F94A-8E5D-A70BD7A534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86154" y="3367203"/>
            <a:ext cx="3390900" cy="2933700"/>
          </a:xfrm>
          <a:prstGeom prst="rect">
            <a:avLst/>
          </a:prstGeom>
        </p:spPr>
      </p:pic>
    </p:spTree>
    <p:extLst>
      <p:ext uri="{BB962C8B-B14F-4D97-AF65-F5344CB8AC3E}">
        <p14:creationId xmlns:p14="http://schemas.microsoft.com/office/powerpoint/2010/main" val="1360000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5B0A3-D3F4-4380-8AAA-649BA8D38FA6}"/>
              </a:ext>
            </a:extLst>
          </p:cNvPr>
          <p:cNvSpPr>
            <a:spLocks noGrp="1"/>
          </p:cNvSpPr>
          <p:nvPr>
            <p:ph type="title"/>
          </p:nvPr>
        </p:nvSpPr>
        <p:spPr/>
        <p:txBody>
          <a:bodyPr/>
          <a:lstStyle/>
          <a:p>
            <a:r>
              <a:rPr lang="en-US" dirty="0"/>
              <a:t>Data Acquisition Plan</a:t>
            </a:r>
          </a:p>
        </p:txBody>
      </p:sp>
      <p:sp>
        <p:nvSpPr>
          <p:cNvPr id="3" name="Content Placeholder 2">
            <a:extLst>
              <a:ext uri="{FF2B5EF4-FFF2-40B4-BE49-F238E27FC236}">
                <a16:creationId xmlns:a16="http://schemas.microsoft.com/office/drawing/2014/main" id="{70A38FF9-DC51-4B5F-B89B-A2CE3C787A34}"/>
              </a:ext>
            </a:extLst>
          </p:cNvPr>
          <p:cNvSpPr>
            <a:spLocks noGrp="1"/>
          </p:cNvSpPr>
          <p:nvPr>
            <p:ph idx="1"/>
          </p:nvPr>
        </p:nvSpPr>
        <p:spPr>
          <a:xfrm>
            <a:off x="585457" y="1116472"/>
            <a:ext cx="11249788" cy="5255899"/>
          </a:xfrm>
        </p:spPr>
        <p:txBody>
          <a:bodyPr>
            <a:normAutofit/>
          </a:bodyPr>
          <a:lstStyle/>
          <a:p>
            <a:r>
              <a:rPr lang="en-US" dirty="0"/>
              <a:t> Translate existing data</a:t>
            </a:r>
          </a:p>
          <a:p>
            <a:r>
              <a:rPr lang="en-US" dirty="0"/>
              <a:t> Keeping Up and Providing for the Submission of New Data</a:t>
            </a:r>
          </a:p>
          <a:p>
            <a:r>
              <a:rPr lang="en-US" dirty="0"/>
              <a:t> Augmenting Migration Network Information</a:t>
            </a:r>
          </a:p>
          <a:p>
            <a:r>
              <a:rPr lang="en-US" dirty="0"/>
              <a:t> Attribute data and metadata</a:t>
            </a:r>
          </a:p>
          <a:p>
            <a:endParaRPr lang="en-US" sz="1800" dirty="0"/>
          </a:p>
        </p:txBody>
      </p:sp>
      <p:sp>
        <p:nvSpPr>
          <p:cNvPr id="4" name="Slide Number Placeholder 3">
            <a:extLst>
              <a:ext uri="{FF2B5EF4-FFF2-40B4-BE49-F238E27FC236}">
                <a16:creationId xmlns:a16="http://schemas.microsoft.com/office/drawing/2014/main" id="{6F4B8E54-72EA-465A-95C5-0F5C3ABCAF78}"/>
              </a:ext>
            </a:extLst>
          </p:cNvPr>
          <p:cNvSpPr>
            <a:spLocks noGrp="1"/>
          </p:cNvSpPr>
          <p:nvPr>
            <p:ph type="sldNum" sz="quarter" idx="12"/>
          </p:nvPr>
        </p:nvSpPr>
        <p:spPr/>
        <p:txBody>
          <a:bodyPr/>
          <a:lstStyle/>
          <a:p>
            <a:fld id="{4FAB73BC-B049-4115-A692-8D63A059BFB8}" type="slidenum">
              <a:rPr lang="en-US" smtClean="0"/>
              <a:t>10</a:t>
            </a:fld>
            <a:endParaRPr lang="en-US"/>
          </a:p>
        </p:txBody>
      </p:sp>
    </p:spTree>
    <p:extLst>
      <p:ext uri="{BB962C8B-B14F-4D97-AF65-F5344CB8AC3E}">
        <p14:creationId xmlns:p14="http://schemas.microsoft.com/office/powerpoint/2010/main" val="162150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5701" y="223024"/>
            <a:ext cx="7886700" cy="822702"/>
          </a:xfrm>
        </p:spPr>
        <p:txBody>
          <a:bodyPr/>
          <a:lstStyle/>
          <a:p>
            <a:r>
              <a:rPr lang="en-US" dirty="0"/>
              <a:t>Sources of Data Compiled</a:t>
            </a:r>
          </a:p>
        </p:txBody>
      </p:sp>
      <p:graphicFrame>
        <p:nvGraphicFramePr>
          <p:cNvPr id="5" name="Table 4"/>
          <p:cNvGraphicFramePr>
            <a:graphicFrameLocks noGrp="1"/>
          </p:cNvGraphicFramePr>
          <p:nvPr>
            <p:extLst>
              <p:ext uri="{D42A27DB-BD31-4B8C-83A1-F6EECF244321}">
                <p14:modId xmlns:p14="http://schemas.microsoft.com/office/powerpoint/2010/main" val="2583825113"/>
              </p:ext>
            </p:extLst>
          </p:nvPr>
        </p:nvGraphicFramePr>
        <p:xfrm>
          <a:off x="1399176" y="1448536"/>
          <a:ext cx="8941779" cy="4897632"/>
        </p:xfrm>
        <a:graphic>
          <a:graphicData uri="http://schemas.openxmlformats.org/drawingml/2006/table">
            <a:tbl>
              <a:tblPr>
                <a:tableStyleId>{5C22544A-7EE6-4342-B048-85BDC9FD1C3A}</a:tableStyleId>
              </a:tblPr>
              <a:tblGrid>
                <a:gridCol w="1357795">
                  <a:extLst>
                    <a:ext uri="{9D8B030D-6E8A-4147-A177-3AD203B41FA5}">
                      <a16:colId xmlns:a16="http://schemas.microsoft.com/office/drawing/2014/main" val="4057630422"/>
                    </a:ext>
                  </a:extLst>
                </a:gridCol>
                <a:gridCol w="1684345">
                  <a:extLst>
                    <a:ext uri="{9D8B030D-6E8A-4147-A177-3AD203B41FA5}">
                      <a16:colId xmlns:a16="http://schemas.microsoft.com/office/drawing/2014/main" val="1479507932"/>
                    </a:ext>
                  </a:extLst>
                </a:gridCol>
                <a:gridCol w="1323242">
                  <a:extLst>
                    <a:ext uri="{9D8B030D-6E8A-4147-A177-3AD203B41FA5}">
                      <a16:colId xmlns:a16="http://schemas.microsoft.com/office/drawing/2014/main" val="863644884"/>
                    </a:ext>
                  </a:extLst>
                </a:gridCol>
                <a:gridCol w="953966">
                  <a:extLst>
                    <a:ext uri="{9D8B030D-6E8A-4147-A177-3AD203B41FA5}">
                      <a16:colId xmlns:a16="http://schemas.microsoft.com/office/drawing/2014/main" val="560900267"/>
                    </a:ext>
                  </a:extLst>
                </a:gridCol>
                <a:gridCol w="1230923">
                  <a:extLst>
                    <a:ext uri="{9D8B030D-6E8A-4147-A177-3AD203B41FA5}">
                      <a16:colId xmlns:a16="http://schemas.microsoft.com/office/drawing/2014/main" val="3225167529"/>
                    </a:ext>
                  </a:extLst>
                </a:gridCol>
                <a:gridCol w="773723">
                  <a:extLst>
                    <a:ext uri="{9D8B030D-6E8A-4147-A177-3AD203B41FA5}">
                      <a16:colId xmlns:a16="http://schemas.microsoft.com/office/drawing/2014/main" val="2215658635"/>
                    </a:ext>
                  </a:extLst>
                </a:gridCol>
                <a:gridCol w="910004">
                  <a:extLst>
                    <a:ext uri="{9D8B030D-6E8A-4147-A177-3AD203B41FA5}">
                      <a16:colId xmlns:a16="http://schemas.microsoft.com/office/drawing/2014/main" val="2795680253"/>
                    </a:ext>
                  </a:extLst>
                </a:gridCol>
                <a:gridCol w="707781">
                  <a:extLst>
                    <a:ext uri="{9D8B030D-6E8A-4147-A177-3AD203B41FA5}">
                      <a16:colId xmlns:a16="http://schemas.microsoft.com/office/drawing/2014/main" val="2721961142"/>
                    </a:ext>
                  </a:extLst>
                </a:gridCol>
              </a:tblGrid>
              <a:tr h="297217">
                <a:tc>
                  <a:txBody>
                    <a:bodyPr/>
                    <a:lstStyle/>
                    <a:p>
                      <a:pPr algn="l" fontAlgn="b"/>
                      <a:r>
                        <a:rPr lang="en-US" sz="1100" b="1" u="none" strike="noStrike" dirty="0">
                          <a:effectLst/>
                        </a:rPr>
                        <a:t>Type</a:t>
                      </a:r>
                      <a:endParaRPr lang="en-US" sz="1100" b="1" i="0" u="none" strike="noStrike" dirty="0">
                        <a:solidFill>
                          <a:srgbClr val="000000"/>
                        </a:solidFill>
                        <a:effectLst/>
                        <a:latin typeface="Arial" panose="020B0604020202020204" pitchFamily="34" charset="0"/>
                      </a:endParaRPr>
                    </a:p>
                  </a:txBody>
                  <a:tcPr marL="53855" marR="4488" marT="4488" marB="0" anchor="b"/>
                </a:tc>
                <a:tc>
                  <a:txBody>
                    <a:bodyPr/>
                    <a:lstStyle/>
                    <a:p>
                      <a:pPr algn="l" fontAlgn="b"/>
                      <a:r>
                        <a:rPr lang="en-US" sz="1100" b="1" u="none" strike="noStrike" dirty="0">
                          <a:effectLst/>
                        </a:rPr>
                        <a:t>Description</a:t>
                      </a:r>
                      <a:endParaRPr lang="en-US" sz="1100" b="1" i="0" u="none" strike="noStrike" dirty="0">
                        <a:solidFill>
                          <a:srgbClr val="000000"/>
                        </a:solidFill>
                        <a:effectLst/>
                        <a:latin typeface="Arial" panose="020B0604020202020204" pitchFamily="34" charset="0"/>
                      </a:endParaRPr>
                    </a:p>
                  </a:txBody>
                  <a:tcPr marL="53855" marR="4488" marT="4488" marB="0" anchor="b"/>
                </a:tc>
                <a:tc>
                  <a:txBody>
                    <a:bodyPr/>
                    <a:lstStyle/>
                    <a:p>
                      <a:pPr algn="l" fontAlgn="b"/>
                      <a:r>
                        <a:rPr lang="en-US" sz="1100" b="1" u="none" strike="noStrike" dirty="0">
                          <a:effectLst/>
                        </a:rPr>
                        <a:t>Source/host</a:t>
                      </a:r>
                      <a:endParaRPr lang="en-US" sz="1100" b="1" i="0" u="none" strike="noStrike" dirty="0">
                        <a:solidFill>
                          <a:srgbClr val="000000"/>
                        </a:solidFill>
                        <a:effectLst/>
                        <a:latin typeface="Arial" panose="020B0604020202020204" pitchFamily="34" charset="0"/>
                      </a:endParaRPr>
                    </a:p>
                  </a:txBody>
                  <a:tcPr marL="53855" marR="4488" marT="4488" marB="0" anchor="b"/>
                </a:tc>
                <a:tc>
                  <a:txBody>
                    <a:bodyPr/>
                    <a:lstStyle/>
                    <a:p>
                      <a:pPr algn="l" fontAlgn="b"/>
                      <a:r>
                        <a:rPr lang="en-US" sz="1100" b="1" u="none" strike="noStrike" dirty="0">
                          <a:effectLst/>
                        </a:rPr>
                        <a:t>Stock/flow</a:t>
                      </a:r>
                      <a:endParaRPr lang="en-US" sz="1100" b="1" i="0" u="none" strike="noStrike" dirty="0">
                        <a:solidFill>
                          <a:srgbClr val="000000"/>
                        </a:solidFill>
                        <a:effectLst/>
                        <a:latin typeface="Arial" panose="020B0604020202020204" pitchFamily="34" charset="0"/>
                      </a:endParaRPr>
                    </a:p>
                  </a:txBody>
                  <a:tcPr marL="53855" marR="4488" marT="4488" marB="0" anchor="b"/>
                </a:tc>
                <a:tc>
                  <a:txBody>
                    <a:bodyPr/>
                    <a:lstStyle/>
                    <a:p>
                      <a:pPr algn="l" fontAlgn="b"/>
                      <a:r>
                        <a:rPr lang="en-US" sz="1100" b="1" u="none" strike="noStrike" dirty="0">
                          <a:effectLst/>
                        </a:rPr>
                        <a:t>Temporal coverage</a:t>
                      </a:r>
                      <a:endParaRPr lang="en-US" sz="1100" b="1" i="0" u="none" strike="noStrike" dirty="0">
                        <a:solidFill>
                          <a:srgbClr val="000000"/>
                        </a:solidFill>
                        <a:effectLst/>
                        <a:latin typeface="Arial" panose="020B0604020202020204" pitchFamily="34" charset="0"/>
                      </a:endParaRPr>
                    </a:p>
                  </a:txBody>
                  <a:tcPr marL="53855" marR="4488" marT="4488" marB="0" anchor="b"/>
                </a:tc>
                <a:tc>
                  <a:txBody>
                    <a:bodyPr/>
                    <a:lstStyle/>
                    <a:p>
                      <a:pPr algn="l" fontAlgn="b"/>
                      <a:r>
                        <a:rPr lang="en-US" sz="1100" b="1" u="none" strike="noStrike" dirty="0">
                          <a:effectLst/>
                        </a:rPr>
                        <a:t>Periodicity</a:t>
                      </a:r>
                      <a:endParaRPr lang="en-US" sz="1100" b="1" i="0" u="none" strike="noStrike" dirty="0">
                        <a:solidFill>
                          <a:srgbClr val="000000"/>
                        </a:solidFill>
                        <a:effectLst/>
                        <a:latin typeface="Arial" panose="020B0604020202020204" pitchFamily="34" charset="0"/>
                      </a:endParaRPr>
                    </a:p>
                  </a:txBody>
                  <a:tcPr marL="53855" marR="4488" marT="4488" marB="0" anchor="b"/>
                </a:tc>
                <a:tc>
                  <a:txBody>
                    <a:bodyPr/>
                    <a:lstStyle/>
                    <a:p>
                      <a:pPr algn="l" fontAlgn="b"/>
                      <a:r>
                        <a:rPr lang="en-US" sz="1100" b="1" u="none" strike="noStrike" dirty="0">
                          <a:effectLst/>
                        </a:rPr>
                        <a:t>Location</a:t>
                      </a:r>
                      <a:endParaRPr lang="en-US" sz="1100" b="1" i="0" u="none" strike="noStrike" dirty="0">
                        <a:solidFill>
                          <a:srgbClr val="000000"/>
                        </a:solidFill>
                        <a:effectLst/>
                        <a:latin typeface="Arial" panose="020B0604020202020204" pitchFamily="34" charset="0"/>
                      </a:endParaRPr>
                    </a:p>
                  </a:txBody>
                  <a:tcPr marL="53855" marR="4488" marT="4488" marB="0" anchor="b"/>
                </a:tc>
                <a:tc>
                  <a:txBody>
                    <a:bodyPr/>
                    <a:lstStyle/>
                    <a:p>
                      <a:pPr algn="l" fontAlgn="b"/>
                      <a:r>
                        <a:rPr lang="en-US" sz="1100" b="1" u="none" strike="noStrike" dirty="0">
                          <a:effectLst/>
                        </a:rPr>
                        <a:t>Level</a:t>
                      </a:r>
                      <a:endParaRPr lang="en-US" sz="1100" b="1" i="0" u="none" strike="noStrike" dirty="0">
                        <a:solidFill>
                          <a:srgbClr val="000000"/>
                        </a:solidFill>
                        <a:effectLst/>
                        <a:latin typeface="Arial" panose="020B0604020202020204" pitchFamily="34" charset="0"/>
                      </a:endParaRPr>
                    </a:p>
                  </a:txBody>
                  <a:tcPr marL="53855" marR="4488" marT="4488" marB="0" anchor="b"/>
                </a:tc>
                <a:extLst>
                  <a:ext uri="{0D108BD9-81ED-4DB2-BD59-A6C34878D82A}">
                    <a16:rowId xmlns:a16="http://schemas.microsoft.com/office/drawing/2014/main" val="3743698688"/>
                  </a:ext>
                </a:extLst>
              </a:tr>
              <a:tr h="213472">
                <a:tc>
                  <a:txBody>
                    <a:bodyPr/>
                    <a:lstStyle/>
                    <a:p>
                      <a:pPr algn="l" fontAlgn="b"/>
                      <a:r>
                        <a:rPr lang="en-US" sz="600" u="none" strike="noStrike" dirty="0">
                          <a:effectLst/>
                        </a:rPr>
                        <a:t>International migration</a:t>
                      </a:r>
                      <a:endParaRPr lang="en-US" sz="600" b="0" i="0" u="none" strike="noStrike" dirty="0">
                        <a:solidFill>
                          <a:srgbClr val="000000"/>
                        </a:solidFill>
                        <a:effectLst/>
                        <a:latin typeface="Arial" panose="020B0604020202020204" pitchFamily="34" charset="0"/>
                      </a:endParaRPr>
                    </a:p>
                  </a:txBody>
                  <a:tcPr marL="53855" marR="4488" marT="4488" marB="0" anchor="b"/>
                </a:tc>
                <a:tc>
                  <a:txBody>
                    <a:bodyPr/>
                    <a:lstStyle/>
                    <a:p>
                      <a:pPr algn="l" fontAlgn="b"/>
                      <a:r>
                        <a:rPr lang="en-US" sz="600" u="none" strike="noStrike" dirty="0">
                          <a:effectLst/>
                        </a:rPr>
                        <a:t>Worldwide net migration 2012 and 2017</a:t>
                      </a:r>
                      <a:endParaRPr lang="en-US" sz="600" b="0" i="0" u="none" strike="noStrike" dirty="0">
                        <a:solidFill>
                          <a:srgbClr val="000000"/>
                        </a:solidFill>
                        <a:effectLst/>
                        <a:latin typeface="Arial" panose="020B0604020202020204" pitchFamily="34" charset="0"/>
                      </a:endParaRPr>
                    </a:p>
                  </a:txBody>
                  <a:tcPr marL="53855" marR="4488" marT="4488" marB="0" anchor="b"/>
                </a:tc>
                <a:tc>
                  <a:txBody>
                    <a:bodyPr/>
                    <a:lstStyle/>
                    <a:p>
                      <a:pPr algn="l" fontAlgn="b"/>
                      <a:r>
                        <a:rPr lang="en-US" sz="600" u="none" strike="noStrike">
                          <a:effectLst/>
                        </a:rPr>
                        <a:t>World Bank Group</a:t>
                      </a:r>
                      <a:endParaRPr lang="en-US" sz="6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stock</a:t>
                      </a:r>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2012, 2017</a:t>
                      </a:r>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dirty="0">
                          <a:effectLst/>
                        </a:rPr>
                        <a:t>annual</a:t>
                      </a:r>
                      <a:endParaRPr lang="en-US" sz="800" b="0" i="0" u="none" strike="noStrike" dirty="0">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dirty="0">
                          <a:effectLst/>
                        </a:rPr>
                        <a:t>worldwide</a:t>
                      </a:r>
                      <a:endParaRPr lang="en-US" sz="800" b="0" i="0" u="none" strike="noStrike" dirty="0">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International</a:t>
                      </a:r>
                      <a:endParaRPr lang="en-US" sz="800" b="0" i="0" u="none" strike="noStrike">
                        <a:solidFill>
                          <a:srgbClr val="000000"/>
                        </a:solidFill>
                        <a:effectLst/>
                        <a:latin typeface="Arial" panose="020B0604020202020204" pitchFamily="34" charset="0"/>
                      </a:endParaRPr>
                    </a:p>
                  </a:txBody>
                  <a:tcPr marL="53855" marR="4488" marT="4488" marB="0" anchor="b"/>
                </a:tc>
                <a:extLst>
                  <a:ext uri="{0D108BD9-81ED-4DB2-BD59-A6C34878D82A}">
                    <a16:rowId xmlns:a16="http://schemas.microsoft.com/office/drawing/2014/main" val="3062383269"/>
                  </a:ext>
                </a:extLst>
              </a:tr>
              <a:tr h="213472">
                <a:tc>
                  <a:txBody>
                    <a:bodyPr/>
                    <a:lstStyle/>
                    <a:p>
                      <a:pPr algn="l" fontAlgn="b"/>
                      <a:r>
                        <a:rPr lang="en-US" sz="600" u="none" strike="noStrike" dirty="0">
                          <a:effectLst/>
                        </a:rPr>
                        <a:t>International migration</a:t>
                      </a:r>
                      <a:endParaRPr lang="en-US" sz="600" b="0" i="0" u="none" strike="noStrike" dirty="0">
                        <a:solidFill>
                          <a:srgbClr val="000000"/>
                        </a:solidFill>
                        <a:effectLst/>
                        <a:latin typeface="Arial" panose="020B0604020202020204" pitchFamily="34" charset="0"/>
                      </a:endParaRPr>
                    </a:p>
                  </a:txBody>
                  <a:tcPr marL="53855" marR="4488" marT="4488" marB="0" anchor="b"/>
                </a:tc>
                <a:tc>
                  <a:txBody>
                    <a:bodyPr/>
                    <a:lstStyle/>
                    <a:p>
                      <a:pPr algn="l" fontAlgn="b"/>
                      <a:r>
                        <a:rPr lang="en-US" sz="600" u="none" strike="noStrike" dirty="0">
                          <a:effectLst/>
                        </a:rPr>
                        <a:t>Worldwide bilateral migration 2010</a:t>
                      </a:r>
                      <a:endParaRPr lang="en-US" sz="600" b="0" i="0" u="none" strike="noStrike" dirty="0">
                        <a:solidFill>
                          <a:srgbClr val="000000"/>
                        </a:solidFill>
                        <a:effectLst/>
                        <a:latin typeface="Arial" panose="020B0604020202020204" pitchFamily="34" charset="0"/>
                      </a:endParaRPr>
                    </a:p>
                  </a:txBody>
                  <a:tcPr marL="53855" marR="4488" marT="4488" marB="0" anchor="b"/>
                </a:tc>
                <a:tc>
                  <a:txBody>
                    <a:bodyPr/>
                    <a:lstStyle/>
                    <a:p>
                      <a:pPr algn="l" fontAlgn="b"/>
                      <a:r>
                        <a:rPr lang="en-US" sz="600" u="none" strike="noStrike">
                          <a:effectLst/>
                        </a:rPr>
                        <a:t>World Bank Group</a:t>
                      </a:r>
                      <a:endParaRPr lang="en-US" sz="6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stock</a:t>
                      </a:r>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2010</a:t>
                      </a:r>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single year</a:t>
                      </a:r>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worldwide</a:t>
                      </a:r>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International</a:t>
                      </a:r>
                      <a:endParaRPr lang="en-US" sz="800" b="0" i="0" u="none" strike="noStrike">
                        <a:solidFill>
                          <a:srgbClr val="000000"/>
                        </a:solidFill>
                        <a:effectLst/>
                        <a:latin typeface="Arial" panose="020B0604020202020204" pitchFamily="34" charset="0"/>
                      </a:endParaRPr>
                    </a:p>
                  </a:txBody>
                  <a:tcPr marL="53855" marR="4488" marT="4488" marB="0" anchor="b"/>
                </a:tc>
                <a:extLst>
                  <a:ext uri="{0D108BD9-81ED-4DB2-BD59-A6C34878D82A}">
                    <a16:rowId xmlns:a16="http://schemas.microsoft.com/office/drawing/2014/main" val="316397363"/>
                  </a:ext>
                </a:extLst>
              </a:tr>
              <a:tr h="213472">
                <a:tc>
                  <a:txBody>
                    <a:bodyPr/>
                    <a:lstStyle/>
                    <a:p>
                      <a:pPr algn="l" fontAlgn="b"/>
                      <a:r>
                        <a:rPr lang="en-US" sz="600" u="none" strike="noStrike">
                          <a:effectLst/>
                        </a:rPr>
                        <a:t>International migration</a:t>
                      </a:r>
                      <a:endParaRPr lang="en-US" sz="6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600" u="none" strike="noStrike" dirty="0">
                          <a:effectLst/>
                        </a:rPr>
                        <a:t>Physician emigration</a:t>
                      </a:r>
                      <a:endParaRPr lang="en-US" sz="600" b="0" i="0" u="none" strike="noStrike" dirty="0">
                        <a:solidFill>
                          <a:srgbClr val="000000"/>
                        </a:solidFill>
                        <a:effectLst/>
                        <a:latin typeface="Arial" panose="020B0604020202020204" pitchFamily="34" charset="0"/>
                      </a:endParaRPr>
                    </a:p>
                  </a:txBody>
                  <a:tcPr marL="53855" marR="4488" marT="4488" marB="0" anchor="b"/>
                </a:tc>
                <a:tc>
                  <a:txBody>
                    <a:bodyPr/>
                    <a:lstStyle/>
                    <a:p>
                      <a:pPr algn="l" fontAlgn="b"/>
                      <a:r>
                        <a:rPr lang="en-US" sz="600" u="none" strike="noStrike">
                          <a:effectLst/>
                        </a:rPr>
                        <a:t>World Bank Group</a:t>
                      </a:r>
                      <a:endParaRPr lang="en-US" sz="6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stock</a:t>
                      </a:r>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1994-2004</a:t>
                      </a:r>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annual</a:t>
                      </a:r>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worldwide</a:t>
                      </a:r>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International</a:t>
                      </a:r>
                      <a:endParaRPr lang="en-US" sz="800" b="0" i="0" u="none" strike="noStrike">
                        <a:solidFill>
                          <a:srgbClr val="000000"/>
                        </a:solidFill>
                        <a:effectLst/>
                        <a:latin typeface="Arial" panose="020B0604020202020204" pitchFamily="34" charset="0"/>
                      </a:endParaRPr>
                    </a:p>
                  </a:txBody>
                  <a:tcPr marL="53855" marR="4488" marT="4488" marB="0" anchor="b"/>
                </a:tc>
                <a:extLst>
                  <a:ext uri="{0D108BD9-81ED-4DB2-BD59-A6C34878D82A}">
                    <a16:rowId xmlns:a16="http://schemas.microsoft.com/office/drawing/2014/main" val="1811481721"/>
                  </a:ext>
                </a:extLst>
              </a:tr>
              <a:tr h="213472">
                <a:tc>
                  <a:txBody>
                    <a:bodyPr/>
                    <a:lstStyle/>
                    <a:p>
                      <a:pPr algn="l" fontAlgn="b"/>
                      <a:r>
                        <a:rPr lang="en-US" sz="600" u="none" strike="noStrike">
                          <a:effectLst/>
                        </a:rPr>
                        <a:t>International migration</a:t>
                      </a:r>
                      <a:endParaRPr lang="en-US" sz="6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600" u="none" strike="noStrike" dirty="0">
                          <a:effectLst/>
                        </a:rPr>
                        <a:t>Bilateral migration by decade</a:t>
                      </a:r>
                      <a:endParaRPr lang="en-US" sz="600" b="0" i="0" u="none" strike="noStrike" dirty="0">
                        <a:solidFill>
                          <a:srgbClr val="000000"/>
                        </a:solidFill>
                        <a:effectLst/>
                        <a:latin typeface="Arial" panose="020B0604020202020204" pitchFamily="34" charset="0"/>
                      </a:endParaRPr>
                    </a:p>
                  </a:txBody>
                  <a:tcPr marL="53855" marR="4488" marT="4488" marB="0" anchor="b"/>
                </a:tc>
                <a:tc>
                  <a:txBody>
                    <a:bodyPr/>
                    <a:lstStyle/>
                    <a:p>
                      <a:pPr algn="l" fontAlgn="b"/>
                      <a:r>
                        <a:rPr lang="en-US" sz="600" u="none" strike="noStrike">
                          <a:effectLst/>
                        </a:rPr>
                        <a:t>World Bank Group</a:t>
                      </a:r>
                      <a:endParaRPr lang="en-US" sz="6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stock</a:t>
                      </a:r>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1960-2000</a:t>
                      </a:r>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decades</a:t>
                      </a:r>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worldwide</a:t>
                      </a:r>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International</a:t>
                      </a:r>
                      <a:endParaRPr lang="en-US" sz="800" b="0" i="0" u="none" strike="noStrike">
                        <a:solidFill>
                          <a:srgbClr val="000000"/>
                        </a:solidFill>
                        <a:effectLst/>
                        <a:latin typeface="Arial" panose="020B0604020202020204" pitchFamily="34" charset="0"/>
                      </a:endParaRPr>
                    </a:p>
                  </a:txBody>
                  <a:tcPr marL="53855" marR="4488" marT="4488" marB="0" anchor="b"/>
                </a:tc>
                <a:extLst>
                  <a:ext uri="{0D108BD9-81ED-4DB2-BD59-A6C34878D82A}">
                    <a16:rowId xmlns:a16="http://schemas.microsoft.com/office/drawing/2014/main" val="247116072"/>
                  </a:ext>
                </a:extLst>
              </a:tr>
              <a:tr h="213472">
                <a:tc>
                  <a:txBody>
                    <a:bodyPr/>
                    <a:lstStyle/>
                    <a:p>
                      <a:pPr algn="l" fontAlgn="b"/>
                      <a:r>
                        <a:rPr lang="en-US" sz="600" u="none" strike="noStrike">
                          <a:effectLst/>
                        </a:rPr>
                        <a:t>International migration</a:t>
                      </a:r>
                      <a:endParaRPr lang="en-US" sz="6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600" u="none" strike="noStrike" dirty="0">
                          <a:effectLst/>
                        </a:rPr>
                        <a:t>Skilled worker migration</a:t>
                      </a:r>
                      <a:endParaRPr lang="en-US" sz="600" b="0" i="0" u="none" strike="noStrike" dirty="0">
                        <a:solidFill>
                          <a:srgbClr val="000000"/>
                        </a:solidFill>
                        <a:effectLst/>
                        <a:latin typeface="Arial" panose="020B0604020202020204" pitchFamily="34" charset="0"/>
                      </a:endParaRPr>
                    </a:p>
                  </a:txBody>
                  <a:tcPr marL="53855" marR="4488" marT="4488" marB="0" anchor="b"/>
                </a:tc>
                <a:tc>
                  <a:txBody>
                    <a:bodyPr/>
                    <a:lstStyle/>
                    <a:p>
                      <a:pPr algn="l" fontAlgn="b"/>
                      <a:r>
                        <a:rPr lang="en-US" sz="600" u="none" strike="noStrike">
                          <a:effectLst/>
                        </a:rPr>
                        <a:t>World Bank Group</a:t>
                      </a:r>
                      <a:endParaRPr lang="en-US" sz="6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stock</a:t>
                      </a:r>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1990-2010</a:t>
                      </a:r>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decades</a:t>
                      </a:r>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worldwide</a:t>
                      </a:r>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International</a:t>
                      </a:r>
                      <a:endParaRPr lang="en-US" sz="800" b="0" i="0" u="none" strike="noStrike">
                        <a:solidFill>
                          <a:srgbClr val="000000"/>
                        </a:solidFill>
                        <a:effectLst/>
                        <a:latin typeface="Arial" panose="020B0604020202020204" pitchFamily="34" charset="0"/>
                      </a:endParaRPr>
                    </a:p>
                  </a:txBody>
                  <a:tcPr marL="53855" marR="4488" marT="4488" marB="0" anchor="b"/>
                </a:tc>
                <a:extLst>
                  <a:ext uri="{0D108BD9-81ED-4DB2-BD59-A6C34878D82A}">
                    <a16:rowId xmlns:a16="http://schemas.microsoft.com/office/drawing/2014/main" val="2934497254"/>
                  </a:ext>
                </a:extLst>
              </a:tr>
              <a:tr h="233088">
                <a:tc>
                  <a:txBody>
                    <a:bodyPr/>
                    <a:lstStyle/>
                    <a:p>
                      <a:pPr algn="l" fontAlgn="b"/>
                      <a:r>
                        <a:rPr lang="en-US" sz="600" u="none" strike="noStrike">
                          <a:effectLst/>
                        </a:rPr>
                        <a:t>International migration</a:t>
                      </a:r>
                      <a:endParaRPr lang="en-US" sz="6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600" u="none" strike="noStrike" dirty="0">
                          <a:effectLst/>
                        </a:rPr>
                        <a:t>Palestinian refugees by country of asylum</a:t>
                      </a:r>
                      <a:endParaRPr lang="en-US" sz="600" b="0" i="0" u="none" strike="noStrike" dirty="0">
                        <a:solidFill>
                          <a:srgbClr val="000000"/>
                        </a:solidFill>
                        <a:effectLst/>
                        <a:latin typeface="Arial" panose="020B0604020202020204" pitchFamily="34" charset="0"/>
                      </a:endParaRPr>
                    </a:p>
                  </a:txBody>
                  <a:tcPr marL="53855" marR="4488" marT="4488" marB="0" anchor="b"/>
                </a:tc>
                <a:tc>
                  <a:txBody>
                    <a:bodyPr/>
                    <a:lstStyle/>
                    <a:p>
                      <a:pPr algn="l" fontAlgn="b"/>
                      <a:r>
                        <a:rPr lang="en-US" sz="600" u="none" strike="noStrike">
                          <a:effectLst/>
                        </a:rPr>
                        <a:t>World Bank Group</a:t>
                      </a:r>
                      <a:endParaRPr lang="en-US" sz="6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stock</a:t>
                      </a:r>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1990-2016</a:t>
                      </a:r>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annual</a:t>
                      </a:r>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Palestine to worldwide</a:t>
                      </a:r>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International</a:t>
                      </a:r>
                      <a:endParaRPr lang="en-US" sz="800" b="0" i="0" u="none" strike="noStrike">
                        <a:solidFill>
                          <a:srgbClr val="000000"/>
                        </a:solidFill>
                        <a:effectLst/>
                        <a:latin typeface="Arial" panose="020B0604020202020204" pitchFamily="34" charset="0"/>
                      </a:endParaRPr>
                    </a:p>
                  </a:txBody>
                  <a:tcPr marL="53855" marR="4488" marT="4488" marB="0" anchor="b"/>
                </a:tc>
                <a:extLst>
                  <a:ext uri="{0D108BD9-81ED-4DB2-BD59-A6C34878D82A}">
                    <a16:rowId xmlns:a16="http://schemas.microsoft.com/office/drawing/2014/main" val="589743454"/>
                  </a:ext>
                </a:extLst>
              </a:tr>
              <a:tr h="213472">
                <a:tc>
                  <a:txBody>
                    <a:bodyPr/>
                    <a:lstStyle/>
                    <a:p>
                      <a:pPr algn="l" fontAlgn="b"/>
                      <a:r>
                        <a:rPr lang="en-US" sz="600" u="none" strike="noStrike">
                          <a:effectLst/>
                        </a:rPr>
                        <a:t>International migration</a:t>
                      </a:r>
                      <a:endParaRPr lang="en-US" sz="6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600" u="none" strike="noStrike" dirty="0">
                          <a:effectLst/>
                        </a:rPr>
                        <a:t>International migrant stock, % of population</a:t>
                      </a:r>
                      <a:endParaRPr lang="en-US" sz="600" b="0" i="0" u="none" strike="noStrike" dirty="0">
                        <a:solidFill>
                          <a:srgbClr val="000000"/>
                        </a:solidFill>
                        <a:effectLst/>
                        <a:latin typeface="Arial" panose="020B0604020202020204" pitchFamily="34" charset="0"/>
                      </a:endParaRPr>
                    </a:p>
                  </a:txBody>
                  <a:tcPr marL="53855" marR="4488" marT="4488" marB="0" anchor="b"/>
                </a:tc>
                <a:tc>
                  <a:txBody>
                    <a:bodyPr/>
                    <a:lstStyle/>
                    <a:p>
                      <a:pPr algn="l" fontAlgn="b"/>
                      <a:r>
                        <a:rPr lang="en-US" sz="600" u="none" strike="noStrike">
                          <a:effectLst/>
                        </a:rPr>
                        <a:t>World Bank Group</a:t>
                      </a:r>
                      <a:endParaRPr lang="en-US" sz="6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stock</a:t>
                      </a:r>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1990-2015</a:t>
                      </a:r>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quinquennial</a:t>
                      </a:r>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worldwide</a:t>
                      </a:r>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International</a:t>
                      </a:r>
                      <a:endParaRPr lang="en-US" sz="800" b="0" i="0" u="none" strike="noStrike">
                        <a:solidFill>
                          <a:srgbClr val="000000"/>
                        </a:solidFill>
                        <a:effectLst/>
                        <a:latin typeface="Arial" panose="020B0604020202020204" pitchFamily="34" charset="0"/>
                      </a:endParaRPr>
                    </a:p>
                  </a:txBody>
                  <a:tcPr marL="53855" marR="4488" marT="4488" marB="0" anchor="b"/>
                </a:tc>
                <a:extLst>
                  <a:ext uri="{0D108BD9-81ED-4DB2-BD59-A6C34878D82A}">
                    <a16:rowId xmlns:a16="http://schemas.microsoft.com/office/drawing/2014/main" val="1995025192"/>
                  </a:ext>
                </a:extLst>
              </a:tr>
              <a:tr h="213472">
                <a:tc>
                  <a:txBody>
                    <a:bodyPr/>
                    <a:lstStyle/>
                    <a:p>
                      <a:pPr algn="l" fontAlgn="b"/>
                      <a:r>
                        <a:rPr lang="en-US" sz="600" u="none" strike="noStrike">
                          <a:effectLst/>
                        </a:rPr>
                        <a:t>International migration</a:t>
                      </a:r>
                      <a:endParaRPr lang="en-US" sz="6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600" u="none" strike="noStrike" dirty="0">
                          <a:effectLst/>
                        </a:rPr>
                        <a:t>International migrant stock, total</a:t>
                      </a:r>
                      <a:endParaRPr lang="en-US" sz="600" b="0" i="0" u="none" strike="noStrike" dirty="0">
                        <a:solidFill>
                          <a:srgbClr val="000000"/>
                        </a:solidFill>
                        <a:effectLst/>
                        <a:latin typeface="Arial" panose="020B0604020202020204" pitchFamily="34" charset="0"/>
                      </a:endParaRPr>
                    </a:p>
                  </a:txBody>
                  <a:tcPr marL="53855" marR="4488" marT="4488" marB="0" anchor="b"/>
                </a:tc>
                <a:tc>
                  <a:txBody>
                    <a:bodyPr/>
                    <a:lstStyle/>
                    <a:p>
                      <a:pPr algn="l" fontAlgn="b"/>
                      <a:r>
                        <a:rPr lang="en-US" sz="600" u="none" strike="noStrike">
                          <a:effectLst/>
                        </a:rPr>
                        <a:t>World Bank Group</a:t>
                      </a:r>
                      <a:endParaRPr lang="en-US" sz="6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stock</a:t>
                      </a:r>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1965-2015</a:t>
                      </a:r>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quinquennial</a:t>
                      </a:r>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worldwide</a:t>
                      </a:r>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International</a:t>
                      </a:r>
                      <a:endParaRPr lang="en-US" sz="800" b="0" i="0" u="none" strike="noStrike">
                        <a:solidFill>
                          <a:srgbClr val="000000"/>
                        </a:solidFill>
                        <a:effectLst/>
                        <a:latin typeface="Arial" panose="020B0604020202020204" pitchFamily="34" charset="0"/>
                      </a:endParaRPr>
                    </a:p>
                  </a:txBody>
                  <a:tcPr marL="53855" marR="4488" marT="4488" marB="0" anchor="b"/>
                </a:tc>
                <a:extLst>
                  <a:ext uri="{0D108BD9-81ED-4DB2-BD59-A6C34878D82A}">
                    <a16:rowId xmlns:a16="http://schemas.microsoft.com/office/drawing/2014/main" val="767001243"/>
                  </a:ext>
                </a:extLst>
              </a:tr>
              <a:tr h="213472">
                <a:tc>
                  <a:txBody>
                    <a:bodyPr/>
                    <a:lstStyle/>
                    <a:p>
                      <a:pPr algn="l" fontAlgn="b"/>
                      <a:r>
                        <a:rPr lang="en-US" sz="600" u="none" strike="noStrike">
                          <a:effectLst/>
                        </a:rPr>
                        <a:t>International migration</a:t>
                      </a:r>
                      <a:endParaRPr lang="en-US" sz="6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600" u="none" strike="noStrike" dirty="0">
                          <a:effectLst/>
                        </a:rPr>
                        <a:t>Refugees by country of origin</a:t>
                      </a:r>
                      <a:endParaRPr lang="en-US" sz="600" b="0" i="0" u="none" strike="noStrike" dirty="0">
                        <a:solidFill>
                          <a:srgbClr val="000000"/>
                        </a:solidFill>
                        <a:effectLst/>
                        <a:latin typeface="Arial" panose="020B0604020202020204" pitchFamily="34" charset="0"/>
                      </a:endParaRPr>
                    </a:p>
                  </a:txBody>
                  <a:tcPr marL="53855" marR="4488" marT="4488" marB="0" anchor="b"/>
                </a:tc>
                <a:tc>
                  <a:txBody>
                    <a:bodyPr/>
                    <a:lstStyle/>
                    <a:p>
                      <a:pPr algn="l" fontAlgn="b"/>
                      <a:r>
                        <a:rPr lang="en-US" sz="600" u="none" strike="noStrike">
                          <a:effectLst/>
                        </a:rPr>
                        <a:t>World Bank Group</a:t>
                      </a:r>
                      <a:endParaRPr lang="en-US" sz="6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stock</a:t>
                      </a:r>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1990-2016</a:t>
                      </a:r>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annual</a:t>
                      </a:r>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worldwide</a:t>
                      </a:r>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International</a:t>
                      </a:r>
                      <a:endParaRPr lang="en-US" sz="800" b="0" i="0" u="none" strike="noStrike">
                        <a:solidFill>
                          <a:srgbClr val="000000"/>
                        </a:solidFill>
                        <a:effectLst/>
                        <a:latin typeface="Arial" panose="020B0604020202020204" pitchFamily="34" charset="0"/>
                      </a:endParaRPr>
                    </a:p>
                  </a:txBody>
                  <a:tcPr marL="53855" marR="4488" marT="4488" marB="0" anchor="b"/>
                </a:tc>
                <a:extLst>
                  <a:ext uri="{0D108BD9-81ED-4DB2-BD59-A6C34878D82A}">
                    <a16:rowId xmlns:a16="http://schemas.microsoft.com/office/drawing/2014/main" val="906571103"/>
                  </a:ext>
                </a:extLst>
              </a:tr>
              <a:tr h="120092">
                <a:tc>
                  <a:txBody>
                    <a:bodyPr/>
                    <a:lstStyle/>
                    <a:p>
                      <a:pPr algn="l" fontAlgn="b"/>
                      <a:r>
                        <a:rPr lang="en-US" sz="600" u="none" strike="noStrike">
                          <a:effectLst/>
                        </a:rPr>
                        <a:t>Internal displacement</a:t>
                      </a:r>
                      <a:endParaRPr lang="en-US" sz="6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600" u="none" strike="noStrike" dirty="0">
                          <a:effectLst/>
                        </a:rPr>
                        <a:t>Yemen, internally displaced people</a:t>
                      </a:r>
                      <a:endParaRPr lang="en-US" sz="600" b="0" i="0" u="none" strike="noStrike" dirty="0">
                        <a:solidFill>
                          <a:srgbClr val="000000"/>
                        </a:solidFill>
                        <a:effectLst/>
                        <a:latin typeface="Arial" panose="020B0604020202020204" pitchFamily="34" charset="0"/>
                      </a:endParaRPr>
                    </a:p>
                  </a:txBody>
                  <a:tcPr marL="53855" marR="4488" marT="4488" marB="0" anchor="b"/>
                </a:tc>
                <a:tc>
                  <a:txBody>
                    <a:bodyPr/>
                    <a:lstStyle/>
                    <a:p>
                      <a:pPr algn="l" fontAlgn="b"/>
                      <a:r>
                        <a:rPr lang="en-US" sz="600" u="none" strike="noStrike">
                          <a:effectLst/>
                        </a:rPr>
                        <a:t>Humanitarian Response</a:t>
                      </a:r>
                      <a:endParaRPr lang="en-US" sz="6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stock</a:t>
                      </a:r>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2015-2017</a:t>
                      </a:r>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single count</a:t>
                      </a:r>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Yemen</a:t>
                      </a:r>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Internal</a:t>
                      </a:r>
                      <a:endParaRPr lang="en-US" sz="800" b="0" i="0" u="none" strike="noStrike">
                        <a:solidFill>
                          <a:srgbClr val="000000"/>
                        </a:solidFill>
                        <a:effectLst/>
                        <a:latin typeface="Arial" panose="020B0604020202020204" pitchFamily="34" charset="0"/>
                      </a:endParaRPr>
                    </a:p>
                  </a:txBody>
                  <a:tcPr marL="53855" marR="4488" marT="4488" marB="0" anchor="b"/>
                </a:tc>
                <a:extLst>
                  <a:ext uri="{0D108BD9-81ED-4DB2-BD59-A6C34878D82A}">
                    <a16:rowId xmlns:a16="http://schemas.microsoft.com/office/drawing/2014/main" val="3500542869"/>
                  </a:ext>
                </a:extLst>
              </a:tr>
              <a:tr h="213472">
                <a:tc>
                  <a:txBody>
                    <a:bodyPr/>
                    <a:lstStyle/>
                    <a:p>
                      <a:pPr algn="l" fontAlgn="b"/>
                      <a:r>
                        <a:rPr lang="en-US" sz="600" u="none" strike="noStrike">
                          <a:effectLst/>
                        </a:rPr>
                        <a:t>International migration</a:t>
                      </a:r>
                      <a:endParaRPr lang="en-US" sz="6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600" u="none" strike="noStrike" dirty="0">
                          <a:effectLst/>
                        </a:rPr>
                        <a:t>Refugees, asylum seekers, returnees</a:t>
                      </a:r>
                      <a:endParaRPr lang="en-US" sz="600" b="0" i="0" u="none" strike="noStrike" dirty="0">
                        <a:solidFill>
                          <a:srgbClr val="000000"/>
                        </a:solidFill>
                        <a:effectLst/>
                        <a:latin typeface="Arial" panose="020B0604020202020204" pitchFamily="34" charset="0"/>
                      </a:endParaRPr>
                    </a:p>
                  </a:txBody>
                  <a:tcPr marL="53855" marR="4488" marT="4488" marB="0" anchor="b"/>
                </a:tc>
                <a:tc>
                  <a:txBody>
                    <a:bodyPr/>
                    <a:lstStyle/>
                    <a:p>
                      <a:pPr algn="l" fontAlgn="b"/>
                      <a:r>
                        <a:rPr lang="en-US" sz="600" u="none" strike="noStrike" dirty="0">
                          <a:effectLst/>
                        </a:rPr>
                        <a:t>Humanitarian Data Exchange</a:t>
                      </a:r>
                      <a:endParaRPr lang="en-US" sz="600" b="0" i="0" u="none" strike="noStrike" dirty="0">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a:t>
                      </a:r>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2002-2013</a:t>
                      </a:r>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annual</a:t>
                      </a:r>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worldwide</a:t>
                      </a:r>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International</a:t>
                      </a:r>
                      <a:endParaRPr lang="en-US" sz="800" b="0" i="0" u="none" strike="noStrike">
                        <a:solidFill>
                          <a:srgbClr val="000000"/>
                        </a:solidFill>
                        <a:effectLst/>
                        <a:latin typeface="Arial" panose="020B0604020202020204" pitchFamily="34" charset="0"/>
                      </a:endParaRPr>
                    </a:p>
                  </a:txBody>
                  <a:tcPr marL="53855" marR="4488" marT="4488" marB="0" anchor="b"/>
                </a:tc>
                <a:extLst>
                  <a:ext uri="{0D108BD9-81ED-4DB2-BD59-A6C34878D82A}">
                    <a16:rowId xmlns:a16="http://schemas.microsoft.com/office/drawing/2014/main" val="2724236304"/>
                  </a:ext>
                </a:extLst>
              </a:tr>
              <a:tr h="233088">
                <a:tc>
                  <a:txBody>
                    <a:bodyPr/>
                    <a:lstStyle/>
                    <a:p>
                      <a:pPr algn="l" fontAlgn="b"/>
                      <a:r>
                        <a:rPr lang="en-US" sz="600" u="none" strike="noStrike">
                          <a:effectLst/>
                        </a:rPr>
                        <a:t>International migration</a:t>
                      </a:r>
                      <a:endParaRPr lang="en-US" sz="6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600" u="none" strike="noStrike">
                          <a:effectLst/>
                        </a:rPr>
                        <a:t>Children: refugees, asylum seekers, IDP</a:t>
                      </a:r>
                      <a:endParaRPr lang="en-US" sz="6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600" u="none" strike="noStrike" dirty="0">
                          <a:effectLst/>
                        </a:rPr>
                        <a:t>Humanitarian Data Exchange</a:t>
                      </a:r>
                      <a:endParaRPr lang="en-US" sz="600" b="0" i="0" u="none" strike="noStrike" dirty="0">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stock</a:t>
                      </a:r>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2015</a:t>
                      </a:r>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single count</a:t>
                      </a:r>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worldwide</a:t>
                      </a:r>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International, internal</a:t>
                      </a:r>
                      <a:endParaRPr lang="en-US" sz="800" b="0" i="0" u="none" strike="noStrike">
                        <a:solidFill>
                          <a:srgbClr val="000000"/>
                        </a:solidFill>
                        <a:effectLst/>
                        <a:latin typeface="Arial" panose="020B0604020202020204" pitchFamily="34" charset="0"/>
                      </a:endParaRPr>
                    </a:p>
                  </a:txBody>
                  <a:tcPr marL="53855" marR="4488" marT="4488" marB="0" anchor="b"/>
                </a:tc>
                <a:extLst>
                  <a:ext uri="{0D108BD9-81ED-4DB2-BD59-A6C34878D82A}">
                    <a16:rowId xmlns:a16="http://schemas.microsoft.com/office/drawing/2014/main" val="4079729233"/>
                  </a:ext>
                </a:extLst>
              </a:tr>
              <a:tr h="233088">
                <a:tc>
                  <a:txBody>
                    <a:bodyPr/>
                    <a:lstStyle/>
                    <a:p>
                      <a:pPr algn="l" fontAlgn="b"/>
                      <a:r>
                        <a:rPr lang="en-US" sz="600" u="none" strike="noStrike">
                          <a:effectLst/>
                        </a:rPr>
                        <a:t>International migration</a:t>
                      </a:r>
                      <a:endParaRPr lang="en-US" sz="6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fr-FR" sz="600" u="none" strike="noStrike" dirty="0" err="1">
                          <a:effectLst/>
                        </a:rPr>
                        <a:t>Venezuelan</a:t>
                      </a:r>
                      <a:r>
                        <a:rPr lang="fr-FR" sz="600" u="none" strike="noStrike" dirty="0">
                          <a:effectLst/>
                        </a:rPr>
                        <a:t> migration, destination </a:t>
                      </a:r>
                      <a:r>
                        <a:rPr lang="fr-FR" sz="600" u="none" strike="noStrike" dirty="0" err="1">
                          <a:effectLst/>
                        </a:rPr>
                        <a:t>Americas</a:t>
                      </a:r>
                      <a:r>
                        <a:rPr lang="fr-FR" sz="600" u="none" strike="noStrike" dirty="0">
                          <a:effectLst/>
                        </a:rPr>
                        <a:t> Spain</a:t>
                      </a:r>
                      <a:endParaRPr lang="fr-FR" sz="600" b="0" i="0" u="none" strike="noStrike" dirty="0">
                        <a:solidFill>
                          <a:srgbClr val="000000"/>
                        </a:solidFill>
                        <a:effectLst/>
                        <a:latin typeface="Arial" panose="020B0604020202020204" pitchFamily="34" charset="0"/>
                      </a:endParaRPr>
                    </a:p>
                  </a:txBody>
                  <a:tcPr marL="53855" marR="4488" marT="4488" marB="0" anchor="b"/>
                </a:tc>
                <a:tc>
                  <a:txBody>
                    <a:bodyPr/>
                    <a:lstStyle/>
                    <a:p>
                      <a:pPr algn="l" fontAlgn="b"/>
                      <a:r>
                        <a:rPr lang="en-US" sz="600" u="none" strike="noStrike" dirty="0">
                          <a:effectLst/>
                        </a:rPr>
                        <a:t>Humanitarian Data Exchange</a:t>
                      </a:r>
                      <a:endParaRPr lang="en-US" sz="600" b="0" i="0" u="none" strike="noStrike" dirty="0">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stock</a:t>
                      </a:r>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2017</a:t>
                      </a:r>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single count</a:t>
                      </a:r>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Venezuela to Americas/Spain</a:t>
                      </a:r>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International</a:t>
                      </a:r>
                      <a:endParaRPr lang="en-US" sz="800" b="0" i="0" u="none" strike="noStrike">
                        <a:solidFill>
                          <a:srgbClr val="000000"/>
                        </a:solidFill>
                        <a:effectLst/>
                        <a:latin typeface="Arial" panose="020B0604020202020204" pitchFamily="34" charset="0"/>
                      </a:endParaRPr>
                    </a:p>
                  </a:txBody>
                  <a:tcPr marL="53855" marR="4488" marT="4488" marB="0" anchor="b"/>
                </a:tc>
                <a:extLst>
                  <a:ext uri="{0D108BD9-81ED-4DB2-BD59-A6C34878D82A}">
                    <a16:rowId xmlns:a16="http://schemas.microsoft.com/office/drawing/2014/main" val="2984855530"/>
                  </a:ext>
                </a:extLst>
              </a:tr>
              <a:tr h="213472">
                <a:tc>
                  <a:txBody>
                    <a:bodyPr/>
                    <a:lstStyle/>
                    <a:p>
                      <a:pPr algn="l" fontAlgn="b"/>
                      <a:r>
                        <a:rPr lang="en-US" sz="600" u="none" strike="noStrike">
                          <a:effectLst/>
                        </a:rPr>
                        <a:t>International migration</a:t>
                      </a:r>
                      <a:endParaRPr lang="en-US" sz="6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600" u="none" strike="noStrike" dirty="0">
                          <a:effectLst/>
                        </a:rPr>
                        <a:t>Migration flows to Europe from south</a:t>
                      </a:r>
                      <a:endParaRPr lang="en-US" sz="600" b="0" i="0" u="none" strike="noStrike" dirty="0">
                        <a:solidFill>
                          <a:srgbClr val="000000"/>
                        </a:solidFill>
                        <a:effectLst/>
                        <a:latin typeface="Arial" panose="020B0604020202020204" pitchFamily="34" charset="0"/>
                      </a:endParaRPr>
                    </a:p>
                  </a:txBody>
                  <a:tcPr marL="53855" marR="4488" marT="4488" marB="0" anchor="b"/>
                </a:tc>
                <a:tc>
                  <a:txBody>
                    <a:bodyPr/>
                    <a:lstStyle/>
                    <a:p>
                      <a:pPr algn="l" fontAlgn="b"/>
                      <a:r>
                        <a:rPr lang="en-US" sz="600" u="none" strike="noStrike" dirty="0">
                          <a:effectLst/>
                        </a:rPr>
                        <a:t>Humanitarian Data Exchange</a:t>
                      </a:r>
                      <a:endParaRPr lang="en-US" sz="600" b="0" i="0" u="none" strike="noStrike" dirty="0">
                        <a:solidFill>
                          <a:srgbClr val="000000"/>
                        </a:solidFill>
                        <a:effectLst/>
                        <a:latin typeface="Arial" panose="020B0604020202020204" pitchFamily="34" charset="0"/>
                      </a:endParaRPr>
                    </a:p>
                  </a:txBody>
                  <a:tcPr marL="53855" marR="4488" marT="4488" marB="0" anchor="b"/>
                </a:tc>
                <a:tc>
                  <a:txBody>
                    <a:bodyPr/>
                    <a:lstStyle/>
                    <a:p>
                      <a:pPr algn="l" fontAlgn="b"/>
                      <a:endParaRPr lang="en-US" sz="800" b="0" i="0" u="none" strike="noStrike" dirty="0">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2015-2017</a:t>
                      </a:r>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yearly</a:t>
                      </a:r>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worldwide to Europe</a:t>
                      </a:r>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International</a:t>
                      </a:r>
                      <a:endParaRPr lang="en-US" sz="800" b="0" i="0" u="none" strike="noStrike">
                        <a:solidFill>
                          <a:srgbClr val="000000"/>
                        </a:solidFill>
                        <a:effectLst/>
                        <a:latin typeface="Arial" panose="020B0604020202020204" pitchFamily="34" charset="0"/>
                      </a:endParaRPr>
                    </a:p>
                  </a:txBody>
                  <a:tcPr marL="53855" marR="4488" marT="4488" marB="0" anchor="b"/>
                </a:tc>
                <a:extLst>
                  <a:ext uri="{0D108BD9-81ED-4DB2-BD59-A6C34878D82A}">
                    <a16:rowId xmlns:a16="http://schemas.microsoft.com/office/drawing/2014/main" val="1225253484"/>
                  </a:ext>
                </a:extLst>
              </a:tr>
              <a:tr h="120092">
                <a:tc>
                  <a:txBody>
                    <a:bodyPr/>
                    <a:lstStyle/>
                    <a:p>
                      <a:pPr algn="l" fontAlgn="b"/>
                      <a:r>
                        <a:rPr lang="en-US" sz="600" u="none" strike="noStrike">
                          <a:effectLst/>
                        </a:rPr>
                        <a:t>Remittance data</a:t>
                      </a:r>
                      <a:endParaRPr lang="en-US" sz="6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600" u="none" strike="noStrike" dirty="0">
                          <a:effectLst/>
                        </a:rPr>
                        <a:t>Presentation on remittances in West Africa</a:t>
                      </a:r>
                      <a:endParaRPr lang="en-US" sz="600" b="0" i="0" u="none" strike="noStrike" dirty="0">
                        <a:solidFill>
                          <a:srgbClr val="000000"/>
                        </a:solidFill>
                        <a:effectLst/>
                        <a:latin typeface="Arial" panose="020B0604020202020204" pitchFamily="34" charset="0"/>
                      </a:endParaRPr>
                    </a:p>
                  </a:txBody>
                  <a:tcPr marL="53855" marR="4488" marT="448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endParaRPr lang="en-US" sz="800" b="0" i="0" u="none" strike="noStrike" dirty="0">
                        <a:solidFill>
                          <a:srgbClr val="000000"/>
                        </a:solidFill>
                        <a:effectLst/>
                        <a:latin typeface="Arial" panose="020B0604020202020204" pitchFamily="34" charset="0"/>
                      </a:endParaRPr>
                    </a:p>
                  </a:txBody>
                  <a:tcPr marL="53855" marR="4488" marT="4488"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Africa</a:t>
                      </a:r>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800" u="none" strike="noStrike">
                          <a:effectLst/>
                        </a:rPr>
                        <a:t>Regional</a:t>
                      </a:r>
                      <a:endParaRPr lang="en-US" sz="800" b="0" i="0" u="none" strike="noStrike">
                        <a:solidFill>
                          <a:srgbClr val="000000"/>
                        </a:solidFill>
                        <a:effectLst/>
                        <a:latin typeface="Arial" panose="020B0604020202020204" pitchFamily="34" charset="0"/>
                      </a:endParaRPr>
                    </a:p>
                  </a:txBody>
                  <a:tcPr marL="53855" marR="4488" marT="4488" marB="0" anchor="b"/>
                </a:tc>
                <a:extLst>
                  <a:ext uri="{0D108BD9-81ED-4DB2-BD59-A6C34878D82A}">
                    <a16:rowId xmlns:a16="http://schemas.microsoft.com/office/drawing/2014/main" val="3304192512"/>
                  </a:ext>
                </a:extLst>
              </a:tr>
              <a:tr h="120092">
                <a:tc>
                  <a:txBody>
                    <a:bodyPr/>
                    <a:lstStyle/>
                    <a:p>
                      <a:pPr algn="l" fontAlgn="b"/>
                      <a:r>
                        <a:rPr lang="en-US" sz="600" u="none" strike="noStrike">
                          <a:effectLst/>
                        </a:rPr>
                        <a:t>Remittance data</a:t>
                      </a:r>
                      <a:endParaRPr lang="en-US" sz="6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600" u="none" strike="noStrike" dirty="0">
                          <a:effectLst/>
                        </a:rPr>
                        <a:t>remittance flow</a:t>
                      </a:r>
                      <a:endParaRPr lang="en-US" sz="600" b="0" i="0" u="none" strike="noStrike" dirty="0">
                        <a:solidFill>
                          <a:srgbClr val="000000"/>
                        </a:solidFill>
                        <a:effectLst/>
                        <a:latin typeface="Arial" panose="020B0604020202020204" pitchFamily="34" charset="0"/>
                      </a:endParaRPr>
                    </a:p>
                  </a:txBody>
                  <a:tcPr marL="53855" marR="4488" marT="448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endParaRPr lang="en-US" sz="800" b="0" i="0" u="none" strike="noStrike" dirty="0">
                        <a:solidFill>
                          <a:srgbClr val="000000"/>
                        </a:solidFill>
                        <a:effectLst/>
                        <a:latin typeface="Arial" panose="020B0604020202020204" pitchFamily="34" charset="0"/>
                      </a:endParaRPr>
                    </a:p>
                  </a:txBody>
                  <a:tcPr marL="53855" marR="4488" marT="4488"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53855" marR="4488" marT="4488" marB="0" anchor="b"/>
                </a:tc>
                <a:extLst>
                  <a:ext uri="{0D108BD9-81ED-4DB2-BD59-A6C34878D82A}">
                    <a16:rowId xmlns:a16="http://schemas.microsoft.com/office/drawing/2014/main" val="558062538"/>
                  </a:ext>
                </a:extLst>
              </a:tr>
              <a:tr h="120092">
                <a:tc>
                  <a:txBody>
                    <a:bodyPr/>
                    <a:lstStyle/>
                    <a:p>
                      <a:pPr algn="l" fontAlgn="b"/>
                      <a:r>
                        <a:rPr lang="en-US" sz="600" u="none" strike="noStrike">
                          <a:effectLst/>
                        </a:rPr>
                        <a:t>Remittance data</a:t>
                      </a:r>
                      <a:endParaRPr lang="en-US" sz="6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600" u="none" strike="noStrike" dirty="0">
                          <a:effectLst/>
                        </a:rPr>
                        <a:t>remittance flow</a:t>
                      </a:r>
                      <a:endParaRPr lang="en-US" sz="600" b="0" i="0" u="none" strike="noStrike" dirty="0">
                        <a:solidFill>
                          <a:srgbClr val="000000"/>
                        </a:solidFill>
                        <a:effectLst/>
                        <a:latin typeface="Arial" panose="020B0604020202020204" pitchFamily="34" charset="0"/>
                      </a:endParaRPr>
                    </a:p>
                  </a:txBody>
                  <a:tcPr marL="53855" marR="4488" marT="448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endParaRPr lang="en-US" sz="800" b="0" i="0" u="none" strike="noStrike" dirty="0">
                        <a:solidFill>
                          <a:srgbClr val="000000"/>
                        </a:solidFill>
                        <a:effectLst/>
                        <a:latin typeface="Arial" panose="020B0604020202020204" pitchFamily="34" charset="0"/>
                      </a:endParaRPr>
                    </a:p>
                  </a:txBody>
                  <a:tcPr marL="53855" marR="4488" marT="4488"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53855" marR="4488" marT="4488" marB="0" anchor="b"/>
                </a:tc>
                <a:extLst>
                  <a:ext uri="{0D108BD9-81ED-4DB2-BD59-A6C34878D82A}">
                    <a16:rowId xmlns:a16="http://schemas.microsoft.com/office/drawing/2014/main" val="478601048"/>
                  </a:ext>
                </a:extLst>
              </a:tr>
              <a:tr h="120092">
                <a:tc>
                  <a:txBody>
                    <a:bodyPr/>
                    <a:lstStyle/>
                    <a:p>
                      <a:pPr algn="l" fontAlgn="b"/>
                      <a:r>
                        <a:rPr lang="en-US" sz="600" u="none" strike="noStrike">
                          <a:effectLst/>
                        </a:rPr>
                        <a:t>Remittance data</a:t>
                      </a:r>
                      <a:endParaRPr lang="en-US" sz="6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600" u="none" strike="noStrike">
                          <a:effectLst/>
                        </a:rPr>
                        <a:t>remittance flow</a:t>
                      </a:r>
                      <a:endParaRPr lang="en-US" sz="6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endParaRPr lang="en-US" sz="800" b="0" i="0" u="none" strike="noStrike" dirty="0">
                        <a:solidFill>
                          <a:srgbClr val="000000"/>
                        </a:solidFill>
                        <a:effectLst/>
                        <a:latin typeface="Arial" panose="020B0604020202020204" pitchFamily="34" charset="0"/>
                      </a:endParaRPr>
                    </a:p>
                  </a:txBody>
                  <a:tcPr marL="53855" marR="4488" marT="4488"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endParaRPr lang="en-US" sz="800" b="0" i="0" u="none" strike="noStrike" dirty="0">
                        <a:solidFill>
                          <a:srgbClr val="000000"/>
                        </a:solidFill>
                        <a:effectLst/>
                        <a:latin typeface="Arial" panose="020B0604020202020204" pitchFamily="34" charset="0"/>
                      </a:endParaRPr>
                    </a:p>
                  </a:txBody>
                  <a:tcPr marL="53855" marR="4488" marT="4488"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53855" marR="4488" marT="4488" marB="0" anchor="b"/>
                </a:tc>
                <a:extLst>
                  <a:ext uri="{0D108BD9-81ED-4DB2-BD59-A6C34878D82A}">
                    <a16:rowId xmlns:a16="http://schemas.microsoft.com/office/drawing/2014/main" val="1006958119"/>
                  </a:ext>
                </a:extLst>
              </a:tr>
              <a:tr h="120092">
                <a:tc>
                  <a:txBody>
                    <a:bodyPr/>
                    <a:lstStyle/>
                    <a:p>
                      <a:pPr algn="l" fontAlgn="b"/>
                      <a:r>
                        <a:rPr lang="en-US" sz="600" u="none" strike="noStrike">
                          <a:effectLst/>
                        </a:rPr>
                        <a:t>Remittance data</a:t>
                      </a:r>
                      <a:endParaRPr lang="en-US" sz="6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600" u="none" strike="noStrike" dirty="0">
                          <a:effectLst/>
                        </a:rPr>
                        <a:t>remittance flow</a:t>
                      </a:r>
                      <a:endParaRPr lang="en-US" sz="600" b="0" i="0" u="none" strike="noStrike" dirty="0">
                        <a:solidFill>
                          <a:srgbClr val="000000"/>
                        </a:solidFill>
                        <a:effectLst/>
                        <a:latin typeface="Arial" panose="020B0604020202020204" pitchFamily="34" charset="0"/>
                      </a:endParaRPr>
                    </a:p>
                  </a:txBody>
                  <a:tcPr marL="53855" marR="4488" marT="4488"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53855" marR="4488" marT="4488" marB="0" anchor="b"/>
                </a:tc>
                <a:tc>
                  <a:txBody>
                    <a:bodyPr/>
                    <a:lstStyle/>
                    <a:p>
                      <a:pPr algn="l" fontAlgn="b"/>
                      <a:endParaRPr lang="en-US" sz="800" b="0" i="0" u="none" strike="noStrike" dirty="0">
                        <a:solidFill>
                          <a:srgbClr val="000000"/>
                        </a:solidFill>
                        <a:effectLst/>
                        <a:latin typeface="Arial" panose="020B0604020202020204" pitchFamily="34" charset="0"/>
                      </a:endParaRPr>
                    </a:p>
                  </a:txBody>
                  <a:tcPr marL="53855" marR="4488" marT="4488"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53855" marR="4488" marT="4488" marB="0" anchor="b"/>
                </a:tc>
                <a:extLst>
                  <a:ext uri="{0D108BD9-81ED-4DB2-BD59-A6C34878D82A}">
                    <a16:rowId xmlns:a16="http://schemas.microsoft.com/office/drawing/2014/main" val="1844718089"/>
                  </a:ext>
                </a:extLst>
              </a:tr>
              <a:tr h="120092">
                <a:tc>
                  <a:txBody>
                    <a:bodyPr/>
                    <a:lstStyle/>
                    <a:p>
                      <a:pPr algn="l" fontAlgn="b"/>
                      <a:r>
                        <a:rPr lang="en-US" sz="600" u="none" strike="noStrike">
                          <a:effectLst/>
                        </a:rPr>
                        <a:t>Remittance data</a:t>
                      </a:r>
                      <a:endParaRPr lang="en-US" sz="6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600" u="none" strike="noStrike">
                          <a:effectLst/>
                        </a:rPr>
                        <a:t>remittance flow</a:t>
                      </a:r>
                      <a:endParaRPr lang="en-US" sz="6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endParaRPr lang="en-US" sz="800" b="0" i="0" u="none" strike="noStrike" dirty="0">
                        <a:solidFill>
                          <a:srgbClr val="000000"/>
                        </a:solidFill>
                        <a:effectLst/>
                        <a:latin typeface="Arial" panose="020B0604020202020204" pitchFamily="34" charset="0"/>
                      </a:endParaRPr>
                    </a:p>
                  </a:txBody>
                  <a:tcPr marL="53855" marR="4488" marT="4488"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53855" marR="4488" marT="4488" marB="0" anchor="b"/>
                </a:tc>
                <a:extLst>
                  <a:ext uri="{0D108BD9-81ED-4DB2-BD59-A6C34878D82A}">
                    <a16:rowId xmlns:a16="http://schemas.microsoft.com/office/drawing/2014/main" val="3563387421"/>
                  </a:ext>
                </a:extLst>
              </a:tr>
              <a:tr h="120092">
                <a:tc>
                  <a:txBody>
                    <a:bodyPr/>
                    <a:lstStyle/>
                    <a:p>
                      <a:pPr algn="l" fontAlgn="b"/>
                      <a:r>
                        <a:rPr lang="en-US" sz="600" u="none" strike="noStrike">
                          <a:effectLst/>
                        </a:rPr>
                        <a:t>Remittance data</a:t>
                      </a:r>
                      <a:endParaRPr lang="en-US" sz="6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600" u="none" strike="noStrike" dirty="0">
                          <a:effectLst/>
                        </a:rPr>
                        <a:t>remittance flow</a:t>
                      </a:r>
                      <a:endParaRPr lang="en-US" sz="600" b="0" i="0" u="none" strike="noStrike" dirty="0">
                        <a:solidFill>
                          <a:srgbClr val="000000"/>
                        </a:solidFill>
                        <a:effectLst/>
                        <a:latin typeface="Arial" panose="020B0604020202020204" pitchFamily="34" charset="0"/>
                      </a:endParaRPr>
                    </a:p>
                  </a:txBody>
                  <a:tcPr marL="53855" marR="4488" marT="448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endParaRPr lang="en-US" sz="800" b="0" i="0" u="none" strike="noStrike" dirty="0">
                        <a:solidFill>
                          <a:srgbClr val="000000"/>
                        </a:solidFill>
                        <a:effectLst/>
                        <a:latin typeface="Arial" panose="020B0604020202020204" pitchFamily="34" charset="0"/>
                      </a:endParaRPr>
                    </a:p>
                  </a:txBody>
                  <a:tcPr marL="53855" marR="4488" marT="4488"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53855" marR="4488" marT="4488" marB="0" anchor="b"/>
                </a:tc>
                <a:extLst>
                  <a:ext uri="{0D108BD9-81ED-4DB2-BD59-A6C34878D82A}">
                    <a16:rowId xmlns:a16="http://schemas.microsoft.com/office/drawing/2014/main" val="1548637864"/>
                  </a:ext>
                </a:extLst>
              </a:tr>
              <a:tr h="120092">
                <a:tc>
                  <a:txBody>
                    <a:bodyPr/>
                    <a:lstStyle/>
                    <a:p>
                      <a:pPr algn="l" fontAlgn="b"/>
                      <a:r>
                        <a:rPr lang="en-US" sz="600" u="none" strike="noStrike">
                          <a:effectLst/>
                        </a:rPr>
                        <a:t>Remittance data</a:t>
                      </a:r>
                      <a:endParaRPr lang="en-US" sz="6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600" u="none" strike="noStrike">
                          <a:effectLst/>
                        </a:rPr>
                        <a:t>remittance flow</a:t>
                      </a:r>
                      <a:endParaRPr lang="en-US" sz="6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endParaRPr lang="en-US" sz="800" b="0" i="0" u="none" strike="noStrike" dirty="0">
                        <a:solidFill>
                          <a:srgbClr val="000000"/>
                        </a:solidFill>
                        <a:effectLst/>
                        <a:latin typeface="Arial" panose="020B0604020202020204" pitchFamily="34" charset="0"/>
                      </a:endParaRPr>
                    </a:p>
                  </a:txBody>
                  <a:tcPr marL="53855" marR="4488" marT="4488"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53855" marR="4488" marT="4488" marB="0" anchor="b"/>
                </a:tc>
                <a:extLst>
                  <a:ext uri="{0D108BD9-81ED-4DB2-BD59-A6C34878D82A}">
                    <a16:rowId xmlns:a16="http://schemas.microsoft.com/office/drawing/2014/main" val="2754120912"/>
                  </a:ext>
                </a:extLst>
              </a:tr>
              <a:tr h="120092">
                <a:tc>
                  <a:txBody>
                    <a:bodyPr/>
                    <a:lstStyle/>
                    <a:p>
                      <a:pPr algn="l" fontAlgn="b"/>
                      <a:r>
                        <a:rPr lang="en-US" sz="600" u="none" strike="noStrike">
                          <a:effectLst/>
                        </a:rPr>
                        <a:t>Remittance data</a:t>
                      </a:r>
                      <a:endParaRPr lang="en-US" sz="6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600" u="none" strike="noStrike" dirty="0">
                          <a:effectLst/>
                        </a:rPr>
                        <a:t>remittance flow</a:t>
                      </a:r>
                      <a:endParaRPr lang="en-US" sz="600" b="0" i="0" u="none" strike="noStrike" dirty="0">
                        <a:solidFill>
                          <a:srgbClr val="000000"/>
                        </a:solidFill>
                        <a:effectLst/>
                        <a:latin typeface="Arial" panose="020B0604020202020204" pitchFamily="34" charset="0"/>
                      </a:endParaRPr>
                    </a:p>
                  </a:txBody>
                  <a:tcPr marL="53855" marR="4488" marT="448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endParaRPr lang="en-US" sz="800" b="0" i="0" u="none" strike="noStrike" dirty="0">
                        <a:solidFill>
                          <a:srgbClr val="000000"/>
                        </a:solidFill>
                        <a:effectLst/>
                        <a:latin typeface="Arial" panose="020B0604020202020204" pitchFamily="34" charset="0"/>
                      </a:endParaRPr>
                    </a:p>
                  </a:txBody>
                  <a:tcPr marL="53855" marR="4488" marT="4488"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53855" marR="4488" marT="4488" marB="0" anchor="b"/>
                </a:tc>
                <a:extLst>
                  <a:ext uri="{0D108BD9-81ED-4DB2-BD59-A6C34878D82A}">
                    <a16:rowId xmlns:a16="http://schemas.microsoft.com/office/drawing/2014/main" val="2721624093"/>
                  </a:ext>
                </a:extLst>
              </a:tr>
              <a:tr h="120092">
                <a:tc>
                  <a:txBody>
                    <a:bodyPr/>
                    <a:lstStyle/>
                    <a:p>
                      <a:pPr algn="l" fontAlgn="b"/>
                      <a:r>
                        <a:rPr lang="en-US" sz="600" u="none" strike="noStrike" dirty="0">
                          <a:effectLst/>
                        </a:rPr>
                        <a:t>Remittance data</a:t>
                      </a:r>
                      <a:endParaRPr lang="en-US" sz="600" b="0" i="0" u="none" strike="noStrike" dirty="0">
                        <a:solidFill>
                          <a:srgbClr val="000000"/>
                        </a:solidFill>
                        <a:effectLst/>
                        <a:latin typeface="Arial" panose="020B0604020202020204" pitchFamily="34" charset="0"/>
                      </a:endParaRPr>
                    </a:p>
                  </a:txBody>
                  <a:tcPr marL="53855" marR="4488" marT="4488" marB="0" anchor="b"/>
                </a:tc>
                <a:tc>
                  <a:txBody>
                    <a:bodyPr/>
                    <a:lstStyle/>
                    <a:p>
                      <a:pPr algn="l" fontAlgn="b"/>
                      <a:r>
                        <a:rPr lang="en-US" sz="600" u="none" strike="noStrike">
                          <a:effectLst/>
                        </a:rPr>
                        <a:t>remittance flow</a:t>
                      </a:r>
                      <a:endParaRPr lang="en-US" sz="6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endParaRPr lang="en-US" sz="800" b="0" i="0" u="none" strike="noStrike" dirty="0">
                        <a:solidFill>
                          <a:srgbClr val="000000"/>
                        </a:solidFill>
                        <a:effectLst/>
                        <a:latin typeface="Arial" panose="020B0604020202020204" pitchFamily="34" charset="0"/>
                      </a:endParaRPr>
                    </a:p>
                  </a:txBody>
                  <a:tcPr marL="53855" marR="4488" marT="4488"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53855" marR="4488" marT="4488" marB="0" anchor="b"/>
                </a:tc>
                <a:extLst>
                  <a:ext uri="{0D108BD9-81ED-4DB2-BD59-A6C34878D82A}">
                    <a16:rowId xmlns:a16="http://schemas.microsoft.com/office/drawing/2014/main" val="379361030"/>
                  </a:ext>
                </a:extLst>
              </a:tr>
              <a:tr h="120092">
                <a:tc>
                  <a:txBody>
                    <a:bodyPr/>
                    <a:lstStyle/>
                    <a:p>
                      <a:pPr algn="l" fontAlgn="b"/>
                      <a:r>
                        <a:rPr lang="en-US" sz="600" u="none" strike="noStrike">
                          <a:effectLst/>
                        </a:rPr>
                        <a:t>Remittance data</a:t>
                      </a:r>
                      <a:endParaRPr lang="en-US" sz="6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600" u="none" strike="noStrike" dirty="0">
                          <a:effectLst/>
                        </a:rPr>
                        <a:t>remittance flow</a:t>
                      </a:r>
                      <a:endParaRPr lang="en-US" sz="600" b="0" i="0" u="none" strike="noStrike" dirty="0">
                        <a:solidFill>
                          <a:srgbClr val="000000"/>
                        </a:solidFill>
                        <a:effectLst/>
                        <a:latin typeface="Arial" panose="020B0604020202020204" pitchFamily="34" charset="0"/>
                      </a:endParaRPr>
                    </a:p>
                  </a:txBody>
                  <a:tcPr marL="53855" marR="4488" marT="448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endParaRPr lang="en-US" sz="800" b="0" i="0" u="none" strike="noStrike" dirty="0">
                        <a:solidFill>
                          <a:srgbClr val="000000"/>
                        </a:solidFill>
                        <a:effectLst/>
                        <a:latin typeface="Arial" panose="020B0604020202020204" pitchFamily="34" charset="0"/>
                      </a:endParaRPr>
                    </a:p>
                  </a:txBody>
                  <a:tcPr marL="53855" marR="4488" marT="4488"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53855" marR="4488" marT="4488" marB="0" anchor="b"/>
                </a:tc>
                <a:extLst>
                  <a:ext uri="{0D108BD9-81ED-4DB2-BD59-A6C34878D82A}">
                    <a16:rowId xmlns:a16="http://schemas.microsoft.com/office/drawing/2014/main" val="650235495"/>
                  </a:ext>
                </a:extLst>
              </a:tr>
              <a:tr h="120092">
                <a:tc>
                  <a:txBody>
                    <a:bodyPr/>
                    <a:lstStyle/>
                    <a:p>
                      <a:pPr algn="l" fontAlgn="b"/>
                      <a:r>
                        <a:rPr lang="en-US" sz="600" u="none" strike="noStrike">
                          <a:effectLst/>
                        </a:rPr>
                        <a:t>Remittance data</a:t>
                      </a:r>
                      <a:endParaRPr lang="en-US" sz="6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r>
                        <a:rPr lang="en-US" sz="600" u="none" strike="noStrike" dirty="0">
                          <a:effectLst/>
                        </a:rPr>
                        <a:t>remittance flow</a:t>
                      </a:r>
                      <a:endParaRPr lang="en-US" sz="600" b="0" i="0" u="none" strike="noStrike" dirty="0">
                        <a:solidFill>
                          <a:srgbClr val="000000"/>
                        </a:solidFill>
                        <a:effectLst/>
                        <a:latin typeface="Arial" panose="020B0604020202020204" pitchFamily="34" charset="0"/>
                      </a:endParaRPr>
                    </a:p>
                  </a:txBody>
                  <a:tcPr marL="53855" marR="4488" marT="4488"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53855" marR="4488" marT="4488"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53855" marR="4488" marT="4488" marB="0" anchor="b"/>
                </a:tc>
                <a:tc>
                  <a:txBody>
                    <a:bodyPr/>
                    <a:lstStyle/>
                    <a:p>
                      <a:pPr algn="l" fontAlgn="b"/>
                      <a:endParaRPr lang="en-US" sz="800" b="0" i="0" u="none" strike="noStrike" dirty="0">
                        <a:solidFill>
                          <a:srgbClr val="000000"/>
                        </a:solidFill>
                        <a:effectLst/>
                        <a:latin typeface="Arial" panose="020B0604020202020204" pitchFamily="34" charset="0"/>
                      </a:endParaRPr>
                    </a:p>
                  </a:txBody>
                  <a:tcPr marL="53855" marR="4488" marT="4488" marB="0" anchor="b"/>
                </a:tc>
                <a:tc>
                  <a:txBody>
                    <a:bodyPr/>
                    <a:lstStyle/>
                    <a:p>
                      <a:pPr algn="l" fontAlgn="b"/>
                      <a:endParaRPr lang="en-US" sz="800" b="0" i="0" u="none" strike="noStrike" dirty="0">
                        <a:solidFill>
                          <a:srgbClr val="000000"/>
                        </a:solidFill>
                        <a:effectLst/>
                        <a:latin typeface="Arial" panose="020B0604020202020204" pitchFamily="34" charset="0"/>
                      </a:endParaRPr>
                    </a:p>
                  </a:txBody>
                  <a:tcPr marL="53855" marR="4488" marT="4488" marB="0" anchor="b"/>
                </a:tc>
                <a:tc>
                  <a:txBody>
                    <a:bodyPr/>
                    <a:lstStyle/>
                    <a:p>
                      <a:pPr algn="l" fontAlgn="b"/>
                      <a:endParaRPr lang="en-US" sz="800" b="0" i="0" u="none" strike="noStrike" dirty="0">
                        <a:solidFill>
                          <a:srgbClr val="000000"/>
                        </a:solidFill>
                        <a:effectLst/>
                        <a:latin typeface="Arial" panose="020B0604020202020204" pitchFamily="34" charset="0"/>
                      </a:endParaRPr>
                    </a:p>
                  </a:txBody>
                  <a:tcPr marL="53855" marR="4488" marT="4488" marB="0" anchor="b"/>
                </a:tc>
                <a:tc>
                  <a:txBody>
                    <a:bodyPr/>
                    <a:lstStyle/>
                    <a:p>
                      <a:pPr algn="l" fontAlgn="b"/>
                      <a:endParaRPr lang="en-US" sz="800" b="0" i="0" u="none" strike="noStrike" dirty="0">
                        <a:solidFill>
                          <a:srgbClr val="000000"/>
                        </a:solidFill>
                        <a:effectLst/>
                        <a:latin typeface="Arial" panose="020B0604020202020204" pitchFamily="34" charset="0"/>
                      </a:endParaRPr>
                    </a:p>
                  </a:txBody>
                  <a:tcPr marL="53855" marR="4488" marT="4488" marB="0" anchor="b"/>
                </a:tc>
                <a:extLst>
                  <a:ext uri="{0D108BD9-81ED-4DB2-BD59-A6C34878D82A}">
                    <a16:rowId xmlns:a16="http://schemas.microsoft.com/office/drawing/2014/main" val="3033235821"/>
                  </a:ext>
                </a:extLst>
              </a:tr>
            </a:tbl>
          </a:graphicData>
        </a:graphic>
      </p:graphicFrame>
      <p:sp>
        <p:nvSpPr>
          <p:cNvPr id="6" name="Slide Number Placeholder 3">
            <a:extLst>
              <a:ext uri="{FF2B5EF4-FFF2-40B4-BE49-F238E27FC236}">
                <a16:creationId xmlns:a16="http://schemas.microsoft.com/office/drawing/2014/main" id="{F194B767-EA19-5E40-B85C-5CE284A38E06}"/>
              </a:ext>
            </a:extLst>
          </p:cNvPr>
          <p:cNvSpPr>
            <a:spLocks noGrp="1"/>
          </p:cNvSpPr>
          <p:nvPr>
            <p:ph type="sldNum" sz="quarter" idx="12"/>
          </p:nvPr>
        </p:nvSpPr>
        <p:spPr>
          <a:xfrm>
            <a:off x="11410717" y="6372372"/>
            <a:ext cx="640080" cy="365125"/>
          </a:xfrm>
        </p:spPr>
        <p:txBody>
          <a:bodyPr/>
          <a:lstStyle/>
          <a:p>
            <a:fld id="{4FAB73BC-B049-4115-A692-8D63A059BFB8}" type="slidenum">
              <a:rPr lang="en-US" smtClean="0"/>
              <a:t>11</a:t>
            </a:fld>
            <a:endParaRPr lang="en-US"/>
          </a:p>
        </p:txBody>
      </p:sp>
    </p:spTree>
    <p:extLst>
      <p:ext uri="{BB962C8B-B14F-4D97-AF65-F5344CB8AC3E}">
        <p14:creationId xmlns:p14="http://schemas.microsoft.com/office/powerpoint/2010/main" val="147474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00605726"/>
              </p:ext>
            </p:extLst>
          </p:nvPr>
        </p:nvGraphicFramePr>
        <p:xfrm>
          <a:off x="1356014" y="138201"/>
          <a:ext cx="9694720" cy="6901611"/>
        </p:xfrm>
        <a:graphic>
          <a:graphicData uri="http://schemas.openxmlformats.org/drawingml/2006/table">
            <a:tbl>
              <a:tblPr>
                <a:tableStyleId>{5C22544A-7EE6-4342-B048-85BDC9FD1C3A}</a:tableStyleId>
              </a:tblPr>
              <a:tblGrid>
                <a:gridCol w="1422948">
                  <a:extLst>
                    <a:ext uri="{9D8B030D-6E8A-4147-A177-3AD203B41FA5}">
                      <a16:colId xmlns:a16="http://schemas.microsoft.com/office/drawing/2014/main" val="4277913576"/>
                    </a:ext>
                  </a:extLst>
                </a:gridCol>
                <a:gridCol w="3366641">
                  <a:extLst>
                    <a:ext uri="{9D8B030D-6E8A-4147-A177-3AD203B41FA5}">
                      <a16:colId xmlns:a16="http://schemas.microsoft.com/office/drawing/2014/main" val="858991805"/>
                    </a:ext>
                  </a:extLst>
                </a:gridCol>
                <a:gridCol w="1075383">
                  <a:extLst>
                    <a:ext uri="{9D8B030D-6E8A-4147-A177-3AD203B41FA5}">
                      <a16:colId xmlns:a16="http://schemas.microsoft.com/office/drawing/2014/main" val="1965200128"/>
                    </a:ext>
                  </a:extLst>
                </a:gridCol>
                <a:gridCol w="437092">
                  <a:extLst>
                    <a:ext uri="{9D8B030D-6E8A-4147-A177-3AD203B41FA5}">
                      <a16:colId xmlns:a16="http://schemas.microsoft.com/office/drawing/2014/main" val="1457897051"/>
                    </a:ext>
                  </a:extLst>
                </a:gridCol>
                <a:gridCol w="964375">
                  <a:extLst>
                    <a:ext uri="{9D8B030D-6E8A-4147-A177-3AD203B41FA5}">
                      <a16:colId xmlns:a16="http://schemas.microsoft.com/office/drawing/2014/main" val="1238024965"/>
                    </a:ext>
                  </a:extLst>
                </a:gridCol>
                <a:gridCol w="763173">
                  <a:extLst>
                    <a:ext uri="{9D8B030D-6E8A-4147-A177-3AD203B41FA5}">
                      <a16:colId xmlns:a16="http://schemas.microsoft.com/office/drawing/2014/main" val="478757660"/>
                    </a:ext>
                  </a:extLst>
                </a:gridCol>
                <a:gridCol w="1117010">
                  <a:extLst>
                    <a:ext uri="{9D8B030D-6E8A-4147-A177-3AD203B41FA5}">
                      <a16:colId xmlns:a16="http://schemas.microsoft.com/office/drawing/2014/main" val="2269965467"/>
                    </a:ext>
                  </a:extLst>
                </a:gridCol>
                <a:gridCol w="548098">
                  <a:extLst>
                    <a:ext uri="{9D8B030D-6E8A-4147-A177-3AD203B41FA5}">
                      <a16:colId xmlns:a16="http://schemas.microsoft.com/office/drawing/2014/main" val="755199175"/>
                    </a:ext>
                  </a:extLst>
                </a:gridCol>
              </a:tblGrid>
              <a:tr h="98740">
                <a:tc>
                  <a:txBody>
                    <a:bodyPr/>
                    <a:lstStyle/>
                    <a:p>
                      <a:pPr algn="l" fontAlgn="b"/>
                      <a:r>
                        <a:rPr lang="en-US" sz="600" u="none" strike="noStrike" dirty="0">
                          <a:effectLst/>
                        </a:rPr>
                        <a:t>Migration policies </a:t>
                      </a:r>
                      <a:endParaRPr lang="en-US" sz="600" b="0" i="0" u="none" strike="noStrike" dirty="0">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extLst>
                  <a:ext uri="{0D108BD9-81ED-4DB2-BD59-A6C34878D82A}">
                    <a16:rowId xmlns:a16="http://schemas.microsoft.com/office/drawing/2014/main" val="2379116103"/>
                  </a:ext>
                </a:extLst>
              </a:tr>
              <a:tr h="98740">
                <a:tc>
                  <a:txBody>
                    <a:bodyPr/>
                    <a:lstStyle/>
                    <a:p>
                      <a:pPr algn="l" fontAlgn="b"/>
                      <a:r>
                        <a:rPr lang="en-US" sz="600" u="none" strike="noStrike" dirty="0">
                          <a:effectLst/>
                        </a:rPr>
                        <a:t>Replication Files</a:t>
                      </a:r>
                      <a:endParaRPr lang="en-US" sz="600" b="0" i="0" u="none" strike="noStrike" dirty="0">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replication for work to predict IDP flows in Syria and Yemen</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extLst>
                  <a:ext uri="{0D108BD9-81ED-4DB2-BD59-A6C34878D82A}">
                    <a16:rowId xmlns:a16="http://schemas.microsoft.com/office/drawing/2014/main" val="2544453455"/>
                  </a:ext>
                </a:extLst>
              </a:tr>
              <a:tr h="98740">
                <a:tc>
                  <a:txBody>
                    <a:bodyPr/>
                    <a:lstStyle/>
                    <a:p>
                      <a:pPr algn="l" fontAlgn="b"/>
                      <a:r>
                        <a:rPr lang="en-US" sz="600" u="none" strike="noStrike" dirty="0">
                          <a:effectLst/>
                        </a:rPr>
                        <a:t>Replication Files</a:t>
                      </a:r>
                      <a:endParaRPr lang="en-US" sz="600" b="0" i="0" u="none" strike="noStrike" dirty="0">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replication for analysis on IDPs in Nepal</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extLst>
                  <a:ext uri="{0D108BD9-81ED-4DB2-BD59-A6C34878D82A}">
                    <a16:rowId xmlns:a16="http://schemas.microsoft.com/office/drawing/2014/main" val="2396150530"/>
                  </a:ext>
                </a:extLst>
              </a:tr>
              <a:tr h="98740">
                <a:tc>
                  <a:txBody>
                    <a:bodyPr/>
                    <a:lstStyle/>
                    <a:p>
                      <a:pPr algn="l" fontAlgn="b"/>
                      <a:r>
                        <a:rPr lang="en-US" sz="600" u="none" strike="noStrike" dirty="0">
                          <a:effectLst/>
                        </a:rPr>
                        <a:t>Replication Files</a:t>
                      </a:r>
                      <a:endParaRPr lang="en-US" sz="600" b="0" i="0" u="none" strike="noStrike" dirty="0">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replication for Justin's papers using Somalia IDP flow data</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extLst>
                  <a:ext uri="{0D108BD9-81ED-4DB2-BD59-A6C34878D82A}">
                    <a16:rowId xmlns:a16="http://schemas.microsoft.com/office/drawing/2014/main" val="606522486"/>
                  </a:ext>
                </a:extLst>
              </a:tr>
              <a:tr h="98740">
                <a:tc>
                  <a:txBody>
                    <a:bodyPr/>
                    <a:lstStyle/>
                    <a:p>
                      <a:pPr algn="l" fontAlgn="b"/>
                      <a:r>
                        <a:rPr lang="en-US" sz="600" u="none" strike="noStrike">
                          <a:effectLst/>
                        </a:rPr>
                        <a:t>Replication Files</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dirty="0">
                          <a:effectLst/>
                        </a:rPr>
                        <a:t>replication for 2015 article in Political Geography</a:t>
                      </a:r>
                      <a:endParaRPr lang="en-US" sz="600" b="0" i="0" u="none" strike="noStrike" dirty="0">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extLst>
                  <a:ext uri="{0D108BD9-81ED-4DB2-BD59-A6C34878D82A}">
                    <a16:rowId xmlns:a16="http://schemas.microsoft.com/office/drawing/2014/main" val="4058919383"/>
                  </a:ext>
                </a:extLst>
              </a:tr>
              <a:tr h="98740">
                <a:tc>
                  <a:txBody>
                    <a:bodyPr/>
                    <a:lstStyle/>
                    <a:p>
                      <a:pPr algn="l" fontAlgn="b"/>
                      <a:r>
                        <a:rPr lang="en-US" sz="600" u="none" strike="noStrike">
                          <a:effectLst/>
                        </a:rPr>
                        <a:t>Replication Files</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dirty="0">
                          <a:effectLst/>
                        </a:rPr>
                        <a:t>replication for work on political cleansing in Colombia</a:t>
                      </a:r>
                      <a:endParaRPr lang="en-US" sz="600" b="0" i="0" u="none" strike="noStrike" dirty="0">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extLst>
                  <a:ext uri="{0D108BD9-81ED-4DB2-BD59-A6C34878D82A}">
                    <a16:rowId xmlns:a16="http://schemas.microsoft.com/office/drawing/2014/main" val="1545556207"/>
                  </a:ext>
                </a:extLst>
              </a:tr>
              <a:tr h="98740">
                <a:tc>
                  <a:txBody>
                    <a:bodyPr/>
                    <a:lstStyle/>
                    <a:p>
                      <a:pPr algn="l" fontAlgn="b"/>
                      <a:r>
                        <a:rPr lang="en-US" sz="600" u="none" strike="noStrike">
                          <a:effectLst/>
                        </a:rPr>
                        <a:t>Replication Files</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replication for paper on how migration in feudal Japan lowered tax rates</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extLst>
                  <a:ext uri="{0D108BD9-81ED-4DB2-BD59-A6C34878D82A}">
                    <a16:rowId xmlns:a16="http://schemas.microsoft.com/office/drawing/2014/main" val="15537489"/>
                  </a:ext>
                </a:extLst>
              </a:tr>
              <a:tr h="98740">
                <a:tc>
                  <a:txBody>
                    <a:bodyPr/>
                    <a:lstStyle/>
                    <a:p>
                      <a:pPr algn="l" fontAlgn="b"/>
                      <a:r>
                        <a:rPr lang="en-US" sz="600" u="none" strike="noStrike">
                          <a:effectLst/>
                        </a:rPr>
                        <a:t>Migration survey</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dirty="0">
                          <a:effectLst/>
                        </a:rPr>
                        <a:t>lots of World Bank surveys</a:t>
                      </a:r>
                      <a:endParaRPr lang="en-US" sz="600" b="0" i="0" u="none" strike="noStrike" dirty="0">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extLst>
                  <a:ext uri="{0D108BD9-81ED-4DB2-BD59-A6C34878D82A}">
                    <a16:rowId xmlns:a16="http://schemas.microsoft.com/office/drawing/2014/main" val="4113412543"/>
                  </a:ext>
                </a:extLst>
              </a:tr>
              <a:tr h="98740">
                <a:tc>
                  <a:txBody>
                    <a:bodyPr/>
                    <a:lstStyle/>
                    <a:p>
                      <a:pPr algn="l" fontAlgn="b"/>
                      <a:r>
                        <a:rPr lang="en-US" sz="600" u="none" strike="noStrike">
                          <a:effectLst/>
                        </a:rPr>
                        <a:t>Migration survey</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Justin's survey instrument from interviews with Syrians in Turkey</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extLst>
                  <a:ext uri="{0D108BD9-81ED-4DB2-BD59-A6C34878D82A}">
                    <a16:rowId xmlns:a16="http://schemas.microsoft.com/office/drawing/2014/main" val="3595823623"/>
                  </a:ext>
                </a:extLst>
              </a:tr>
              <a:tr h="98740">
                <a:tc>
                  <a:txBody>
                    <a:bodyPr/>
                    <a:lstStyle/>
                    <a:p>
                      <a:pPr algn="l" fontAlgn="b"/>
                      <a:r>
                        <a:rPr lang="en-US" sz="600" u="none" strike="noStrike">
                          <a:effectLst/>
                        </a:rPr>
                        <a:t>Migration survey</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dirty="0">
                          <a:effectLst/>
                        </a:rPr>
                        <a:t>cool work on several African nationalities</a:t>
                      </a:r>
                      <a:endParaRPr lang="en-US" sz="600" b="0" i="0" u="none" strike="noStrike" dirty="0">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extLst>
                  <a:ext uri="{0D108BD9-81ED-4DB2-BD59-A6C34878D82A}">
                    <a16:rowId xmlns:a16="http://schemas.microsoft.com/office/drawing/2014/main" val="848380213"/>
                  </a:ext>
                </a:extLst>
              </a:tr>
              <a:tr h="98740">
                <a:tc>
                  <a:txBody>
                    <a:bodyPr/>
                    <a:lstStyle/>
                    <a:p>
                      <a:pPr algn="l" fontAlgn="b"/>
                      <a:r>
                        <a:rPr lang="en-US" sz="600" u="none" strike="noStrike">
                          <a:effectLst/>
                        </a:rPr>
                        <a:t>CCAPS</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dirty="0">
                          <a:effectLst/>
                        </a:rPr>
                        <a:t>infrastructure data from CCAPS project</a:t>
                      </a:r>
                      <a:endParaRPr lang="en-US" sz="600" b="0" i="0" u="none" strike="noStrike" dirty="0">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extLst>
                  <a:ext uri="{0D108BD9-81ED-4DB2-BD59-A6C34878D82A}">
                    <a16:rowId xmlns:a16="http://schemas.microsoft.com/office/drawing/2014/main" val="1749292004"/>
                  </a:ext>
                </a:extLst>
              </a:tr>
              <a:tr h="98740">
                <a:tc>
                  <a:txBody>
                    <a:bodyPr/>
                    <a:lstStyle/>
                    <a:p>
                      <a:pPr algn="l" fontAlgn="b"/>
                      <a:r>
                        <a:rPr lang="en-US" sz="600" u="none" strike="noStrike">
                          <a:effectLst/>
                        </a:rPr>
                        <a:t>CCAPS</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dirty="0">
                          <a:effectLst/>
                        </a:rPr>
                        <a:t>geocoded data on climate aid projects in Malawi</a:t>
                      </a:r>
                      <a:endParaRPr lang="en-US" sz="600" b="0" i="0" u="none" strike="noStrike" dirty="0">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extLst>
                  <a:ext uri="{0D108BD9-81ED-4DB2-BD59-A6C34878D82A}">
                    <a16:rowId xmlns:a16="http://schemas.microsoft.com/office/drawing/2014/main" val="3070205572"/>
                  </a:ext>
                </a:extLst>
              </a:tr>
              <a:tr h="98740">
                <a:tc>
                  <a:txBody>
                    <a:bodyPr/>
                    <a:lstStyle/>
                    <a:p>
                      <a:pPr algn="l" fontAlgn="b"/>
                      <a:r>
                        <a:rPr lang="en-US" sz="600" u="none" strike="noStrike">
                          <a:effectLst/>
                        </a:rPr>
                        <a:t>CCAPS</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dirty="0">
                          <a:effectLst/>
                        </a:rPr>
                        <a:t>data on World Bank climate aid projects</a:t>
                      </a:r>
                      <a:endParaRPr lang="en-US" sz="600" b="0" i="0" u="none" strike="noStrike" dirty="0">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extLst>
                  <a:ext uri="{0D108BD9-81ED-4DB2-BD59-A6C34878D82A}">
                    <a16:rowId xmlns:a16="http://schemas.microsoft.com/office/drawing/2014/main" val="149999347"/>
                  </a:ext>
                </a:extLst>
              </a:tr>
              <a:tr h="98740">
                <a:tc>
                  <a:txBody>
                    <a:bodyPr/>
                    <a:lstStyle/>
                    <a:p>
                      <a:pPr algn="l" fontAlgn="b"/>
                      <a:r>
                        <a:rPr lang="en-US" sz="600" u="none" strike="noStrike">
                          <a:effectLst/>
                        </a:rPr>
                        <a:t>Arms flows</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SIPRI arms transfers database annually 1950-2017</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extLst>
                  <a:ext uri="{0D108BD9-81ED-4DB2-BD59-A6C34878D82A}">
                    <a16:rowId xmlns:a16="http://schemas.microsoft.com/office/drawing/2014/main" val="583730717"/>
                  </a:ext>
                </a:extLst>
              </a:tr>
              <a:tr h="98740">
                <a:tc>
                  <a:txBody>
                    <a:bodyPr/>
                    <a:lstStyle/>
                    <a:p>
                      <a:pPr algn="l" fontAlgn="b"/>
                      <a:r>
                        <a:rPr lang="en-US" sz="600" u="none" strike="noStrike">
                          <a:effectLst/>
                        </a:rPr>
                        <a:t>strategic rivalries</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strategic rivalries 1816-2010</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1816-2010</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extLst>
                  <a:ext uri="{0D108BD9-81ED-4DB2-BD59-A6C34878D82A}">
                    <a16:rowId xmlns:a16="http://schemas.microsoft.com/office/drawing/2014/main" val="3027956449"/>
                  </a:ext>
                </a:extLst>
              </a:tr>
              <a:tr h="98740">
                <a:tc>
                  <a:txBody>
                    <a:bodyPr/>
                    <a:lstStyle/>
                    <a:p>
                      <a:pPr algn="l" fontAlgn="b"/>
                      <a:r>
                        <a:rPr lang="en-US" sz="600" u="none" strike="noStrike">
                          <a:effectLst/>
                        </a:rPr>
                        <a:t>Travel from Puerto Rico</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flights to San Juan, monthly</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dirty="0">
                          <a:effectLst/>
                        </a:rPr>
                        <a:t>flow</a:t>
                      </a:r>
                      <a:endParaRPr lang="en-US" sz="600" b="0" i="0" u="none" strike="noStrike" dirty="0">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extLst>
                  <a:ext uri="{0D108BD9-81ED-4DB2-BD59-A6C34878D82A}">
                    <a16:rowId xmlns:a16="http://schemas.microsoft.com/office/drawing/2014/main" val="41727137"/>
                  </a:ext>
                </a:extLst>
              </a:tr>
              <a:tr h="98740">
                <a:tc>
                  <a:txBody>
                    <a:bodyPr/>
                    <a:lstStyle/>
                    <a:p>
                      <a:pPr algn="l" fontAlgn="b"/>
                      <a:r>
                        <a:rPr lang="en-US" sz="600" u="none" strike="noStrike">
                          <a:effectLst/>
                        </a:rPr>
                        <a:t>Travel to Puerto Rico</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flights from San Juan, monthly</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flow</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extLst>
                  <a:ext uri="{0D108BD9-81ED-4DB2-BD59-A6C34878D82A}">
                    <a16:rowId xmlns:a16="http://schemas.microsoft.com/office/drawing/2014/main" val="2404195532"/>
                  </a:ext>
                </a:extLst>
              </a:tr>
              <a:tr h="98740">
                <a:tc>
                  <a:txBody>
                    <a:bodyPr/>
                    <a:lstStyle/>
                    <a:p>
                      <a:pPr algn="l" fontAlgn="b"/>
                      <a:r>
                        <a:rPr lang="en-US" sz="600" u="none" strike="noStrike">
                          <a:effectLst/>
                        </a:rPr>
                        <a:t>Arms flows</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deals for international arms transfers</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dirty="0">
                          <a:effectLst/>
                        </a:rPr>
                        <a:t>1950-1970</a:t>
                      </a:r>
                      <a:endParaRPr lang="en-US" sz="600" b="0" i="0" u="none" strike="noStrike" dirty="0">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extLst>
                  <a:ext uri="{0D108BD9-81ED-4DB2-BD59-A6C34878D82A}">
                    <a16:rowId xmlns:a16="http://schemas.microsoft.com/office/drawing/2014/main" val="825318033"/>
                  </a:ext>
                </a:extLst>
              </a:tr>
              <a:tr h="98740">
                <a:tc>
                  <a:txBody>
                    <a:bodyPr/>
                    <a:lstStyle/>
                    <a:p>
                      <a:pPr algn="l" fontAlgn="b"/>
                      <a:r>
                        <a:rPr lang="en-US" sz="600" u="none" strike="noStrike">
                          <a:effectLst/>
                        </a:rPr>
                        <a:t>Arms flows</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deals for international arms transfers</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dirty="0">
                          <a:effectLst/>
                        </a:rPr>
                        <a:t>1971-1980</a:t>
                      </a:r>
                      <a:endParaRPr lang="en-US" sz="600" b="0" i="0" u="none" strike="noStrike" dirty="0">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extLst>
                  <a:ext uri="{0D108BD9-81ED-4DB2-BD59-A6C34878D82A}">
                    <a16:rowId xmlns:a16="http://schemas.microsoft.com/office/drawing/2014/main" val="2949224945"/>
                  </a:ext>
                </a:extLst>
              </a:tr>
              <a:tr h="98740">
                <a:tc>
                  <a:txBody>
                    <a:bodyPr/>
                    <a:lstStyle/>
                    <a:p>
                      <a:pPr algn="l" fontAlgn="b"/>
                      <a:r>
                        <a:rPr lang="en-US" sz="600" u="none" strike="noStrike">
                          <a:effectLst/>
                        </a:rPr>
                        <a:t>Arms flows</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dirty="0">
                          <a:effectLst/>
                        </a:rPr>
                        <a:t>deals for international arms transfers</a:t>
                      </a:r>
                      <a:endParaRPr lang="en-US" sz="600" b="0" i="0" u="none" strike="noStrike" dirty="0">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1981-1990</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extLst>
                  <a:ext uri="{0D108BD9-81ED-4DB2-BD59-A6C34878D82A}">
                    <a16:rowId xmlns:a16="http://schemas.microsoft.com/office/drawing/2014/main" val="1241566032"/>
                  </a:ext>
                </a:extLst>
              </a:tr>
              <a:tr h="98740">
                <a:tc>
                  <a:txBody>
                    <a:bodyPr/>
                    <a:lstStyle/>
                    <a:p>
                      <a:pPr algn="l" fontAlgn="b"/>
                      <a:r>
                        <a:rPr lang="en-US" sz="600" u="none" strike="noStrike">
                          <a:effectLst/>
                        </a:rPr>
                        <a:t>Arms flows</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dirty="0">
                          <a:effectLst/>
                        </a:rPr>
                        <a:t>deals for international arms transfers</a:t>
                      </a:r>
                      <a:endParaRPr lang="en-US" sz="600" b="0" i="0" u="none" strike="noStrike" dirty="0">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dirty="0">
                          <a:effectLst/>
                        </a:rPr>
                        <a:t>1991-2000</a:t>
                      </a:r>
                      <a:endParaRPr lang="en-US" sz="600" b="0" i="0" u="none" strike="noStrike" dirty="0">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extLst>
                  <a:ext uri="{0D108BD9-81ED-4DB2-BD59-A6C34878D82A}">
                    <a16:rowId xmlns:a16="http://schemas.microsoft.com/office/drawing/2014/main" val="1133341424"/>
                  </a:ext>
                </a:extLst>
              </a:tr>
              <a:tr h="98740">
                <a:tc>
                  <a:txBody>
                    <a:bodyPr/>
                    <a:lstStyle/>
                    <a:p>
                      <a:pPr algn="l" fontAlgn="b"/>
                      <a:r>
                        <a:rPr lang="en-US" sz="600" u="none" strike="noStrike">
                          <a:effectLst/>
                        </a:rPr>
                        <a:t>Arms flows</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dirty="0">
                          <a:effectLst/>
                        </a:rPr>
                        <a:t>deals for international arms transfers</a:t>
                      </a:r>
                      <a:endParaRPr lang="en-US" sz="600" b="0" i="0" u="none" strike="noStrike" dirty="0">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dirty="0">
                          <a:effectLst/>
                        </a:rPr>
                        <a:t>2001-2017</a:t>
                      </a:r>
                      <a:endParaRPr lang="en-US" sz="600" b="0" i="0" u="none" strike="noStrike" dirty="0">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extLst>
                  <a:ext uri="{0D108BD9-81ED-4DB2-BD59-A6C34878D82A}">
                    <a16:rowId xmlns:a16="http://schemas.microsoft.com/office/drawing/2014/main" val="418465022"/>
                  </a:ext>
                </a:extLst>
              </a:tr>
              <a:tr h="98740">
                <a:tc>
                  <a:txBody>
                    <a:bodyPr/>
                    <a:lstStyle/>
                    <a:p>
                      <a:pPr algn="l" fontAlgn="b"/>
                      <a:r>
                        <a:rPr lang="en-US" sz="600" u="none" strike="noStrike">
                          <a:effectLst/>
                        </a:rPr>
                        <a:t>Ethnic Refugee populations</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dirty="0">
                          <a:effectLst/>
                        </a:rPr>
                        <a:t>1975-2016</a:t>
                      </a:r>
                      <a:endParaRPr lang="en-US" sz="600" b="0" i="0" u="none" strike="noStrike" dirty="0">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extLst>
                  <a:ext uri="{0D108BD9-81ED-4DB2-BD59-A6C34878D82A}">
                    <a16:rowId xmlns:a16="http://schemas.microsoft.com/office/drawing/2014/main" val="938841851"/>
                  </a:ext>
                </a:extLst>
              </a:tr>
              <a:tr h="98740">
                <a:tc>
                  <a:txBody>
                    <a:bodyPr/>
                    <a:lstStyle/>
                    <a:p>
                      <a:pPr algn="l" fontAlgn="b"/>
                      <a:r>
                        <a:rPr lang="en-US" sz="600" u="none" strike="noStrike">
                          <a:effectLst/>
                        </a:rPr>
                        <a:t>Internal displacement</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IDPs in Somalia &amp; some international returnees</a:t>
                      </a:r>
                      <a:endParaRPr lang="en-US" sz="600" b="0" i="0" u="none" strike="noStrike">
                        <a:solidFill>
                          <a:srgbClr val="000000"/>
                        </a:solidFill>
                        <a:effectLst/>
                        <a:latin typeface="Arial" panose="020B0604020202020204" pitchFamily="34" charset="0"/>
                      </a:endParaRPr>
                    </a:p>
                  </a:txBody>
                  <a:tcPr marL="34892" marR="2908" marT="2908" marB="0" anchor="b"/>
                </a:tc>
                <a:tc gridSpan="2">
                  <a:txBody>
                    <a:bodyPr/>
                    <a:lstStyle/>
                    <a:p>
                      <a:pPr algn="l" fontAlgn="b"/>
                      <a:r>
                        <a:rPr lang="en-US" sz="600" u="none" strike="noStrike" dirty="0">
                          <a:effectLst/>
                        </a:rPr>
                        <a:t>Humanitarian Data Exchange</a:t>
                      </a:r>
                      <a:endParaRPr lang="en-US" sz="600" b="0" i="0" u="none" strike="noStrike" dirty="0">
                        <a:solidFill>
                          <a:srgbClr val="000000"/>
                        </a:solidFill>
                        <a:effectLst/>
                        <a:latin typeface="Arial" panose="020B0604020202020204" pitchFamily="34" charset="0"/>
                      </a:endParaRPr>
                    </a:p>
                  </a:txBody>
                  <a:tcPr marL="34892" marR="2908" marT="2908" marB="0" anchor="b"/>
                </a:tc>
                <a:tc hMerge="1">
                  <a:txBody>
                    <a:bodyPr/>
                    <a:lstStyle/>
                    <a:p>
                      <a:endParaRPr lang="en-US"/>
                    </a:p>
                  </a:txBody>
                  <a:tcPr/>
                </a:tc>
                <a:tc>
                  <a:txBody>
                    <a:bodyPr/>
                    <a:lstStyle/>
                    <a:p>
                      <a:pPr algn="l" fontAlgn="b"/>
                      <a:r>
                        <a:rPr lang="en-US" sz="600" u="none" strike="noStrike">
                          <a:effectLst/>
                        </a:rPr>
                        <a:t>Pre-2015, 2015, 2016</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3 time periods</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dirty="0">
                          <a:effectLst/>
                        </a:rPr>
                        <a:t>Somalia</a:t>
                      </a:r>
                      <a:endParaRPr lang="en-US" sz="600" b="0" i="0" u="none" strike="noStrike" dirty="0">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Internal</a:t>
                      </a:r>
                      <a:endParaRPr lang="en-US" sz="600" b="0" i="0" u="none" strike="noStrike">
                        <a:solidFill>
                          <a:srgbClr val="000000"/>
                        </a:solidFill>
                        <a:effectLst/>
                        <a:latin typeface="Arial" panose="020B0604020202020204" pitchFamily="34" charset="0"/>
                      </a:endParaRPr>
                    </a:p>
                  </a:txBody>
                  <a:tcPr marL="34892" marR="2908" marT="2908" marB="0" anchor="b"/>
                </a:tc>
                <a:extLst>
                  <a:ext uri="{0D108BD9-81ED-4DB2-BD59-A6C34878D82A}">
                    <a16:rowId xmlns:a16="http://schemas.microsoft.com/office/drawing/2014/main" val="2029939650"/>
                  </a:ext>
                </a:extLst>
              </a:tr>
              <a:tr h="194438">
                <a:tc>
                  <a:txBody>
                    <a:bodyPr/>
                    <a:lstStyle/>
                    <a:p>
                      <a:pPr algn="l" fontAlgn="b"/>
                      <a:r>
                        <a:rPr lang="en-US" sz="600" u="none" strike="noStrike">
                          <a:effectLst/>
                        </a:rPr>
                        <a:t>Internal displacement</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Somalia drought displacement tracking</a:t>
                      </a:r>
                      <a:endParaRPr lang="en-US" sz="600" b="0" i="0" u="none" strike="noStrike">
                        <a:solidFill>
                          <a:srgbClr val="000000"/>
                        </a:solidFill>
                        <a:effectLst/>
                        <a:latin typeface="Arial" panose="020B0604020202020204" pitchFamily="34" charset="0"/>
                      </a:endParaRPr>
                    </a:p>
                  </a:txBody>
                  <a:tcPr marL="34892" marR="2908" marT="2908" marB="0" anchor="b"/>
                </a:tc>
                <a:tc gridSpan="2">
                  <a:txBody>
                    <a:bodyPr/>
                    <a:lstStyle/>
                    <a:p>
                      <a:pPr algn="l" fontAlgn="b"/>
                      <a:r>
                        <a:rPr lang="en-US" sz="600" u="none" strike="noStrike" dirty="0">
                          <a:effectLst/>
                        </a:rPr>
                        <a:t>Humanitarian Data Exchange</a:t>
                      </a:r>
                      <a:endParaRPr lang="en-US" sz="600" b="0" i="0" u="none" strike="noStrike" dirty="0">
                        <a:solidFill>
                          <a:srgbClr val="000000"/>
                        </a:solidFill>
                        <a:effectLst/>
                        <a:latin typeface="Arial" panose="020B0604020202020204" pitchFamily="34" charset="0"/>
                      </a:endParaRPr>
                    </a:p>
                  </a:txBody>
                  <a:tcPr marL="34892" marR="2908" marT="2908" marB="0" anchor="b"/>
                </a:tc>
                <a:tc hMerge="1">
                  <a:txBody>
                    <a:bodyPr/>
                    <a:lstStyle/>
                    <a:p>
                      <a:endParaRPr lang="en-US"/>
                    </a:p>
                  </a:txBody>
                  <a:tcPr/>
                </a:tc>
                <a:tc>
                  <a:txBody>
                    <a:bodyPr/>
                    <a:lstStyle/>
                    <a:p>
                      <a:pPr algn="l" fontAlgn="b"/>
                      <a:r>
                        <a:rPr lang="en-US" sz="600" u="none" strike="noStrike">
                          <a:effectLst/>
                        </a:rPr>
                        <a:t>2016-2017</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continuously updated</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dirty="0">
                          <a:effectLst/>
                        </a:rPr>
                        <a:t>Somalia</a:t>
                      </a:r>
                      <a:endParaRPr lang="en-US" sz="600" b="0" i="0" u="none" strike="noStrike" dirty="0">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Internal</a:t>
                      </a:r>
                      <a:endParaRPr lang="en-US" sz="600" b="0" i="0" u="none" strike="noStrike">
                        <a:solidFill>
                          <a:srgbClr val="000000"/>
                        </a:solidFill>
                        <a:effectLst/>
                        <a:latin typeface="Arial" panose="020B0604020202020204" pitchFamily="34" charset="0"/>
                      </a:endParaRPr>
                    </a:p>
                  </a:txBody>
                  <a:tcPr marL="34892" marR="2908" marT="2908" marB="0" anchor="b"/>
                </a:tc>
                <a:extLst>
                  <a:ext uri="{0D108BD9-81ED-4DB2-BD59-A6C34878D82A}">
                    <a16:rowId xmlns:a16="http://schemas.microsoft.com/office/drawing/2014/main" val="1879688877"/>
                  </a:ext>
                </a:extLst>
              </a:tr>
              <a:tr h="178520">
                <a:tc>
                  <a:txBody>
                    <a:bodyPr/>
                    <a:lstStyle/>
                    <a:p>
                      <a:pPr algn="l" fontAlgn="b"/>
                      <a:r>
                        <a:rPr lang="en-US" sz="600" u="none" strike="noStrike">
                          <a:effectLst/>
                        </a:rPr>
                        <a:t>International migration</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Nationalities migrants arriving to Italy &amp; Greece</a:t>
                      </a:r>
                      <a:endParaRPr lang="en-US" sz="600" b="0" i="0" u="none" strike="noStrike">
                        <a:solidFill>
                          <a:srgbClr val="000000"/>
                        </a:solidFill>
                        <a:effectLst/>
                        <a:latin typeface="Arial" panose="020B0604020202020204" pitchFamily="34" charset="0"/>
                      </a:endParaRPr>
                    </a:p>
                  </a:txBody>
                  <a:tcPr marL="34892" marR="2908" marT="2908" marB="0" anchor="b"/>
                </a:tc>
                <a:tc gridSpan="2">
                  <a:txBody>
                    <a:bodyPr/>
                    <a:lstStyle/>
                    <a:p>
                      <a:pPr algn="l" fontAlgn="b"/>
                      <a:r>
                        <a:rPr lang="en-US" sz="600" u="none" strike="noStrike" dirty="0">
                          <a:effectLst/>
                        </a:rPr>
                        <a:t>Humanitarian Data Exchange</a:t>
                      </a:r>
                      <a:endParaRPr lang="en-US" sz="600" b="0" i="0" u="none" strike="noStrike" dirty="0">
                        <a:solidFill>
                          <a:srgbClr val="000000"/>
                        </a:solidFill>
                        <a:effectLst/>
                        <a:latin typeface="Arial" panose="020B0604020202020204" pitchFamily="34" charset="0"/>
                      </a:endParaRPr>
                    </a:p>
                  </a:txBody>
                  <a:tcPr marL="34892" marR="2908" marT="2908" marB="0" anchor="b"/>
                </a:tc>
                <a:tc hMerge="1">
                  <a:txBody>
                    <a:bodyPr/>
                    <a:lstStyle/>
                    <a:p>
                      <a:endParaRPr lang="en-US"/>
                    </a:p>
                  </a:txBody>
                  <a:tcPr/>
                </a:tc>
                <a:tc>
                  <a:txBody>
                    <a:bodyPr/>
                    <a:lstStyle/>
                    <a:p>
                      <a:pPr algn="l" fontAlgn="b"/>
                      <a:r>
                        <a:rPr lang="en-US" sz="600" u="none" strike="noStrike">
                          <a:effectLst/>
                        </a:rPr>
                        <a:t>2015</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single count</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dirty="0">
                          <a:effectLst/>
                        </a:rPr>
                        <a:t>worldwide to Italy &amp; Greece</a:t>
                      </a:r>
                      <a:endParaRPr lang="en-US" sz="600" b="0" i="0" u="none" strike="noStrike" dirty="0">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International</a:t>
                      </a:r>
                      <a:endParaRPr lang="en-US" sz="600" b="0" i="0" u="none" strike="noStrike">
                        <a:solidFill>
                          <a:srgbClr val="000000"/>
                        </a:solidFill>
                        <a:effectLst/>
                        <a:latin typeface="Arial" panose="020B0604020202020204" pitchFamily="34" charset="0"/>
                      </a:endParaRPr>
                    </a:p>
                  </a:txBody>
                  <a:tcPr marL="34892" marR="2908" marT="2908" marB="0" anchor="b"/>
                </a:tc>
                <a:extLst>
                  <a:ext uri="{0D108BD9-81ED-4DB2-BD59-A6C34878D82A}">
                    <a16:rowId xmlns:a16="http://schemas.microsoft.com/office/drawing/2014/main" val="2073707622"/>
                  </a:ext>
                </a:extLst>
              </a:tr>
              <a:tr h="178520">
                <a:tc>
                  <a:txBody>
                    <a:bodyPr/>
                    <a:lstStyle/>
                    <a:p>
                      <a:pPr algn="l" fontAlgn="b"/>
                      <a:r>
                        <a:rPr lang="en-US" sz="600" u="none" strike="noStrike">
                          <a:effectLst/>
                        </a:rPr>
                        <a:t>International migration</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Migrants in Venezuela by country of birth</a:t>
                      </a:r>
                      <a:endParaRPr lang="en-US" sz="600" b="0" i="0" u="none" strike="noStrike">
                        <a:solidFill>
                          <a:srgbClr val="000000"/>
                        </a:solidFill>
                        <a:effectLst/>
                        <a:latin typeface="Arial" panose="020B0604020202020204" pitchFamily="34" charset="0"/>
                      </a:endParaRPr>
                    </a:p>
                  </a:txBody>
                  <a:tcPr marL="34892" marR="2908" marT="2908" marB="0" anchor="b"/>
                </a:tc>
                <a:tc gridSpan="2">
                  <a:txBody>
                    <a:bodyPr/>
                    <a:lstStyle/>
                    <a:p>
                      <a:pPr algn="l" fontAlgn="b"/>
                      <a:r>
                        <a:rPr lang="en-US" sz="600" u="none" strike="noStrike" dirty="0">
                          <a:effectLst/>
                        </a:rPr>
                        <a:t>Humanitarian Data Exchange</a:t>
                      </a:r>
                      <a:endParaRPr lang="en-US" sz="600" b="0" i="0" u="none" strike="noStrike" dirty="0">
                        <a:solidFill>
                          <a:srgbClr val="000000"/>
                        </a:solidFill>
                        <a:effectLst/>
                        <a:latin typeface="Arial" panose="020B0604020202020204" pitchFamily="34" charset="0"/>
                      </a:endParaRPr>
                    </a:p>
                  </a:txBody>
                  <a:tcPr marL="34892" marR="2908" marT="2908" marB="0" anchor="b"/>
                </a:tc>
                <a:tc hMerge="1">
                  <a:txBody>
                    <a:bodyPr/>
                    <a:lstStyle/>
                    <a:p>
                      <a:endParaRPr lang="en-US"/>
                    </a:p>
                  </a:txBody>
                  <a:tcPr/>
                </a:tc>
                <a:tc>
                  <a:txBody>
                    <a:bodyPr/>
                    <a:lstStyle/>
                    <a:p>
                      <a:pPr algn="l" fontAlgn="b"/>
                      <a:r>
                        <a:rPr lang="en-US" sz="600" u="none" strike="noStrike">
                          <a:effectLst/>
                        </a:rPr>
                        <a:t>2011</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single count</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dirty="0">
                          <a:effectLst/>
                        </a:rPr>
                        <a:t>worldwide to Venezuela</a:t>
                      </a:r>
                      <a:endParaRPr lang="en-US" sz="600" b="0" i="0" u="none" strike="noStrike" dirty="0">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dirty="0">
                          <a:effectLst/>
                        </a:rPr>
                        <a:t>International</a:t>
                      </a:r>
                      <a:endParaRPr lang="en-US" sz="600" b="0" i="0" u="none" strike="noStrike" dirty="0">
                        <a:solidFill>
                          <a:srgbClr val="000000"/>
                        </a:solidFill>
                        <a:effectLst/>
                        <a:latin typeface="Arial" panose="020B0604020202020204" pitchFamily="34" charset="0"/>
                      </a:endParaRPr>
                    </a:p>
                  </a:txBody>
                  <a:tcPr marL="34892" marR="2908" marT="2908" marB="0" anchor="b"/>
                </a:tc>
                <a:extLst>
                  <a:ext uri="{0D108BD9-81ED-4DB2-BD59-A6C34878D82A}">
                    <a16:rowId xmlns:a16="http://schemas.microsoft.com/office/drawing/2014/main" val="710864908"/>
                  </a:ext>
                </a:extLst>
              </a:tr>
              <a:tr h="178520">
                <a:tc>
                  <a:txBody>
                    <a:bodyPr/>
                    <a:lstStyle/>
                    <a:p>
                      <a:pPr algn="l" fontAlgn="b"/>
                      <a:r>
                        <a:rPr lang="en-US" sz="600" u="none" strike="noStrike">
                          <a:effectLst/>
                        </a:rPr>
                        <a:t>International migration</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Resettlement arrivals of refugees in Canada</a:t>
                      </a:r>
                      <a:endParaRPr lang="en-US" sz="600" b="0" i="0" u="none" strike="noStrike">
                        <a:solidFill>
                          <a:srgbClr val="000000"/>
                        </a:solidFill>
                        <a:effectLst/>
                        <a:latin typeface="Arial" panose="020B0604020202020204" pitchFamily="34" charset="0"/>
                      </a:endParaRPr>
                    </a:p>
                  </a:txBody>
                  <a:tcPr marL="34892" marR="2908" marT="2908" marB="0" anchor="b"/>
                </a:tc>
                <a:tc gridSpan="2">
                  <a:txBody>
                    <a:bodyPr/>
                    <a:lstStyle/>
                    <a:p>
                      <a:pPr algn="l" fontAlgn="b"/>
                      <a:r>
                        <a:rPr lang="en-US" sz="600" u="none" strike="noStrike">
                          <a:effectLst/>
                        </a:rPr>
                        <a:t>Humanitarian Data Exchange</a:t>
                      </a:r>
                      <a:endParaRPr lang="en-US" sz="600" b="0" i="0" u="none" strike="noStrike">
                        <a:solidFill>
                          <a:srgbClr val="000000"/>
                        </a:solidFill>
                        <a:effectLst/>
                        <a:latin typeface="Arial" panose="020B0604020202020204" pitchFamily="34" charset="0"/>
                      </a:endParaRPr>
                    </a:p>
                  </a:txBody>
                  <a:tcPr marL="34892" marR="2908" marT="2908" marB="0" anchor="b"/>
                </a:tc>
                <a:tc hMerge="1">
                  <a:txBody>
                    <a:bodyPr/>
                    <a:lstStyle/>
                    <a:p>
                      <a:endParaRPr lang="en-US"/>
                    </a:p>
                  </a:txBody>
                  <a:tcPr/>
                </a:tc>
                <a:tc>
                  <a:txBody>
                    <a:bodyPr/>
                    <a:lstStyle/>
                    <a:p>
                      <a:pPr algn="l" fontAlgn="b"/>
                      <a:r>
                        <a:rPr lang="en-US" sz="600" u="none" strike="noStrike">
                          <a:effectLst/>
                        </a:rPr>
                        <a:t>1959-2017</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yearly</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dirty="0">
                          <a:effectLst/>
                        </a:rPr>
                        <a:t>worldwide to Canada</a:t>
                      </a:r>
                      <a:endParaRPr lang="en-US" sz="600" b="0" i="0" u="none" strike="noStrike" dirty="0">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dirty="0">
                          <a:effectLst/>
                        </a:rPr>
                        <a:t>International</a:t>
                      </a:r>
                      <a:endParaRPr lang="en-US" sz="600" b="0" i="0" u="none" strike="noStrike" dirty="0">
                        <a:solidFill>
                          <a:srgbClr val="000000"/>
                        </a:solidFill>
                        <a:effectLst/>
                        <a:latin typeface="Arial" panose="020B0604020202020204" pitchFamily="34" charset="0"/>
                      </a:endParaRPr>
                    </a:p>
                  </a:txBody>
                  <a:tcPr marL="34892" marR="2908" marT="2908" marB="0" anchor="b"/>
                </a:tc>
                <a:extLst>
                  <a:ext uri="{0D108BD9-81ED-4DB2-BD59-A6C34878D82A}">
                    <a16:rowId xmlns:a16="http://schemas.microsoft.com/office/drawing/2014/main" val="673494212"/>
                  </a:ext>
                </a:extLst>
              </a:tr>
              <a:tr h="194438">
                <a:tc>
                  <a:txBody>
                    <a:bodyPr/>
                    <a:lstStyle/>
                    <a:p>
                      <a:pPr algn="l" fontAlgn="b"/>
                      <a:r>
                        <a:rPr lang="en-US" sz="600" u="none" strike="noStrike">
                          <a:effectLst/>
                        </a:rPr>
                        <a:t>International migration</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Resettlements from Central African Republic</a:t>
                      </a:r>
                      <a:endParaRPr lang="en-US" sz="600" b="0" i="0" u="none" strike="noStrike">
                        <a:solidFill>
                          <a:srgbClr val="000000"/>
                        </a:solidFill>
                        <a:effectLst/>
                        <a:latin typeface="Arial" panose="020B0604020202020204" pitchFamily="34" charset="0"/>
                      </a:endParaRPr>
                    </a:p>
                  </a:txBody>
                  <a:tcPr marL="34892" marR="2908" marT="2908" marB="0" anchor="b"/>
                </a:tc>
                <a:tc gridSpan="2">
                  <a:txBody>
                    <a:bodyPr/>
                    <a:lstStyle/>
                    <a:p>
                      <a:pPr algn="l" fontAlgn="b"/>
                      <a:r>
                        <a:rPr lang="en-US" sz="600" u="none" strike="noStrike" dirty="0">
                          <a:effectLst/>
                        </a:rPr>
                        <a:t>Humanitarian Data Exchange</a:t>
                      </a:r>
                      <a:endParaRPr lang="en-US" sz="600" b="0" i="0" u="none" strike="noStrike" dirty="0">
                        <a:solidFill>
                          <a:srgbClr val="000000"/>
                        </a:solidFill>
                        <a:effectLst/>
                        <a:latin typeface="Arial" panose="020B0604020202020204" pitchFamily="34" charset="0"/>
                      </a:endParaRPr>
                    </a:p>
                  </a:txBody>
                  <a:tcPr marL="34892" marR="2908" marT="2908" marB="0" anchor="b"/>
                </a:tc>
                <a:tc hMerge="1">
                  <a:txBody>
                    <a:bodyPr/>
                    <a:lstStyle/>
                    <a:p>
                      <a:endParaRPr lang="en-US"/>
                    </a:p>
                  </a:txBody>
                  <a:tcPr/>
                </a:tc>
                <a:tc>
                  <a:txBody>
                    <a:bodyPr/>
                    <a:lstStyle/>
                    <a:p>
                      <a:pPr algn="l" fontAlgn="b"/>
                      <a:r>
                        <a:rPr lang="en-US" sz="600" u="none" strike="noStrike">
                          <a:effectLst/>
                        </a:rPr>
                        <a:t>1990-2017</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yearly</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dirty="0">
                          <a:effectLst/>
                        </a:rPr>
                        <a:t>Central African Rep. to worldwide</a:t>
                      </a:r>
                      <a:endParaRPr lang="en-US" sz="600" b="0" i="0" u="none" strike="noStrike" dirty="0">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dirty="0">
                          <a:effectLst/>
                        </a:rPr>
                        <a:t>International</a:t>
                      </a:r>
                      <a:endParaRPr lang="en-US" sz="600" b="0" i="0" u="none" strike="noStrike" dirty="0">
                        <a:solidFill>
                          <a:srgbClr val="000000"/>
                        </a:solidFill>
                        <a:effectLst/>
                        <a:latin typeface="Arial" panose="020B0604020202020204" pitchFamily="34" charset="0"/>
                      </a:endParaRPr>
                    </a:p>
                  </a:txBody>
                  <a:tcPr marL="34892" marR="2908" marT="2908" marB="0" anchor="b"/>
                </a:tc>
                <a:extLst>
                  <a:ext uri="{0D108BD9-81ED-4DB2-BD59-A6C34878D82A}">
                    <a16:rowId xmlns:a16="http://schemas.microsoft.com/office/drawing/2014/main" val="1198175529"/>
                  </a:ext>
                </a:extLst>
              </a:tr>
              <a:tr h="98740">
                <a:tc>
                  <a:txBody>
                    <a:bodyPr/>
                    <a:lstStyle/>
                    <a:p>
                      <a:pPr algn="l" fontAlgn="b"/>
                      <a:r>
                        <a:rPr lang="en-US" sz="600" u="none" strike="noStrike">
                          <a:effectLst/>
                        </a:rPr>
                        <a:t>International migration</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Asylum seekers in Zimbabwe from Africa &amp; southern Europe</a:t>
                      </a:r>
                      <a:endParaRPr lang="en-US" sz="600" b="0" i="0" u="none" strike="noStrike">
                        <a:solidFill>
                          <a:srgbClr val="000000"/>
                        </a:solidFill>
                        <a:effectLst/>
                        <a:latin typeface="Arial" panose="020B0604020202020204" pitchFamily="34" charset="0"/>
                      </a:endParaRPr>
                    </a:p>
                  </a:txBody>
                  <a:tcPr marL="34892" marR="2908" marT="2908" marB="0" anchor="b"/>
                </a:tc>
                <a:tc gridSpan="2">
                  <a:txBody>
                    <a:bodyPr/>
                    <a:lstStyle/>
                    <a:p>
                      <a:pPr algn="l" fontAlgn="b"/>
                      <a:r>
                        <a:rPr lang="en-US" sz="600" u="none" strike="noStrike">
                          <a:effectLst/>
                        </a:rPr>
                        <a:t>Humanitarian Data Exchange</a:t>
                      </a:r>
                      <a:endParaRPr lang="en-US" sz="600" b="0" i="0" u="none" strike="noStrike">
                        <a:solidFill>
                          <a:srgbClr val="000000"/>
                        </a:solidFill>
                        <a:effectLst/>
                        <a:latin typeface="Arial" panose="020B0604020202020204" pitchFamily="34" charset="0"/>
                      </a:endParaRPr>
                    </a:p>
                  </a:txBody>
                  <a:tcPr marL="34892" marR="2908" marT="2908" marB="0" anchor="b"/>
                </a:tc>
                <a:tc hMerge="1">
                  <a:txBody>
                    <a:bodyPr/>
                    <a:lstStyle/>
                    <a:p>
                      <a:endParaRPr lang="en-US"/>
                    </a:p>
                  </a:txBody>
                  <a:tcPr/>
                </a:tc>
                <a:tc>
                  <a:txBody>
                    <a:bodyPr/>
                    <a:lstStyle/>
                    <a:p>
                      <a:pPr algn="l" fontAlgn="b"/>
                      <a:r>
                        <a:rPr lang="en-US" sz="600" u="none" strike="noStrike">
                          <a:effectLst/>
                        </a:rPr>
                        <a:t>2000-2017</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yearly</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Zimbabwe from regional</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dirty="0">
                          <a:effectLst/>
                        </a:rPr>
                        <a:t>Regional</a:t>
                      </a:r>
                      <a:endParaRPr lang="en-US" sz="600" b="0" i="0" u="none" strike="noStrike" dirty="0">
                        <a:solidFill>
                          <a:srgbClr val="000000"/>
                        </a:solidFill>
                        <a:effectLst/>
                        <a:latin typeface="Arial" panose="020B0604020202020204" pitchFamily="34" charset="0"/>
                      </a:endParaRPr>
                    </a:p>
                  </a:txBody>
                  <a:tcPr marL="34892" marR="2908" marT="2908" marB="0" anchor="b"/>
                </a:tc>
                <a:extLst>
                  <a:ext uri="{0D108BD9-81ED-4DB2-BD59-A6C34878D82A}">
                    <a16:rowId xmlns:a16="http://schemas.microsoft.com/office/drawing/2014/main" val="2350124654"/>
                  </a:ext>
                </a:extLst>
              </a:tr>
              <a:tr h="178520">
                <a:tc>
                  <a:txBody>
                    <a:bodyPr/>
                    <a:lstStyle/>
                    <a:p>
                      <a:pPr algn="l" fontAlgn="b"/>
                      <a:r>
                        <a:rPr lang="en-US" sz="600" u="none" strike="noStrike">
                          <a:effectLst/>
                        </a:rPr>
                        <a:t>International migration</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Refugees in Yemen</a:t>
                      </a:r>
                      <a:endParaRPr lang="en-US" sz="600" b="0" i="0" u="none" strike="noStrike">
                        <a:solidFill>
                          <a:srgbClr val="000000"/>
                        </a:solidFill>
                        <a:effectLst/>
                        <a:latin typeface="Arial" panose="020B0604020202020204" pitchFamily="34" charset="0"/>
                      </a:endParaRPr>
                    </a:p>
                  </a:txBody>
                  <a:tcPr marL="34892" marR="2908" marT="2908" marB="0" anchor="b"/>
                </a:tc>
                <a:tc gridSpan="2">
                  <a:txBody>
                    <a:bodyPr/>
                    <a:lstStyle/>
                    <a:p>
                      <a:pPr algn="l" fontAlgn="b"/>
                      <a:r>
                        <a:rPr lang="en-US" sz="600" u="none" strike="noStrike">
                          <a:effectLst/>
                        </a:rPr>
                        <a:t>Humanitarian Data Exchange</a:t>
                      </a:r>
                      <a:endParaRPr lang="en-US" sz="600" b="0" i="0" u="none" strike="noStrike">
                        <a:solidFill>
                          <a:srgbClr val="000000"/>
                        </a:solidFill>
                        <a:effectLst/>
                        <a:latin typeface="Arial" panose="020B0604020202020204" pitchFamily="34" charset="0"/>
                      </a:endParaRPr>
                    </a:p>
                  </a:txBody>
                  <a:tcPr marL="34892" marR="2908" marT="2908" marB="0" anchor="b"/>
                </a:tc>
                <a:tc hMerge="1">
                  <a:txBody>
                    <a:bodyPr/>
                    <a:lstStyle/>
                    <a:p>
                      <a:endParaRPr lang="en-US"/>
                    </a:p>
                  </a:txBody>
                  <a:tcPr/>
                </a:tc>
                <a:tc>
                  <a:txBody>
                    <a:bodyPr/>
                    <a:lstStyle/>
                    <a:p>
                      <a:pPr algn="l" fontAlgn="b"/>
                      <a:r>
                        <a:rPr lang="en-US" sz="600" u="none" strike="noStrike">
                          <a:effectLst/>
                        </a:rPr>
                        <a:t>2000-2017</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yearly</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Worldwide to Yemen</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International</a:t>
                      </a:r>
                      <a:endParaRPr lang="en-US" sz="600" b="0" i="0" u="none" strike="noStrike">
                        <a:solidFill>
                          <a:srgbClr val="000000"/>
                        </a:solidFill>
                        <a:effectLst/>
                        <a:latin typeface="Arial" panose="020B0604020202020204" pitchFamily="34" charset="0"/>
                      </a:endParaRPr>
                    </a:p>
                  </a:txBody>
                  <a:tcPr marL="34892" marR="2908" marT="2908" marB="0" anchor="b"/>
                </a:tc>
                <a:extLst>
                  <a:ext uri="{0D108BD9-81ED-4DB2-BD59-A6C34878D82A}">
                    <a16:rowId xmlns:a16="http://schemas.microsoft.com/office/drawing/2014/main" val="4086659266"/>
                  </a:ext>
                </a:extLst>
              </a:tr>
              <a:tr h="178520">
                <a:tc>
                  <a:txBody>
                    <a:bodyPr/>
                    <a:lstStyle/>
                    <a:p>
                      <a:pPr algn="l" fontAlgn="b"/>
                      <a:r>
                        <a:rPr lang="en-US" sz="600" u="none" strike="noStrike">
                          <a:effectLst/>
                        </a:rPr>
                        <a:t>Migrant deaths</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Records and causes of migrant deaths worldwide</a:t>
                      </a:r>
                      <a:endParaRPr lang="en-US" sz="600" b="0" i="0" u="none" strike="noStrike">
                        <a:solidFill>
                          <a:srgbClr val="000000"/>
                        </a:solidFill>
                        <a:effectLst/>
                        <a:latin typeface="Arial" panose="020B0604020202020204" pitchFamily="34" charset="0"/>
                      </a:endParaRPr>
                    </a:p>
                  </a:txBody>
                  <a:tcPr marL="34892" marR="2908" marT="2908" marB="0" anchor="b"/>
                </a:tc>
                <a:tc gridSpan="2">
                  <a:txBody>
                    <a:bodyPr/>
                    <a:lstStyle/>
                    <a:p>
                      <a:pPr algn="l" fontAlgn="b"/>
                      <a:r>
                        <a:rPr lang="en-US" sz="600" u="none" strike="noStrike" dirty="0">
                          <a:effectLst/>
                        </a:rPr>
                        <a:t>Humanitarian Data Exchange</a:t>
                      </a:r>
                      <a:endParaRPr lang="en-US" sz="600" b="0" i="0" u="none" strike="noStrike" dirty="0">
                        <a:solidFill>
                          <a:srgbClr val="000000"/>
                        </a:solidFill>
                        <a:effectLst/>
                        <a:latin typeface="Arial" panose="020B0604020202020204" pitchFamily="34" charset="0"/>
                      </a:endParaRPr>
                    </a:p>
                  </a:txBody>
                  <a:tcPr marL="34892" marR="2908" marT="2908" marB="0" anchor="b"/>
                </a:tc>
                <a:tc hMerge="1">
                  <a:txBody>
                    <a:bodyPr/>
                    <a:lstStyle/>
                    <a:p>
                      <a:endParaRPr lang="en-US"/>
                    </a:p>
                  </a:txBody>
                  <a:tcPr/>
                </a:tc>
                <a:tc>
                  <a:txBody>
                    <a:bodyPr/>
                    <a:lstStyle/>
                    <a:p>
                      <a:pPr algn="l" fontAlgn="b"/>
                      <a:r>
                        <a:rPr lang="en-US" sz="600" u="none" strike="noStrike">
                          <a:effectLst/>
                        </a:rPr>
                        <a:t>2017</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single count</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Worldwide</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dirty="0">
                          <a:effectLst/>
                        </a:rPr>
                        <a:t>International</a:t>
                      </a:r>
                      <a:endParaRPr lang="en-US" sz="600" b="0" i="0" u="none" strike="noStrike" dirty="0">
                        <a:solidFill>
                          <a:srgbClr val="000000"/>
                        </a:solidFill>
                        <a:effectLst/>
                        <a:latin typeface="Arial" panose="020B0604020202020204" pitchFamily="34" charset="0"/>
                      </a:endParaRPr>
                    </a:p>
                  </a:txBody>
                  <a:tcPr marL="34892" marR="2908" marT="2908" marB="0" anchor="b"/>
                </a:tc>
                <a:extLst>
                  <a:ext uri="{0D108BD9-81ED-4DB2-BD59-A6C34878D82A}">
                    <a16:rowId xmlns:a16="http://schemas.microsoft.com/office/drawing/2014/main" val="3418503041"/>
                  </a:ext>
                </a:extLst>
              </a:tr>
              <a:tr h="178520">
                <a:tc>
                  <a:txBody>
                    <a:bodyPr/>
                    <a:lstStyle/>
                    <a:p>
                      <a:pPr algn="l" fontAlgn="b"/>
                      <a:r>
                        <a:rPr lang="en-US" sz="600" u="none" strike="noStrike">
                          <a:effectLst/>
                        </a:rPr>
                        <a:t>International migration</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Africa total migrants by country</a:t>
                      </a:r>
                      <a:endParaRPr lang="en-US" sz="600" b="0" i="0" u="none" strike="noStrike">
                        <a:solidFill>
                          <a:srgbClr val="000000"/>
                        </a:solidFill>
                        <a:effectLst/>
                        <a:latin typeface="Arial" panose="020B0604020202020204" pitchFamily="34" charset="0"/>
                      </a:endParaRPr>
                    </a:p>
                  </a:txBody>
                  <a:tcPr marL="34892" marR="2908" marT="2908" marB="0" anchor="b"/>
                </a:tc>
                <a:tc gridSpan="2">
                  <a:txBody>
                    <a:bodyPr/>
                    <a:lstStyle/>
                    <a:p>
                      <a:pPr algn="l" fontAlgn="b"/>
                      <a:r>
                        <a:rPr lang="en-US" sz="600" u="none" strike="noStrike">
                          <a:effectLst/>
                        </a:rPr>
                        <a:t>Humanitarian Data Exchange</a:t>
                      </a:r>
                      <a:endParaRPr lang="en-US" sz="600" b="0" i="0" u="none" strike="noStrike">
                        <a:solidFill>
                          <a:srgbClr val="000000"/>
                        </a:solidFill>
                        <a:effectLst/>
                        <a:latin typeface="Arial" panose="020B0604020202020204" pitchFamily="34" charset="0"/>
                      </a:endParaRPr>
                    </a:p>
                  </a:txBody>
                  <a:tcPr marL="34892" marR="2908" marT="2908" marB="0" anchor="b"/>
                </a:tc>
                <a:tc hMerge="1">
                  <a:txBody>
                    <a:bodyPr/>
                    <a:lstStyle/>
                    <a:p>
                      <a:endParaRPr lang="en-US"/>
                    </a:p>
                  </a:txBody>
                  <a:tcPr/>
                </a:tc>
                <a:tc>
                  <a:txBody>
                    <a:bodyPr/>
                    <a:lstStyle/>
                    <a:p>
                      <a:pPr algn="l" fontAlgn="b"/>
                      <a:r>
                        <a:rPr lang="en-US" sz="600" u="none" strike="noStrike">
                          <a:effectLst/>
                        </a:rPr>
                        <a:t>2006-2015</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yearly</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Africa</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dirty="0">
                          <a:effectLst/>
                        </a:rPr>
                        <a:t>International</a:t>
                      </a:r>
                      <a:endParaRPr lang="en-US" sz="600" b="0" i="0" u="none" strike="noStrike" dirty="0">
                        <a:solidFill>
                          <a:srgbClr val="000000"/>
                        </a:solidFill>
                        <a:effectLst/>
                        <a:latin typeface="Arial" panose="020B0604020202020204" pitchFamily="34" charset="0"/>
                      </a:endParaRPr>
                    </a:p>
                  </a:txBody>
                  <a:tcPr marL="34892" marR="2908" marT="2908" marB="0" anchor="b"/>
                </a:tc>
                <a:extLst>
                  <a:ext uri="{0D108BD9-81ED-4DB2-BD59-A6C34878D82A}">
                    <a16:rowId xmlns:a16="http://schemas.microsoft.com/office/drawing/2014/main" val="3272936387"/>
                  </a:ext>
                </a:extLst>
              </a:tr>
              <a:tr h="194438">
                <a:tc>
                  <a:txBody>
                    <a:bodyPr/>
                    <a:lstStyle/>
                    <a:p>
                      <a:pPr algn="l" fontAlgn="b"/>
                      <a:r>
                        <a:rPr lang="en-US" sz="600" u="none" strike="noStrike">
                          <a:effectLst/>
                        </a:rPr>
                        <a:t>International migration</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Migrant arrivals in the Balkans</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Humanitarian Data Exchange</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flow</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10/1/2015-9/21/2016</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daily</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Balkans</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dirty="0">
                          <a:effectLst/>
                        </a:rPr>
                        <a:t>International</a:t>
                      </a:r>
                      <a:endParaRPr lang="en-US" sz="600" b="0" i="0" u="none" strike="noStrike" dirty="0">
                        <a:solidFill>
                          <a:srgbClr val="000000"/>
                        </a:solidFill>
                        <a:effectLst/>
                        <a:latin typeface="Arial" panose="020B0604020202020204" pitchFamily="34" charset="0"/>
                      </a:endParaRPr>
                    </a:p>
                  </a:txBody>
                  <a:tcPr marL="34892" marR="2908" marT="2908" marB="0" anchor="b"/>
                </a:tc>
                <a:extLst>
                  <a:ext uri="{0D108BD9-81ED-4DB2-BD59-A6C34878D82A}">
                    <a16:rowId xmlns:a16="http://schemas.microsoft.com/office/drawing/2014/main" val="2677492008"/>
                  </a:ext>
                </a:extLst>
              </a:tr>
              <a:tr h="178520">
                <a:tc>
                  <a:txBody>
                    <a:bodyPr/>
                    <a:lstStyle/>
                    <a:p>
                      <a:pPr algn="l" fontAlgn="b"/>
                      <a:r>
                        <a:rPr lang="en-US" sz="600" u="none" strike="noStrike">
                          <a:effectLst/>
                        </a:rPr>
                        <a:t>Migrant deaths</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Refugees &amp; migrant deaths en route to Europe</a:t>
                      </a:r>
                      <a:endParaRPr lang="en-US" sz="600" b="0" i="0" u="none" strike="noStrike">
                        <a:solidFill>
                          <a:srgbClr val="000000"/>
                        </a:solidFill>
                        <a:effectLst/>
                        <a:latin typeface="Arial" panose="020B0604020202020204" pitchFamily="34" charset="0"/>
                      </a:endParaRPr>
                    </a:p>
                  </a:txBody>
                  <a:tcPr marL="34892" marR="2908" marT="2908" marB="0" anchor="b"/>
                </a:tc>
                <a:tc gridSpan="2">
                  <a:txBody>
                    <a:bodyPr/>
                    <a:lstStyle/>
                    <a:p>
                      <a:pPr algn="l" fontAlgn="b"/>
                      <a:r>
                        <a:rPr lang="en-US" sz="600" u="none" strike="noStrike" dirty="0">
                          <a:effectLst/>
                        </a:rPr>
                        <a:t>Humanitarian Data Exchange</a:t>
                      </a:r>
                      <a:endParaRPr lang="en-US" sz="600" b="0" i="0" u="none" strike="noStrike" dirty="0">
                        <a:solidFill>
                          <a:srgbClr val="000000"/>
                        </a:solidFill>
                        <a:effectLst/>
                        <a:latin typeface="Arial" panose="020B0604020202020204" pitchFamily="34" charset="0"/>
                      </a:endParaRPr>
                    </a:p>
                  </a:txBody>
                  <a:tcPr marL="34892" marR="2908" marT="2908" marB="0" anchor="b"/>
                </a:tc>
                <a:tc hMerge="1">
                  <a:txBody>
                    <a:bodyPr/>
                    <a:lstStyle/>
                    <a:p>
                      <a:endParaRPr lang="en-US"/>
                    </a:p>
                  </a:txBody>
                  <a:tcPr/>
                </a:tc>
                <a:tc>
                  <a:txBody>
                    <a:bodyPr/>
                    <a:lstStyle/>
                    <a:p>
                      <a:pPr algn="l" fontAlgn="b"/>
                      <a:r>
                        <a:rPr lang="en-US" sz="600" u="none" strike="noStrike">
                          <a:effectLst/>
                        </a:rPr>
                        <a:t>01/2000-6/2016</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monthly</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in &amp; on way to Europe</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dirty="0">
                          <a:effectLst/>
                        </a:rPr>
                        <a:t>International</a:t>
                      </a:r>
                      <a:endParaRPr lang="en-US" sz="600" b="0" i="0" u="none" strike="noStrike" dirty="0">
                        <a:solidFill>
                          <a:srgbClr val="000000"/>
                        </a:solidFill>
                        <a:effectLst/>
                        <a:latin typeface="Arial" panose="020B0604020202020204" pitchFamily="34" charset="0"/>
                      </a:endParaRPr>
                    </a:p>
                  </a:txBody>
                  <a:tcPr marL="34892" marR="2908" marT="2908" marB="0" anchor="b"/>
                </a:tc>
                <a:extLst>
                  <a:ext uri="{0D108BD9-81ED-4DB2-BD59-A6C34878D82A}">
                    <a16:rowId xmlns:a16="http://schemas.microsoft.com/office/drawing/2014/main" val="1902467124"/>
                  </a:ext>
                </a:extLst>
              </a:tr>
              <a:tr h="142737">
                <a:tc>
                  <a:txBody>
                    <a:bodyPr/>
                    <a:lstStyle/>
                    <a:p>
                      <a:pPr algn="l" fontAlgn="b"/>
                      <a:r>
                        <a:rPr lang="en-US" sz="600" u="none" strike="noStrike">
                          <a:effectLst/>
                        </a:rPr>
                        <a:t>International migration</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Uzbek migrants worldwide</a:t>
                      </a:r>
                      <a:endParaRPr lang="en-US" sz="600" b="0" i="0" u="none" strike="noStrike">
                        <a:solidFill>
                          <a:srgbClr val="000000"/>
                        </a:solidFill>
                        <a:effectLst/>
                        <a:latin typeface="Arial" panose="020B0604020202020204" pitchFamily="34" charset="0"/>
                      </a:endParaRPr>
                    </a:p>
                  </a:txBody>
                  <a:tcPr marL="34892" marR="2908" marT="2908" marB="0" anchor="b"/>
                </a:tc>
                <a:tc gridSpan="2">
                  <a:txBody>
                    <a:bodyPr/>
                    <a:lstStyle/>
                    <a:p>
                      <a:pPr algn="l" fontAlgn="b"/>
                      <a:r>
                        <a:rPr lang="en-US" sz="600" u="none" strike="noStrike">
                          <a:effectLst/>
                        </a:rPr>
                        <a:t>Humanitarian Data Exchange</a:t>
                      </a:r>
                      <a:endParaRPr lang="en-US" sz="600" b="0" i="0" u="none" strike="noStrike">
                        <a:solidFill>
                          <a:srgbClr val="000000"/>
                        </a:solidFill>
                        <a:effectLst/>
                        <a:latin typeface="Arial" panose="020B0604020202020204" pitchFamily="34" charset="0"/>
                      </a:endParaRPr>
                    </a:p>
                  </a:txBody>
                  <a:tcPr marL="34892" marR="2908" marT="2908" marB="0" anchor="b"/>
                </a:tc>
                <a:tc hMerge="1">
                  <a:txBody>
                    <a:bodyPr/>
                    <a:lstStyle/>
                    <a:p>
                      <a:endParaRPr lang="en-US"/>
                    </a:p>
                  </a:txBody>
                  <a:tcPr/>
                </a:tc>
                <a:tc>
                  <a:txBody>
                    <a:bodyPr/>
                    <a:lstStyle/>
                    <a:p>
                      <a:pPr algn="l" fontAlgn="b"/>
                      <a:r>
                        <a:rPr lang="en-US" sz="600" u="none" strike="noStrike">
                          <a:effectLst/>
                        </a:rPr>
                        <a:t>1992-2017</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yearly</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worldwide</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dirty="0">
                          <a:effectLst/>
                        </a:rPr>
                        <a:t>International</a:t>
                      </a:r>
                      <a:endParaRPr lang="en-US" sz="600" b="0" i="0" u="none" strike="noStrike" dirty="0">
                        <a:solidFill>
                          <a:srgbClr val="000000"/>
                        </a:solidFill>
                        <a:effectLst/>
                        <a:latin typeface="Arial" panose="020B0604020202020204" pitchFamily="34" charset="0"/>
                      </a:endParaRPr>
                    </a:p>
                  </a:txBody>
                  <a:tcPr marL="34892" marR="2908" marT="2908" marB="0" anchor="b"/>
                </a:tc>
                <a:extLst>
                  <a:ext uri="{0D108BD9-81ED-4DB2-BD59-A6C34878D82A}">
                    <a16:rowId xmlns:a16="http://schemas.microsoft.com/office/drawing/2014/main" val="459636629"/>
                  </a:ext>
                </a:extLst>
              </a:tr>
              <a:tr h="178520">
                <a:tc>
                  <a:txBody>
                    <a:bodyPr/>
                    <a:lstStyle/>
                    <a:p>
                      <a:pPr algn="l" fontAlgn="b"/>
                      <a:r>
                        <a:rPr lang="en-US" sz="600" u="none" strike="noStrike">
                          <a:effectLst/>
                        </a:rPr>
                        <a:t>International migration</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Asylum seekers in Vanuatu</a:t>
                      </a:r>
                      <a:endParaRPr lang="en-US" sz="600" b="0" i="0" u="none" strike="noStrike">
                        <a:solidFill>
                          <a:srgbClr val="000000"/>
                        </a:solidFill>
                        <a:effectLst/>
                        <a:latin typeface="Arial" panose="020B0604020202020204" pitchFamily="34" charset="0"/>
                      </a:endParaRPr>
                    </a:p>
                  </a:txBody>
                  <a:tcPr marL="34892" marR="2908" marT="2908" marB="0" anchor="b"/>
                </a:tc>
                <a:tc gridSpan="2">
                  <a:txBody>
                    <a:bodyPr/>
                    <a:lstStyle/>
                    <a:p>
                      <a:pPr algn="l" fontAlgn="b"/>
                      <a:r>
                        <a:rPr lang="en-US" sz="600" u="none" strike="noStrike">
                          <a:effectLst/>
                        </a:rPr>
                        <a:t>Humanitarian Data Exchange</a:t>
                      </a:r>
                      <a:endParaRPr lang="en-US" sz="600" b="0" i="0" u="none" strike="noStrike">
                        <a:solidFill>
                          <a:srgbClr val="000000"/>
                        </a:solidFill>
                        <a:effectLst/>
                        <a:latin typeface="Arial" panose="020B0604020202020204" pitchFamily="34" charset="0"/>
                      </a:endParaRPr>
                    </a:p>
                  </a:txBody>
                  <a:tcPr marL="34892" marR="2908" marT="2908" marB="0" anchor="b"/>
                </a:tc>
                <a:tc hMerge="1">
                  <a:txBody>
                    <a:bodyPr/>
                    <a:lstStyle/>
                    <a:p>
                      <a:endParaRPr lang="en-US"/>
                    </a:p>
                  </a:txBody>
                  <a:tcPr/>
                </a:tc>
                <a:tc>
                  <a:txBody>
                    <a:bodyPr/>
                    <a:lstStyle/>
                    <a:p>
                      <a:pPr algn="l" fontAlgn="b"/>
                      <a:r>
                        <a:rPr lang="en-US" sz="600" u="none" strike="noStrike">
                          <a:effectLst/>
                        </a:rPr>
                        <a:t>2007-2016</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yearly</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worldwide to Vanuatu</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International</a:t>
                      </a:r>
                      <a:endParaRPr lang="en-US" sz="600" b="0" i="0" u="none" strike="noStrike">
                        <a:solidFill>
                          <a:srgbClr val="000000"/>
                        </a:solidFill>
                        <a:effectLst/>
                        <a:latin typeface="Arial" panose="020B0604020202020204" pitchFamily="34" charset="0"/>
                      </a:endParaRPr>
                    </a:p>
                  </a:txBody>
                  <a:tcPr marL="34892" marR="2908" marT="2908" marB="0" anchor="b"/>
                </a:tc>
                <a:extLst>
                  <a:ext uri="{0D108BD9-81ED-4DB2-BD59-A6C34878D82A}">
                    <a16:rowId xmlns:a16="http://schemas.microsoft.com/office/drawing/2014/main" val="3309646357"/>
                  </a:ext>
                </a:extLst>
              </a:tr>
              <a:tr h="178520">
                <a:tc>
                  <a:txBody>
                    <a:bodyPr/>
                    <a:lstStyle/>
                    <a:p>
                      <a:pPr algn="l" fontAlgn="b"/>
                      <a:r>
                        <a:rPr lang="en-US" sz="600" u="none" strike="noStrike">
                          <a:effectLst/>
                        </a:rPr>
                        <a:t>International migration</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Asylum seekers in Uzbekistan</a:t>
                      </a:r>
                      <a:endParaRPr lang="en-US" sz="600" b="0" i="0" u="none" strike="noStrike">
                        <a:solidFill>
                          <a:srgbClr val="000000"/>
                        </a:solidFill>
                        <a:effectLst/>
                        <a:latin typeface="Arial" panose="020B0604020202020204" pitchFamily="34" charset="0"/>
                      </a:endParaRPr>
                    </a:p>
                  </a:txBody>
                  <a:tcPr marL="34892" marR="2908" marT="2908" marB="0" anchor="b"/>
                </a:tc>
                <a:tc gridSpan="2">
                  <a:txBody>
                    <a:bodyPr/>
                    <a:lstStyle/>
                    <a:p>
                      <a:pPr algn="l" fontAlgn="b"/>
                      <a:r>
                        <a:rPr lang="en-US" sz="600" u="none" strike="noStrike">
                          <a:effectLst/>
                        </a:rPr>
                        <a:t>Humanitarian Data Exchange</a:t>
                      </a:r>
                      <a:endParaRPr lang="en-US" sz="600" b="0" i="0" u="none" strike="noStrike">
                        <a:solidFill>
                          <a:srgbClr val="000000"/>
                        </a:solidFill>
                        <a:effectLst/>
                        <a:latin typeface="Arial" panose="020B0604020202020204" pitchFamily="34" charset="0"/>
                      </a:endParaRPr>
                    </a:p>
                  </a:txBody>
                  <a:tcPr marL="34892" marR="2908" marT="2908" marB="0" anchor="b"/>
                </a:tc>
                <a:tc hMerge="1">
                  <a:txBody>
                    <a:bodyPr/>
                    <a:lstStyle/>
                    <a:p>
                      <a:endParaRPr lang="en-US"/>
                    </a:p>
                  </a:txBody>
                  <a:tcPr/>
                </a:tc>
                <a:tc>
                  <a:txBody>
                    <a:bodyPr/>
                    <a:lstStyle/>
                    <a:p>
                      <a:pPr algn="l" fontAlgn="b"/>
                      <a:r>
                        <a:rPr lang="en-US" sz="600" u="none" strike="noStrike" dirty="0">
                          <a:effectLst/>
                        </a:rPr>
                        <a:t>2000-2007</a:t>
                      </a:r>
                      <a:endParaRPr lang="en-US" sz="600" b="0" i="0" u="none" strike="noStrike" dirty="0">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yearly</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worldwide to Uzbekistan</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dirty="0">
                          <a:effectLst/>
                        </a:rPr>
                        <a:t>International</a:t>
                      </a:r>
                      <a:endParaRPr lang="en-US" sz="600" b="0" i="0" u="none" strike="noStrike" dirty="0">
                        <a:solidFill>
                          <a:srgbClr val="000000"/>
                        </a:solidFill>
                        <a:effectLst/>
                        <a:latin typeface="Arial" panose="020B0604020202020204" pitchFamily="34" charset="0"/>
                      </a:endParaRPr>
                    </a:p>
                  </a:txBody>
                  <a:tcPr marL="34892" marR="2908" marT="2908" marB="0" anchor="b"/>
                </a:tc>
                <a:extLst>
                  <a:ext uri="{0D108BD9-81ED-4DB2-BD59-A6C34878D82A}">
                    <a16:rowId xmlns:a16="http://schemas.microsoft.com/office/drawing/2014/main" val="2840860833"/>
                  </a:ext>
                </a:extLst>
              </a:tr>
              <a:tr h="178520">
                <a:tc>
                  <a:txBody>
                    <a:bodyPr/>
                    <a:lstStyle/>
                    <a:p>
                      <a:pPr algn="l" fontAlgn="b"/>
                      <a:r>
                        <a:rPr lang="en-US" sz="600" u="none" strike="noStrike" dirty="0">
                          <a:effectLst/>
                        </a:rPr>
                        <a:t>International migration</a:t>
                      </a:r>
                      <a:endParaRPr lang="en-US" sz="600" b="0" i="0" u="none" strike="noStrike" dirty="0">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Uruguayan migrants worldwide</a:t>
                      </a:r>
                      <a:endParaRPr lang="en-US" sz="600" b="0" i="0" u="none" strike="noStrike">
                        <a:solidFill>
                          <a:srgbClr val="000000"/>
                        </a:solidFill>
                        <a:effectLst/>
                        <a:latin typeface="Arial" panose="020B0604020202020204" pitchFamily="34" charset="0"/>
                      </a:endParaRPr>
                    </a:p>
                  </a:txBody>
                  <a:tcPr marL="34892" marR="2908" marT="2908" marB="0" anchor="b"/>
                </a:tc>
                <a:tc gridSpan="2">
                  <a:txBody>
                    <a:bodyPr/>
                    <a:lstStyle/>
                    <a:p>
                      <a:pPr algn="l" fontAlgn="b"/>
                      <a:r>
                        <a:rPr lang="en-US" sz="600" u="none" strike="noStrike">
                          <a:effectLst/>
                        </a:rPr>
                        <a:t>Humanitarian Data Exchange</a:t>
                      </a:r>
                      <a:endParaRPr lang="en-US" sz="600" b="0" i="0" u="none" strike="noStrike">
                        <a:solidFill>
                          <a:srgbClr val="000000"/>
                        </a:solidFill>
                        <a:effectLst/>
                        <a:latin typeface="Arial" panose="020B0604020202020204" pitchFamily="34" charset="0"/>
                      </a:endParaRPr>
                    </a:p>
                  </a:txBody>
                  <a:tcPr marL="34892" marR="2908" marT="2908" marB="0" anchor="b"/>
                </a:tc>
                <a:tc hMerge="1">
                  <a:txBody>
                    <a:bodyPr/>
                    <a:lstStyle/>
                    <a:p>
                      <a:endParaRPr lang="en-US"/>
                    </a:p>
                  </a:txBody>
                  <a:tcPr/>
                </a:tc>
                <a:tc>
                  <a:txBody>
                    <a:bodyPr/>
                    <a:lstStyle/>
                    <a:p>
                      <a:pPr algn="l" fontAlgn="b"/>
                      <a:r>
                        <a:rPr lang="en-US" sz="600" u="none" strike="noStrike">
                          <a:effectLst/>
                        </a:rPr>
                        <a:t>1976-2014 (irregular)</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yearly</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Uruguay to worldwide</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International</a:t>
                      </a:r>
                      <a:endParaRPr lang="en-US" sz="600" b="0" i="0" u="none" strike="noStrike">
                        <a:solidFill>
                          <a:srgbClr val="000000"/>
                        </a:solidFill>
                        <a:effectLst/>
                        <a:latin typeface="Arial" panose="020B0604020202020204" pitchFamily="34" charset="0"/>
                      </a:endParaRPr>
                    </a:p>
                  </a:txBody>
                  <a:tcPr marL="34892" marR="2908" marT="2908" marB="0" anchor="b"/>
                </a:tc>
                <a:extLst>
                  <a:ext uri="{0D108BD9-81ED-4DB2-BD59-A6C34878D82A}">
                    <a16:rowId xmlns:a16="http://schemas.microsoft.com/office/drawing/2014/main" val="2419181115"/>
                  </a:ext>
                </a:extLst>
              </a:tr>
              <a:tr h="178520">
                <a:tc>
                  <a:txBody>
                    <a:bodyPr/>
                    <a:lstStyle/>
                    <a:p>
                      <a:pPr algn="l" fontAlgn="b"/>
                      <a:r>
                        <a:rPr lang="en-US" sz="600" u="none" strike="noStrike">
                          <a:effectLst/>
                        </a:rPr>
                        <a:t>International migration</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Asylum seekers in Uruguay</a:t>
                      </a:r>
                      <a:endParaRPr lang="en-US" sz="600" b="0" i="0" u="none" strike="noStrike">
                        <a:solidFill>
                          <a:srgbClr val="000000"/>
                        </a:solidFill>
                        <a:effectLst/>
                        <a:latin typeface="Arial" panose="020B0604020202020204" pitchFamily="34" charset="0"/>
                      </a:endParaRPr>
                    </a:p>
                  </a:txBody>
                  <a:tcPr marL="34892" marR="2908" marT="2908" marB="0" anchor="b"/>
                </a:tc>
                <a:tc gridSpan="2">
                  <a:txBody>
                    <a:bodyPr/>
                    <a:lstStyle/>
                    <a:p>
                      <a:pPr algn="l" fontAlgn="b"/>
                      <a:r>
                        <a:rPr lang="en-US" sz="600" u="none" strike="noStrike">
                          <a:effectLst/>
                        </a:rPr>
                        <a:t>Humanitarian Data Exchange</a:t>
                      </a:r>
                      <a:endParaRPr lang="en-US" sz="600" b="0" i="0" u="none" strike="noStrike">
                        <a:solidFill>
                          <a:srgbClr val="000000"/>
                        </a:solidFill>
                        <a:effectLst/>
                        <a:latin typeface="Arial" panose="020B0604020202020204" pitchFamily="34" charset="0"/>
                      </a:endParaRPr>
                    </a:p>
                  </a:txBody>
                  <a:tcPr marL="34892" marR="2908" marT="2908" marB="0" anchor="b"/>
                </a:tc>
                <a:tc hMerge="1">
                  <a:txBody>
                    <a:bodyPr/>
                    <a:lstStyle/>
                    <a:p>
                      <a:endParaRPr lang="en-US"/>
                    </a:p>
                  </a:txBody>
                  <a:tcPr/>
                </a:tc>
                <a:tc>
                  <a:txBody>
                    <a:bodyPr/>
                    <a:lstStyle/>
                    <a:p>
                      <a:pPr algn="l" fontAlgn="b"/>
                      <a:r>
                        <a:rPr lang="en-US" sz="600" u="none" strike="noStrike">
                          <a:effectLst/>
                        </a:rPr>
                        <a:t>2000-2017</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yearly</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worldwide to Uruguay</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dirty="0">
                          <a:effectLst/>
                        </a:rPr>
                        <a:t>International</a:t>
                      </a:r>
                      <a:endParaRPr lang="en-US" sz="600" b="0" i="0" u="none" strike="noStrike" dirty="0">
                        <a:solidFill>
                          <a:srgbClr val="000000"/>
                        </a:solidFill>
                        <a:effectLst/>
                        <a:latin typeface="Arial" panose="020B0604020202020204" pitchFamily="34" charset="0"/>
                      </a:endParaRPr>
                    </a:p>
                  </a:txBody>
                  <a:tcPr marL="34892" marR="2908" marT="2908" marB="0" anchor="b"/>
                </a:tc>
                <a:extLst>
                  <a:ext uri="{0D108BD9-81ED-4DB2-BD59-A6C34878D82A}">
                    <a16:rowId xmlns:a16="http://schemas.microsoft.com/office/drawing/2014/main" val="3720033871"/>
                  </a:ext>
                </a:extLst>
              </a:tr>
              <a:tr h="178520">
                <a:tc>
                  <a:txBody>
                    <a:bodyPr/>
                    <a:lstStyle/>
                    <a:p>
                      <a:pPr algn="l" fontAlgn="b"/>
                      <a:r>
                        <a:rPr lang="en-US" sz="600" u="none" strike="noStrike">
                          <a:effectLst/>
                        </a:rPr>
                        <a:t>International migration</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Asylum seekers in Tanzania</a:t>
                      </a:r>
                      <a:endParaRPr lang="en-US" sz="600" b="0" i="0" u="none" strike="noStrike">
                        <a:solidFill>
                          <a:srgbClr val="000000"/>
                        </a:solidFill>
                        <a:effectLst/>
                        <a:latin typeface="Arial" panose="020B0604020202020204" pitchFamily="34" charset="0"/>
                      </a:endParaRPr>
                    </a:p>
                  </a:txBody>
                  <a:tcPr marL="34892" marR="2908" marT="2908" marB="0" anchor="b"/>
                </a:tc>
                <a:tc gridSpan="2">
                  <a:txBody>
                    <a:bodyPr/>
                    <a:lstStyle/>
                    <a:p>
                      <a:pPr algn="l" fontAlgn="b"/>
                      <a:r>
                        <a:rPr lang="en-US" sz="600" u="none" strike="noStrike">
                          <a:effectLst/>
                        </a:rPr>
                        <a:t>Humanitarian Data Exchange</a:t>
                      </a:r>
                      <a:endParaRPr lang="en-US" sz="600" b="0" i="0" u="none" strike="noStrike">
                        <a:solidFill>
                          <a:srgbClr val="000000"/>
                        </a:solidFill>
                        <a:effectLst/>
                        <a:latin typeface="Arial" panose="020B0604020202020204" pitchFamily="34" charset="0"/>
                      </a:endParaRPr>
                    </a:p>
                  </a:txBody>
                  <a:tcPr marL="34892" marR="2908" marT="2908" marB="0" anchor="b"/>
                </a:tc>
                <a:tc hMerge="1">
                  <a:txBody>
                    <a:bodyPr/>
                    <a:lstStyle/>
                    <a:p>
                      <a:endParaRPr lang="en-US"/>
                    </a:p>
                  </a:txBody>
                  <a:tcPr/>
                </a:tc>
                <a:tc>
                  <a:txBody>
                    <a:bodyPr/>
                    <a:lstStyle/>
                    <a:p>
                      <a:pPr algn="l" fontAlgn="b"/>
                      <a:r>
                        <a:rPr lang="en-US" sz="600" u="none" strike="noStrike" dirty="0">
                          <a:effectLst/>
                        </a:rPr>
                        <a:t>2000-2017</a:t>
                      </a:r>
                      <a:endParaRPr lang="en-US" sz="600" b="0" i="0" u="none" strike="noStrike" dirty="0">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yearly</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worldwide to Tanzania</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International</a:t>
                      </a:r>
                      <a:endParaRPr lang="en-US" sz="600" b="0" i="0" u="none" strike="noStrike">
                        <a:solidFill>
                          <a:srgbClr val="000000"/>
                        </a:solidFill>
                        <a:effectLst/>
                        <a:latin typeface="Arial" panose="020B0604020202020204" pitchFamily="34" charset="0"/>
                      </a:endParaRPr>
                    </a:p>
                  </a:txBody>
                  <a:tcPr marL="34892" marR="2908" marT="2908" marB="0" anchor="b"/>
                </a:tc>
                <a:extLst>
                  <a:ext uri="{0D108BD9-81ED-4DB2-BD59-A6C34878D82A}">
                    <a16:rowId xmlns:a16="http://schemas.microsoft.com/office/drawing/2014/main" val="659638716"/>
                  </a:ext>
                </a:extLst>
              </a:tr>
              <a:tr h="178520">
                <a:tc>
                  <a:txBody>
                    <a:bodyPr/>
                    <a:lstStyle/>
                    <a:p>
                      <a:pPr algn="l" fontAlgn="b"/>
                      <a:r>
                        <a:rPr lang="en-US" sz="600" u="none" strike="noStrike">
                          <a:effectLst/>
                        </a:rPr>
                        <a:t>International migration</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Asylum seekers in United Kingdom</a:t>
                      </a:r>
                      <a:endParaRPr lang="en-US" sz="600" b="0" i="0" u="none" strike="noStrike">
                        <a:solidFill>
                          <a:srgbClr val="000000"/>
                        </a:solidFill>
                        <a:effectLst/>
                        <a:latin typeface="Arial" panose="020B0604020202020204" pitchFamily="34" charset="0"/>
                      </a:endParaRPr>
                    </a:p>
                  </a:txBody>
                  <a:tcPr marL="34892" marR="2908" marT="2908" marB="0" anchor="b"/>
                </a:tc>
                <a:tc gridSpan="2">
                  <a:txBody>
                    <a:bodyPr/>
                    <a:lstStyle/>
                    <a:p>
                      <a:pPr algn="l" fontAlgn="b"/>
                      <a:r>
                        <a:rPr lang="en-US" sz="600" u="none" strike="noStrike">
                          <a:effectLst/>
                        </a:rPr>
                        <a:t>Humanitarian Data Exchange</a:t>
                      </a:r>
                      <a:endParaRPr lang="en-US" sz="600" b="0" i="0" u="none" strike="noStrike">
                        <a:solidFill>
                          <a:srgbClr val="000000"/>
                        </a:solidFill>
                        <a:effectLst/>
                        <a:latin typeface="Arial" panose="020B0604020202020204" pitchFamily="34" charset="0"/>
                      </a:endParaRPr>
                    </a:p>
                  </a:txBody>
                  <a:tcPr marL="34892" marR="2908" marT="2908" marB="0" anchor="b"/>
                </a:tc>
                <a:tc hMerge="1">
                  <a:txBody>
                    <a:bodyPr/>
                    <a:lstStyle/>
                    <a:p>
                      <a:endParaRPr lang="en-US"/>
                    </a:p>
                  </a:txBody>
                  <a:tcPr/>
                </a:tc>
                <a:tc>
                  <a:txBody>
                    <a:bodyPr/>
                    <a:lstStyle/>
                    <a:p>
                      <a:pPr algn="l" fontAlgn="b"/>
                      <a:r>
                        <a:rPr lang="en-US" sz="600" u="none" strike="noStrike">
                          <a:effectLst/>
                        </a:rPr>
                        <a:t>2000-2017</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yearly</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worldwide to USA</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dirty="0">
                          <a:effectLst/>
                        </a:rPr>
                        <a:t>International</a:t>
                      </a:r>
                      <a:endParaRPr lang="en-US" sz="600" b="0" i="0" u="none" strike="noStrike" dirty="0">
                        <a:solidFill>
                          <a:srgbClr val="000000"/>
                        </a:solidFill>
                        <a:effectLst/>
                        <a:latin typeface="Arial" panose="020B0604020202020204" pitchFamily="34" charset="0"/>
                      </a:endParaRPr>
                    </a:p>
                  </a:txBody>
                  <a:tcPr marL="34892" marR="2908" marT="2908" marB="0" anchor="b"/>
                </a:tc>
                <a:extLst>
                  <a:ext uri="{0D108BD9-81ED-4DB2-BD59-A6C34878D82A}">
                    <a16:rowId xmlns:a16="http://schemas.microsoft.com/office/drawing/2014/main" val="2112739469"/>
                  </a:ext>
                </a:extLst>
              </a:tr>
              <a:tr h="178520">
                <a:tc>
                  <a:txBody>
                    <a:bodyPr/>
                    <a:lstStyle/>
                    <a:p>
                      <a:pPr algn="l" fontAlgn="b"/>
                      <a:r>
                        <a:rPr lang="en-US" sz="600" u="none" strike="noStrike">
                          <a:effectLst/>
                        </a:rPr>
                        <a:t>International migration</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Asylum seekers in United States</a:t>
                      </a:r>
                      <a:endParaRPr lang="en-US" sz="600" b="0" i="0" u="none" strike="noStrike">
                        <a:solidFill>
                          <a:srgbClr val="000000"/>
                        </a:solidFill>
                        <a:effectLst/>
                        <a:latin typeface="Arial" panose="020B0604020202020204" pitchFamily="34" charset="0"/>
                      </a:endParaRPr>
                    </a:p>
                  </a:txBody>
                  <a:tcPr marL="34892" marR="2908" marT="2908" marB="0" anchor="b"/>
                </a:tc>
                <a:tc gridSpan="2">
                  <a:txBody>
                    <a:bodyPr/>
                    <a:lstStyle/>
                    <a:p>
                      <a:pPr algn="l" fontAlgn="b"/>
                      <a:r>
                        <a:rPr lang="en-US" sz="600" u="none" strike="noStrike">
                          <a:effectLst/>
                        </a:rPr>
                        <a:t>Humanitarian Data Exchange</a:t>
                      </a:r>
                      <a:endParaRPr lang="en-US" sz="600" b="0" i="0" u="none" strike="noStrike">
                        <a:solidFill>
                          <a:srgbClr val="000000"/>
                        </a:solidFill>
                        <a:effectLst/>
                        <a:latin typeface="Arial" panose="020B0604020202020204" pitchFamily="34" charset="0"/>
                      </a:endParaRPr>
                    </a:p>
                  </a:txBody>
                  <a:tcPr marL="34892" marR="2908" marT="2908" marB="0" anchor="b"/>
                </a:tc>
                <a:tc hMerge="1">
                  <a:txBody>
                    <a:bodyPr/>
                    <a:lstStyle/>
                    <a:p>
                      <a:endParaRPr lang="en-US"/>
                    </a:p>
                  </a:txBody>
                  <a:tcPr/>
                </a:tc>
                <a:tc>
                  <a:txBody>
                    <a:bodyPr/>
                    <a:lstStyle/>
                    <a:p>
                      <a:pPr algn="l" fontAlgn="b"/>
                      <a:r>
                        <a:rPr lang="en-US" sz="600" u="none" strike="noStrike">
                          <a:effectLst/>
                        </a:rPr>
                        <a:t>2000-2017</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yearly</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worldwide to UK</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dirty="0">
                          <a:effectLst/>
                        </a:rPr>
                        <a:t>International</a:t>
                      </a:r>
                      <a:endParaRPr lang="en-US" sz="600" b="0" i="0" u="none" strike="noStrike" dirty="0">
                        <a:solidFill>
                          <a:srgbClr val="000000"/>
                        </a:solidFill>
                        <a:effectLst/>
                        <a:latin typeface="Arial" panose="020B0604020202020204" pitchFamily="34" charset="0"/>
                      </a:endParaRPr>
                    </a:p>
                  </a:txBody>
                  <a:tcPr marL="34892" marR="2908" marT="2908" marB="0" anchor="b"/>
                </a:tc>
                <a:extLst>
                  <a:ext uri="{0D108BD9-81ED-4DB2-BD59-A6C34878D82A}">
                    <a16:rowId xmlns:a16="http://schemas.microsoft.com/office/drawing/2014/main" val="1188371433"/>
                  </a:ext>
                </a:extLst>
              </a:tr>
              <a:tr h="178520">
                <a:tc>
                  <a:txBody>
                    <a:bodyPr/>
                    <a:lstStyle/>
                    <a:p>
                      <a:pPr algn="l" fontAlgn="b"/>
                      <a:r>
                        <a:rPr lang="en-US" sz="600" u="none" strike="noStrike">
                          <a:effectLst/>
                        </a:rPr>
                        <a:t>International migration</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Asylum seekers in United Arab Emirates</a:t>
                      </a:r>
                      <a:endParaRPr lang="en-US" sz="600" b="0" i="0" u="none" strike="noStrike">
                        <a:solidFill>
                          <a:srgbClr val="000000"/>
                        </a:solidFill>
                        <a:effectLst/>
                        <a:latin typeface="Arial" panose="020B0604020202020204" pitchFamily="34" charset="0"/>
                      </a:endParaRPr>
                    </a:p>
                  </a:txBody>
                  <a:tcPr marL="34892" marR="2908" marT="2908" marB="0" anchor="b"/>
                </a:tc>
                <a:tc gridSpan="2">
                  <a:txBody>
                    <a:bodyPr/>
                    <a:lstStyle/>
                    <a:p>
                      <a:pPr algn="l" fontAlgn="b"/>
                      <a:r>
                        <a:rPr lang="en-US" sz="600" u="none" strike="noStrike">
                          <a:effectLst/>
                        </a:rPr>
                        <a:t>Humanitarian Data Exchange</a:t>
                      </a:r>
                      <a:endParaRPr lang="en-US" sz="600" b="0" i="0" u="none" strike="noStrike">
                        <a:solidFill>
                          <a:srgbClr val="000000"/>
                        </a:solidFill>
                        <a:effectLst/>
                        <a:latin typeface="Arial" panose="020B0604020202020204" pitchFamily="34" charset="0"/>
                      </a:endParaRPr>
                    </a:p>
                  </a:txBody>
                  <a:tcPr marL="34892" marR="2908" marT="2908" marB="0" anchor="b"/>
                </a:tc>
                <a:tc hMerge="1">
                  <a:txBody>
                    <a:bodyPr/>
                    <a:lstStyle/>
                    <a:p>
                      <a:endParaRPr lang="en-US"/>
                    </a:p>
                  </a:txBody>
                  <a:tcPr/>
                </a:tc>
                <a:tc>
                  <a:txBody>
                    <a:bodyPr/>
                    <a:lstStyle/>
                    <a:p>
                      <a:pPr algn="l" fontAlgn="b"/>
                      <a:r>
                        <a:rPr lang="en-US" sz="600" u="none" strike="noStrike">
                          <a:effectLst/>
                        </a:rPr>
                        <a:t>2000-2017</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yearly</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worldwide to UAE</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dirty="0">
                          <a:effectLst/>
                        </a:rPr>
                        <a:t>International</a:t>
                      </a:r>
                      <a:endParaRPr lang="en-US" sz="600" b="0" i="0" u="none" strike="noStrike" dirty="0">
                        <a:solidFill>
                          <a:srgbClr val="000000"/>
                        </a:solidFill>
                        <a:effectLst/>
                        <a:latin typeface="Arial" panose="020B0604020202020204" pitchFamily="34" charset="0"/>
                      </a:endParaRPr>
                    </a:p>
                  </a:txBody>
                  <a:tcPr marL="34892" marR="2908" marT="2908" marB="0" anchor="b"/>
                </a:tc>
                <a:extLst>
                  <a:ext uri="{0D108BD9-81ED-4DB2-BD59-A6C34878D82A}">
                    <a16:rowId xmlns:a16="http://schemas.microsoft.com/office/drawing/2014/main" val="1808769281"/>
                  </a:ext>
                </a:extLst>
              </a:tr>
              <a:tr h="178520">
                <a:tc>
                  <a:txBody>
                    <a:bodyPr/>
                    <a:lstStyle/>
                    <a:p>
                      <a:pPr algn="l" fontAlgn="b"/>
                      <a:r>
                        <a:rPr lang="en-US" sz="600" u="none" strike="noStrike">
                          <a:effectLst/>
                        </a:rPr>
                        <a:t>International migration</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Ukranian refugees worldwide</a:t>
                      </a:r>
                      <a:endParaRPr lang="en-US" sz="600" b="0" i="0" u="none" strike="noStrike">
                        <a:solidFill>
                          <a:srgbClr val="000000"/>
                        </a:solidFill>
                        <a:effectLst/>
                        <a:latin typeface="Arial" panose="020B0604020202020204" pitchFamily="34" charset="0"/>
                      </a:endParaRPr>
                    </a:p>
                  </a:txBody>
                  <a:tcPr marL="34892" marR="2908" marT="2908" marB="0" anchor="b"/>
                </a:tc>
                <a:tc gridSpan="2">
                  <a:txBody>
                    <a:bodyPr/>
                    <a:lstStyle/>
                    <a:p>
                      <a:pPr algn="l" fontAlgn="b"/>
                      <a:r>
                        <a:rPr lang="en-US" sz="600" u="none" strike="noStrike">
                          <a:effectLst/>
                        </a:rPr>
                        <a:t>Humanitarian Data Exchange</a:t>
                      </a:r>
                      <a:endParaRPr lang="en-US" sz="600" b="0" i="0" u="none" strike="noStrike">
                        <a:solidFill>
                          <a:srgbClr val="000000"/>
                        </a:solidFill>
                        <a:effectLst/>
                        <a:latin typeface="Arial" panose="020B0604020202020204" pitchFamily="34" charset="0"/>
                      </a:endParaRPr>
                    </a:p>
                  </a:txBody>
                  <a:tcPr marL="34892" marR="2908" marT="2908" marB="0" anchor="b"/>
                </a:tc>
                <a:tc hMerge="1">
                  <a:txBody>
                    <a:bodyPr/>
                    <a:lstStyle/>
                    <a:p>
                      <a:endParaRPr lang="en-US"/>
                    </a:p>
                  </a:txBody>
                  <a:tcPr/>
                </a:tc>
                <a:tc>
                  <a:txBody>
                    <a:bodyPr/>
                    <a:lstStyle/>
                    <a:p>
                      <a:pPr algn="l" fontAlgn="b"/>
                      <a:r>
                        <a:rPr lang="en-US" sz="600" u="none" strike="noStrike" dirty="0">
                          <a:effectLst/>
                        </a:rPr>
                        <a:t>1992-2017</a:t>
                      </a:r>
                      <a:endParaRPr lang="en-US" sz="600" b="0" i="0" u="none" strike="noStrike" dirty="0">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yearly</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Ukraine to worldwide</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dirty="0">
                          <a:effectLst/>
                        </a:rPr>
                        <a:t>International</a:t>
                      </a:r>
                      <a:endParaRPr lang="en-US" sz="600" b="0" i="0" u="none" strike="noStrike" dirty="0">
                        <a:solidFill>
                          <a:srgbClr val="000000"/>
                        </a:solidFill>
                        <a:effectLst/>
                        <a:latin typeface="Arial" panose="020B0604020202020204" pitchFamily="34" charset="0"/>
                      </a:endParaRPr>
                    </a:p>
                  </a:txBody>
                  <a:tcPr marL="34892" marR="2908" marT="2908" marB="0" anchor="b"/>
                </a:tc>
                <a:extLst>
                  <a:ext uri="{0D108BD9-81ED-4DB2-BD59-A6C34878D82A}">
                    <a16:rowId xmlns:a16="http://schemas.microsoft.com/office/drawing/2014/main" val="3705887383"/>
                  </a:ext>
                </a:extLst>
              </a:tr>
              <a:tr h="178520">
                <a:tc>
                  <a:txBody>
                    <a:bodyPr/>
                    <a:lstStyle/>
                    <a:p>
                      <a:pPr algn="l" fontAlgn="b"/>
                      <a:r>
                        <a:rPr lang="en-US" sz="600" u="none" strike="noStrike">
                          <a:effectLst/>
                        </a:rPr>
                        <a:t>International migration</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Asylum seekers in Ukraine</a:t>
                      </a:r>
                      <a:endParaRPr lang="en-US" sz="600" b="0" i="0" u="none" strike="noStrike">
                        <a:solidFill>
                          <a:srgbClr val="000000"/>
                        </a:solidFill>
                        <a:effectLst/>
                        <a:latin typeface="Arial" panose="020B0604020202020204" pitchFamily="34" charset="0"/>
                      </a:endParaRPr>
                    </a:p>
                  </a:txBody>
                  <a:tcPr marL="34892" marR="2908" marT="2908" marB="0" anchor="b"/>
                </a:tc>
                <a:tc gridSpan="2">
                  <a:txBody>
                    <a:bodyPr/>
                    <a:lstStyle/>
                    <a:p>
                      <a:pPr algn="l" fontAlgn="b"/>
                      <a:r>
                        <a:rPr lang="en-US" sz="600" u="none" strike="noStrike">
                          <a:effectLst/>
                        </a:rPr>
                        <a:t>Humanitarian Data Exchange</a:t>
                      </a:r>
                      <a:endParaRPr lang="en-US" sz="600" b="0" i="0" u="none" strike="noStrike">
                        <a:solidFill>
                          <a:srgbClr val="000000"/>
                        </a:solidFill>
                        <a:effectLst/>
                        <a:latin typeface="Arial" panose="020B0604020202020204" pitchFamily="34" charset="0"/>
                      </a:endParaRPr>
                    </a:p>
                  </a:txBody>
                  <a:tcPr marL="34892" marR="2908" marT="2908" marB="0" anchor="b"/>
                </a:tc>
                <a:tc hMerge="1">
                  <a:txBody>
                    <a:bodyPr/>
                    <a:lstStyle/>
                    <a:p>
                      <a:endParaRPr lang="en-US"/>
                    </a:p>
                  </a:txBody>
                  <a:tcPr/>
                </a:tc>
                <a:tc>
                  <a:txBody>
                    <a:bodyPr/>
                    <a:lstStyle/>
                    <a:p>
                      <a:pPr algn="l" fontAlgn="b"/>
                      <a:r>
                        <a:rPr lang="en-US" sz="600" u="none" strike="noStrike">
                          <a:effectLst/>
                        </a:rPr>
                        <a:t>2000-2017</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yearly</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dirty="0">
                          <a:effectLst/>
                        </a:rPr>
                        <a:t>worldwide to Ukraine</a:t>
                      </a:r>
                      <a:endParaRPr lang="en-US" sz="600" b="0" i="0" u="none" strike="noStrike" dirty="0">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dirty="0">
                          <a:effectLst/>
                        </a:rPr>
                        <a:t>International</a:t>
                      </a:r>
                      <a:endParaRPr lang="en-US" sz="600" b="0" i="0" u="none" strike="noStrike" dirty="0">
                        <a:solidFill>
                          <a:srgbClr val="000000"/>
                        </a:solidFill>
                        <a:effectLst/>
                        <a:latin typeface="Arial" panose="020B0604020202020204" pitchFamily="34" charset="0"/>
                      </a:endParaRPr>
                    </a:p>
                  </a:txBody>
                  <a:tcPr marL="34892" marR="2908" marT="2908" marB="0" anchor="b"/>
                </a:tc>
                <a:extLst>
                  <a:ext uri="{0D108BD9-81ED-4DB2-BD59-A6C34878D82A}">
                    <a16:rowId xmlns:a16="http://schemas.microsoft.com/office/drawing/2014/main" val="3414409673"/>
                  </a:ext>
                </a:extLst>
              </a:tr>
              <a:tr h="98740">
                <a:tc>
                  <a:txBody>
                    <a:bodyPr/>
                    <a:lstStyle/>
                    <a:p>
                      <a:pPr algn="l" fontAlgn="b"/>
                      <a:r>
                        <a:rPr lang="en-US" sz="600" u="none" strike="noStrike">
                          <a:effectLst/>
                        </a:rPr>
                        <a:t>Internal migration</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Puerto Rico fatality and displacement data from Harvard research team</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extLst>
                  <a:ext uri="{0D108BD9-81ED-4DB2-BD59-A6C34878D82A}">
                    <a16:rowId xmlns:a16="http://schemas.microsoft.com/office/drawing/2014/main" val="2947317699"/>
                  </a:ext>
                </a:extLst>
              </a:tr>
              <a:tr h="98740">
                <a:tc>
                  <a:txBody>
                    <a:bodyPr/>
                    <a:lstStyle/>
                    <a:p>
                      <a:pPr algn="l" fontAlgn="b"/>
                      <a:r>
                        <a:rPr lang="en-US" sz="600" u="none" strike="noStrike">
                          <a:effectLst/>
                        </a:rPr>
                        <a:t>International migration</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international migration data</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34892" marR="2908" marT="2908" marB="0" anchor="b"/>
                </a:tc>
                <a:extLst>
                  <a:ext uri="{0D108BD9-81ED-4DB2-BD59-A6C34878D82A}">
                    <a16:rowId xmlns:a16="http://schemas.microsoft.com/office/drawing/2014/main" val="1538970631"/>
                  </a:ext>
                </a:extLst>
              </a:tr>
              <a:tr h="178520">
                <a:tc>
                  <a:txBody>
                    <a:bodyPr/>
                    <a:lstStyle/>
                    <a:p>
                      <a:pPr algn="l" fontAlgn="b"/>
                      <a:r>
                        <a:rPr lang="en-US" sz="600" u="none" strike="noStrike">
                          <a:effectLst/>
                        </a:rPr>
                        <a:t>International alliances</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alliances between countries 1815-2016</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1815-2016</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dirty="0">
                          <a:effectLst/>
                        </a:rPr>
                        <a:t>international</a:t>
                      </a:r>
                      <a:endParaRPr lang="en-US" sz="600" b="0" i="0" u="none" strike="noStrike" dirty="0">
                        <a:solidFill>
                          <a:srgbClr val="000000"/>
                        </a:solidFill>
                        <a:effectLst/>
                        <a:latin typeface="Arial" panose="020B0604020202020204" pitchFamily="34" charset="0"/>
                      </a:endParaRPr>
                    </a:p>
                  </a:txBody>
                  <a:tcPr marL="34892" marR="2908" marT="2908" marB="0" anchor="b"/>
                </a:tc>
                <a:extLst>
                  <a:ext uri="{0D108BD9-81ED-4DB2-BD59-A6C34878D82A}">
                    <a16:rowId xmlns:a16="http://schemas.microsoft.com/office/drawing/2014/main" val="760236861"/>
                  </a:ext>
                </a:extLst>
              </a:tr>
              <a:tr h="98740">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UNHCR refugee and IDP camps (not all, just some of them)</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34892" marR="2908" marT="2908" marB="0" anchor="b"/>
                </a:tc>
                <a:extLst>
                  <a:ext uri="{0D108BD9-81ED-4DB2-BD59-A6C34878D82A}">
                    <a16:rowId xmlns:a16="http://schemas.microsoft.com/office/drawing/2014/main" val="3471075940"/>
                  </a:ext>
                </a:extLst>
              </a:tr>
              <a:tr h="98740">
                <a:tc>
                  <a:txBody>
                    <a:bodyPr/>
                    <a:lstStyle/>
                    <a:p>
                      <a:pPr algn="l" fontAlgn="b"/>
                      <a:endParaRPr lang="en-US" sz="600" b="0" i="0" u="none" strike="noStrike" dirty="0">
                        <a:solidFill>
                          <a:srgbClr val="000000"/>
                        </a:solidFill>
                        <a:effectLst/>
                        <a:latin typeface="Arial" panose="020B0604020202020204" pitchFamily="34" charset="0"/>
                      </a:endParaRPr>
                    </a:p>
                  </a:txBody>
                  <a:tcPr marL="34892" marR="2908" marT="2908" marB="0" anchor="b"/>
                </a:tc>
                <a:tc>
                  <a:txBody>
                    <a:bodyPr/>
                    <a:lstStyle/>
                    <a:p>
                      <a:pPr algn="l" fontAlgn="b"/>
                      <a:r>
                        <a:rPr lang="en-US" sz="600" u="none" strike="noStrike">
                          <a:effectLst/>
                        </a:rPr>
                        <a:t>Syria IDP camp locations April 2015</a:t>
                      </a:r>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34892" marR="2908" marT="2908" marB="0" anchor="b"/>
                </a:tc>
                <a:extLst>
                  <a:ext uri="{0D108BD9-81ED-4DB2-BD59-A6C34878D82A}">
                    <a16:rowId xmlns:a16="http://schemas.microsoft.com/office/drawing/2014/main" val="2426436298"/>
                  </a:ext>
                </a:extLst>
              </a:tr>
              <a:tr h="98740">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r>
                        <a:rPr lang="fr-FR" sz="600" u="none" strike="noStrike">
                          <a:effectLst/>
                        </a:rPr>
                        <a:t>Syria IDP camp locations June 2015</a:t>
                      </a:r>
                      <a:endParaRPr lang="fr-FR"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34892" marR="2908" marT="2908"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34892" marR="2908" marT="2908" marB="0" anchor="b"/>
                </a:tc>
                <a:extLst>
                  <a:ext uri="{0D108BD9-81ED-4DB2-BD59-A6C34878D82A}">
                    <a16:rowId xmlns:a16="http://schemas.microsoft.com/office/drawing/2014/main" val="2794752956"/>
                  </a:ext>
                </a:extLst>
              </a:tr>
            </a:tbl>
          </a:graphicData>
        </a:graphic>
      </p:graphicFrame>
      <p:sp>
        <p:nvSpPr>
          <p:cNvPr id="4" name="Slide Number Placeholder 3">
            <a:extLst>
              <a:ext uri="{FF2B5EF4-FFF2-40B4-BE49-F238E27FC236}">
                <a16:creationId xmlns:a16="http://schemas.microsoft.com/office/drawing/2014/main" id="{409E4914-BA6E-8643-B018-659458DFA466}"/>
              </a:ext>
            </a:extLst>
          </p:cNvPr>
          <p:cNvSpPr>
            <a:spLocks noGrp="1"/>
          </p:cNvSpPr>
          <p:nvPr>
            <p:ph type="sldNum" sz="quarter" idx="12"/>
          </p:nvPr>
        </p:nvSpPr>
        <p:spPr>
          <a:xfrm>
            <a:off x="11410717" y="6372372"/>
            <a:ext cx="640080" cy="365125"/>
          </a:xfrm>
        </p:spPr>
        <p:txBody>
          <a:bodyPr/>
          <a:lstStyle/>
          <a:p>
            <a:fld id="{4FAB73BC-B049-4115-A692-8D63A059BFB8}" type="slidenum">
              <a:rPr lang="en-US" smtClean="0"/>
              <a:t>12</a:t>
            </a:fld>
            <a:endParaRPr lang="en-US"/>
          </a:p>
        </p:txBody>
      </p:sp>
    </p:spTree>
    <p:extLst>
      <p:ext uri="{BB962C8B-B14F-4D97-AF65-F5344CB8AC3E}">
        <p14:creationId xmlns:p14="http://schemas.microsoft.com/office/powerpoint/2010/main" val="1074385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11620273"/>
              </p:ext>
            </p:extLst>
          </p:nvPr>
        </p:nvGraphicFramePr>
        <p:xfrm>
          <a:off x="1482983" y="813027"/>
          <a:ext cx="9416297" cy="5645475"/>
        </p:xfrm>
        <a:graphic>
          <a:graphicData uri="http://schemas.openxmlformats.org/drawingml/2006/table">
            <a:tbl>
              <a:tblPr>
                <a:tableStyleId>{5C22544A-7EE6-4342-B048-85BDC9FD1C3A}</a:tableStyleId>
              </a:tblPr>
              <a:tblGrid>
                <a:gridCol w="1354608">
                  <a:extLst>
                    <a:ext uri="{9D8B030D-6E8A-4147-A177-3AD203B41FA5}">
                      <a16:colId xmlns:a16="http://schemas.microsoft.com/office/drawing/2014/main" val="337485915"/>
                    </a:ext>
                  </a:extLst>
                </a:gridCol>
                <a:gridCol w="3282513">
                  <a:extLst>
                    <a:ext uri="{9D8B030D-6E8A-4147-A177-3AD203B41FA5}">
                      <a16:colId xmlns:a16="http://schemas.microsoft.com/office/drawing/2014/main" val="1229959313"/>
                    </a:ext>
                  </a:extLst>
                </a:gridCol>
                <a:gridCol w="1045128">
                  <a:extLst>
                    <a:ext uri="{9D8B030D-6E8A-4147-A177-3AD203B41FA5}">
                      <a16:colId xmlns:a16="http://schemas.microsoft.com/office/drawing/2014/main" val="4106960179"/>
                    </a:ext>
                  </a:extLst>
                </a:gridCol>
                <a:gridCol w="426168">
                  <a:extLst>
                    <a:ext uri="{9D8B030D-6E8A-4147-A177-3AD203B41FA5}">
                      <a16:colId xmlns:a16="http://schemas.microsoft.com/office/drawing/2014/main" val="732957950"/>
                    </a:ext>
                  </a:extLst>
                </a:gridCol>
                <a:gridCol w="940276">
                  <a:extLst>
                    <a:ext uri="{9D8B030D-6E8A-4147-A177-3AD203B41FA5}">
                      <a16:colId xmlns:a16="http://schemas.microsoft.com/office/drawing/2014/main" val="2849389336"/>
                    </a:ext>
                  </a:extLst>
                </a:gridCol>
                <a:gridCol w="744104">
                  <a:extLst>
                    <a:ext uri="{9D8B030D-6E8A-4147-A177-3AD203B41FA5}">
                      <a16:colId xmlns:a16="http://schemas.microsoft.com/office/drawing/2014/main" val="2958761427"/>
                    </a:ext>
                  </a:extLst>
                </a:gridCol>
                <a:gridCol w="1089098">
                  <a:extLst>
                    <a:ext uri="{9D8B030D-6E8A-4147-A177-3AD203B41FA5}">
                      <a16:colId xmlns:a16="http://schemas.microsoft.com/office/drawing/2014/main" val="2491616472"/>
                    </a:ext>
                  </a:extLst>
                </a:gridCol>
                <a:gridCol w="534402">
                  <a:extLst>
                    <a:ext uri="{9D8B030D-6E8A-4147-A177-3AD203B41FA5}">
                      <a16:colId xmlns:a16="http://schemas.microsoft.com/office/drawing/2014/main" val="2404404286"/>
                    </a:ext>
                  </a:extLst>
                </a:gridCol>
              </a:tblGrid>
              <a:tr h="155455">
                <a:tc>
                  <a:txBody>
                    <a:bodyPr/>
                    <a:lstStyle/>
                    <a:p>
                      <a:pPr algn="l" fontAlgn="b"/>
                      <a:r>
                        <a:rPr lang="en-US" sz="500" u="none" strike="noStrike">
                          <a:effectLst/>
                        </a:rPr>
                        <a:t>International migration</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Ugandan refugees worldwide</a:t>
                      </a:r>
                      <a:endParaRPr lang="en-US" sz="500" b="0" i="0" u="none" strike="noStrike">
                        <a:solidFill>
                          <a:srgbClr val="000000"/>
                        </a:solidFill>
                        <a:effectLst/>
                        <a:latin typeface="Arial" panose="020B0604020202020204" pitchFamily="34" charset="0"/>
                      </a:endParaRPr>
                    </a:p>
                  </a:txBody>
                  <a:tcPr marL="50992" marR="4250" marT="4250" marB="0" anchor="b"/>
                </a:tc>
                <a:tc gridSpan="2">
                  <a:txBody>
                    <a:bodyPr/>
                    <a:lstStyle/>
                    <a:p>
                      <a:pPr algn="l" fontAlgn="b"/>
                      <a:r>
                        <a:rPr lang="en-US" sz="500" u="none" strike="noStrike">
                          <a:effectLst/>
                        </a:rPr>
                        <a:t>Humanitarian Data Exchange</a:t>
                      </a:r>
                      <a:endParaRPr lang="en-US" sz="500" b="0" i="0" u="none" strike="noStrike">
                        <a:solidFill>
                          <a:srgbClr val="000000"/>
                        </a:solidFill>
                        <a:effectLst/>
                        <a:latin typeface="Arial" panose="020B0604020202020204" pitchFamily="34" charset="0"/>
                      </a:endParaRPr>
                    </a:p>
                  </a:txBody>
                  <a:tcPr marL="50992" marR="4250" marT="4250" marB="0" anchor="b"/>
                </a:tc>
                <a:tc hMerge="1">
                  <a:txBody>
                    <a:bodyPr/>
                    <a:lstStyle/>
                    <a:p>
                      <a:endParaRPr lang="en-US"/>
                    </a:p>
                  </a:txBody>
                  <a:tcPr/>
                </a:tc>
                <a:tc>
                  <a:txBody>
                    <a:bodyPr/>
                    <a:lstStyle/>
                    <a:p>
                      <a:pPr algn="l" fontAlgn="b"/>
                      <a:r>
                        <a:rPr lang="en-US" sz="500" u="none" strike="noStrike">
                          <a:effectLst/>
                        </a:rPr>
                        <a:t>1972-2017</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yearly</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Uganda to worldwide</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International</a:t>
                      </a:r>
                      <a:endParaRPr lang="en-US" sz="500" b="0" i="0" u="none" strike="noStrike">
                        <a:solidFill>
                          <a:srgbClr val="000000"/>
                        </a:solidFill>
                        <a:effectLst/>
                        <a:latin typeface="Arial" panose="020B0604020202020204" pitchFamily="34" charset="0"/>
                      </a:endParaRPr>
                    </a:p>
                  </a:txBody>
                  <a:tcPr marL="50992" marR="4250" marT="4250" marB="0" anchor="b"/>
                </a:tc>
                <a:extLst>
                  <a:ext uri="{0D108BD9-81ED-4DB2-BD59-A6C34878D82A}">
                    <a16:rowId xmlns:a16="http://schemas.microsoft.com/office/drawing/2014/main" val="3273930793"/>
                  </a:ext>
                </a:extLst>
              </a:tr>
              <a:tr h="155455">
                <a:tc>
                  <a:txBody>
                    <a:bodyPr/>
                    <a:lstStyle/>
                    <a:p>
                      <a:pPr algn="l" fontAlgn="b"/>
                      <a:r>
                        <a:rPr lang="en-US" sz="500" u="none" strike="noStrike">
                          <a:effectLst/>
                        </a:rPr>
                        <a:t>International migration</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Asylum seekers in Uganda</a:t>
                      </a:r>
                      <a:endParaRPr lang="en-US" sz="500" b="0" i="0" u="none" strike="noStrike">
                        <a:solidFill>
                          <a:srgbClr val="000000"/>
                        </a:solidFill>
                        <a:effectLst/>
                        <a:latin typeface="Arial" panose="020B0604020202020204" pitchFamily="34" charset="0"/>
                      </a:endParaRPr>
                    </a:p>
                  </a:txBody>
                  <a:tcPr marL="50992" marR="4250" marT="4250" marB="0" anchor="b"/>
                </a:tc>
                <a:tc gridSpan="2">
                  <a:txBody>
                    <a:bodyPr/>
                    <a:lstStyle/>
                    <a:p>
                      <a:pPr algn="l" fontAlgn="b"/>
                      <a:r>
                        <a:rPr lang="en-US" sz="500" u="none" strike="noStrike">
                          <a:effectLst/>
                        </a:rPr>
                        <a:t>Humanitarian Data Exchange</a:t>
                      </a:r>
                      <a:endParaRPr lang="en-US" sz="500" b="0" i="0" u="none" strike="noStrike">
                        <a:solidFill>
                          <a:srgbClr val="000000"/>
                        </a:solidFill>
                        <a:effectLst/>
                        <a:latin typeface="Arial" panose="020B0604020202020204" pitchFamily="34" charset="0"/>
                      </a:endParaRPr>
                    </a:p>
                  </a:txBody>
                  <a:tcPr marL="50992" marR="4250" marT="4250" marB="0" anchor="b"/>
                </a:tc>
                <a:tc hMerge="1">
                  <a:txBody>
                    <a:bodyPr/>
                    <a:lstStyle/>
                    <a:p>
                      <a:endParaRPr lang="en-US"/>
                    </a:p>
                  </a:txBody>
                  <a:tcPr/>
                </a:tc>
                <a:tc>
                  <a:txBody>
                    <a:bodyPr/>
                    <a:lstStyle/>
                    <a:p>
                      <a:pPr algn="l" fontAlgn="b"/>
                      <a:r>
                        <a:rPr lang="en-US" sz="500" u="none" strike="noStrike">
                          <a:effectLst/>
                        </a:rPr>
                        <a:t>2000-2017</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yearly</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worldwide to Uganda</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International</a:t>
                      </a:r>
                      <a:endParaRPr lang="en-US" sz="500" b="0" i="0" u="none" strike="noStrike">
                        <a:solidFill>
                          <a:srgbClr val="000000"/>
                        </a:solidFill>
                        <a:effectLst/>
                        <a:latin typeface="Arial" panose="020B0604020202020204" pitchFamily="34" charset="0"/>
                      </a:endParaRPr>
                    </a:p>
                  </a:txBody>
                  <a:tcPr marL="50992" marR="4250" marT="4250" marB="0" anchor="b"/>
                </a:tc>
                <a:extLst>
                  <a:ext uri="{0D108BD9-81ED-4DB2-BD59-A6C34878D82A}">
                    <a16:rowId xmlns:a16="http://schemas.microsoft.com/office/drawing/2014/main" val="33595121"/>
                  </a:ext>
                </a:extLst>
              </a:tr>
              <a:tr h="155455">
                <a:tc>
                  <a:txBody>
                    <a:bodyPr/>
                    <a:lstStyle/>
                    <a:p>
                      <a:pPr algn="l" fontAlgn="b"/>
                      <a:r>
                        <a:rPr lang="en-US" sz="500" u="none" strike="noStrike">
                          <a:effectLst/>
                        </a:rPr>
                        <a:t>International migration</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Asylum seekers in the Turks and Caicos</a:t>
                      </a:r>
                      <a:endParaRPr lang="en-US" sz="500" b="0" i="0" u="none" strike="noStrike">
                        <a:solidFill>
                          <a:srgbClr val="000000"/>
                        </a:solidFill>
                        <a:effectLst/>
                        <a:latin typeface="Arial" panose="020B0604020202020204" pitchFamily="34" charset="0"/>
                      </a:endParaRPr>
                    </a:p>
                  </a:txBody>
                  <a:tcPr marL="50992" marR="4250" marT="4250" marB="0" anchor="b"/>
                </a:tc>
                <a:tc gridSpan="2">
                  <a:txBody>
                    <a:bodyPr/>
                    <a:lstStyle/>
                    <a:p>
                      <a:pPr algn="l" fontAlgn="b"/>
                      <a:r>
                        <a:rPr lang="en-US" sz="500" u="none" strike="noStrike">
                          <a:effectLst/>
                        </a:rPr>
                        <a:t>Humanitarian Data Exchange</a:t>
                      </a:r>
                      <a:endParaRPr lang="en-US" sz="500" b="0" i="0" u="none" strike="noStrike">
                        <a:solidFill>
                          <a:srgbClr val="000000"/>
                        </a:solidFill>
                        <a:effectLst/>
                        <a:latin typeface="Arial" panose="020B0604020202020204" pitchFamily="34" charset="0"/>
                      </a:endParaRPr>
                    </a:p>
                  </a:txBody>
                  <a:tcPr marL="50992" marR="4250" marT="4250" marB="0" anchor="b"/>
                </a:tc>
                <a:tc hMerge="1">
                  <a:txBody>
                    <a:bodyPr/>
                    <a:lstStyle/>
                    <a:p>
                      <a:endParaRPr lang="en-US"/>
                    </a:p>
                  </a:txBody>
                  <a:tcPr/>
                </a:tc>
                <a:tc>
                  <a:txBody>
                    <a:bodyPr/>
                    <a:lstStyle/>
                    <a:p>
                      <a:pPr algn="l" fontAlgn="b"/>
                      <a:r>
                        <a:rPr lang="en-US" sz="500" u="none" strike="noStrike">
                          <a:effectLst/>
                        </a:rPr>
                        <a:t>2011-2017</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yearly</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worldwide to Turks and Caicos</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International</a:t>
                      </a:r>
                      <a:endParaRPr lang="en-US" sz="500" b="0" i="0" u="none" strike="noStrike">
                        <a:solidFill>
                          <a:srgbClr val="000000"/>
                        </a:solidFill>
                        <a:effectLst/>
                        <a:latin typeface="Arial" panose="020B0604020202020204" pitchFamily="34" charset="0"/>
                      </a:endParaRPr>
                    </a:p>
                  </a:txBody>
                  <a:tcPr marL="50992" marR="4250" marT="4250" marB="0" anchor="b"/>
                </a:tc>
                <a:extLst>
                  <a:ext uri="{0D108BD9-81ED-4DB2-BD59-A6C34878D82A}">
                    <a16:rowId xmlns:a16="http://schemas.microsoft.com/office/drawing/2014/main" val="3734437925"/>
                  </a:ext>
                </a:extLst>
              </a:tr>
              <a:tr h="155455">
                <a:tc>
                  <a:txBody>
                    <a:bodyPr/>
                    <a:lstStyle/>
                    <a:p>
                      <a:pPr algn="l" fontAlgn="b"/>
                      <a:r>
                        <a:rPr lang="en-US" sz="500" u="none" strike="noStrike">
                          <a:effectLst/>
                        </a:rPr>
                        <a:t>International migration</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Turkmen refugees worldwide</a:t>
                      </a:r>
                      <a:endParaRPr lang="en-US" sz="500" b="0" i="0" u="none" strike="noStrike">
                        <a:solidFill>
                          <a:srgbClr val="000000"/>
                        </a:solidFill>
                        <a:effectLst/>
                        <a:latin typeface="Arial" panose="020B0604020202020204" pitchFamily="34" charset="0"/>
                      </a:endParaRPr>
                    </a:p>
                  </a:txBody>
                  <a:tcPr marL="50992" marR="4250" marT="4250" marB="0" anchor="b"/>
                </a:tc>
                <a:tc gridSpan="2">
                  <a:txBody>
                    <a:bodyPr/>
                    <a:lstStyle/>
                    <a:p>
                      <a:pPr algn="l" fontAlgn="b"/>
                      <a:r>
                        <a:rPr lang="en-US" sz="500" u="none" strike="noStrike">
                          <a:effectLst/>
                        </a:rPr>
                        <a:t>Humanitarian Data Exchange</a:t>
                      </a:r>
                      <a:endParaRPr lang="en-US" sz="500" b="0" i="0" u="none" strike="noStrike">
                        <a:solidFill>
                          <a:srgbClr val="000000"/>
                        </a:solidFill>
                        <a:effectLst/>
                        <a:latin typeface="Arial" panose="020B0604020202020204" pitchFamily="34" charset="0"/>
                      </a:endParaRPr>
                    </a:p>
                  </a:txBody>
                  <a:tcPr marL="50992" marR="4250" marT="4250" marB="0" anchor="b"/>
                </a:tc>
                <a:tc hMerge="1">
                  <a:txBody>
                    <a:bodyPr/>
                    <a:lstStyle/>
                    <a:p>
                      <a:endParaRPr lang="en-US"/>
                    </a:p>
                  </a:txBody>
                  <a:tcPr/>
                </a:tc>
                <a:tc>
                  <a:txBody>
                    <a:bodyPr/>
                    <a:lstStyle/>
                    <a:p>
                      <a:pPr algn="l" fontAlgn="b"/>
                      <a:r>
                        <a:rPr lang="en-US" sz="500" u="none" strike="noStrike">
                          <a:effectLst/>
                        </a:rPr>
                        <a:t>1994-2015</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yearly</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Turkmenistan to worldwide</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International</a:t>
                      </a:r>
                      <a:endParaRPr lang="en-US" sz="500" b="0" i="0" u="none" strike="noStrike">
                        <a:solidFill>
                          <a:srgbClr val="000000"/>
                        </a:solidFill>
                        <a:effectLst/>
                        <a:latin typeface="Arial" panose="020B0604020202020204" pitchFamily="34" charset="0"/>
                      </a:endParaRPr>
                    </a:p>
                  </a:txBody>
                  <a:tcPr marL="50992" marR="4250" marT="4250" marB="0" anchor="b"/>
                </a:tc>
                <a:extLst>
                  <a:ext uri="{0D108BD9-81ED-4DB2-BD59-A6C34878D82A}">
                    <a16:rowId xmlns:a16="http://schemas.microsoft.com/office/drawing/2014/main" val="3806487825"/>
                  </a:ext>
                </a:extLst>
              </a:tr>
              <a:tr h="155455">
                <a:tc>
                  <a:txBody>
                    <a:bodyPr/>
                    <a:lstStyle/>
                    <a:p>
                      <a:pPr algn="l" fontAlgn="b"/>
                      <a:r>
                        <a:rPr lang="en-US" sz="500" u="none" strike="noStrike">
                          <a:effectLst/>
                        </a:rPr>
                        <a:t>International migration</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Asylum seekers in Turkmenistan</a:t>
                      </a:r>
                      <a:endParaRPr lang="en-US" sz="500" b="0" i="0" u="none" strike="noStrike">
                        <a:solidFill>
                          <a:srgbClr val="000000"/>
                        </a:solidFill>
                        <a:effectLst/>
                        <a:latin typeface="Arial" panose="020B0604020202020204" pitchFamily="34" charset="0"/>
                      </a:endParaRPr>
                    </a:p>
                  </a:txBody>
                  <a:tcPr marL="50992" marR="4250" marT="4250" marB="0" anchor="b"/>
                </a:tc>
                <a:tc gridSpan="2">
                  <a:txBody>
                    <a:bodyPr/>
                    <a:lstStyle/>
                    <a:p>
                      <a:pPr algn="l" fontAlgn="b"/>
                      <a:r>
                        <a:rPr lang="en-US" sz="500" u="none" strike="noStrike">
                          <a:effectLst/>
                        </a:rPr>
                        <a:t>Humanitarian Data Exchange</a:t>
                      </a:r>
                      <a:endParaRPr lang="en-US" sz="500" b="0" i="0" u="none" strike="noStrike">
                        <a:solidFill>
                          <a:srgbClr val="000000"/>
                        </a:solidFill>
                        <a:effectLst/>
                        <a:latin typeface="Arial" panose="020B0604020202020204" pitchFamily="34" charset="0"/>
                      </a:endParaRPr>
                    </a:p>
                  </a:txBody>
                  <a:tcPr marL="50992" marR="4250" marT="4250" marB="0" anchor="b"/>
                </a:tc>
                <a:tc hMerge="1">
                  <a:txBody>
                    <a:bodyPr/>
                    <a:lstStyle/>
                    <a:p>
                      <a:endParaRPr lang="en-US"/>
                    </a:p>
                  </a:txBody>
                  <a:tcPr/>
                </a:tc>
                <a:tc>
                  <a:txBody>
                    <a:bodyPr/>
                    <a:lstStyle/>
                    <a:p>
                      <a:pPr algn="l" fontAlgn="b"/>
                      <a:r>
                        <a:rPr lang="en-US" sz="500" u="none" strike="noStrike">
                          <a:effectLst/>
                        </a:rPr>
                        <a:t>2000-2011</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yearly</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Worldwide to Turkmenistan</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International</a:t>
                      </a:r>
                      <a:endParaRPr lang="en-US" sz="500" b="0" i="0" u="none" strike="noStrike">
                        <a:solidFill>
                          <a:srgbClr val="000000"/>
                        </a:solidFill>
                        <a:effectLst/>
                        <a:latin typeface="Arial" panose="020B0604020202020204" pitchFamily="34" charset="0"/>
                      </a:endParaRPr>
                    </a:p>
                  </a:txBody>
                  <a:tcPr marL="50992" marR="4250" marT="4250" marB="0" anchor="b"/>
                </a:tc>
                <a:extLst>
                  <a:ext uri="{0D108BD9-81ED-4DB2-BD59-A6C34878D82A}">
                    <a16:rowId xmlns:a16="http://schemas.microsoft.com/office/drawing/2014/main" val="136974303"/>
                  </a:ext>
                </a:extLst>
              </a:tr>
              <a:tr h="155455">
                <a:tc>
                  <a:txBody>
                    <a:bodyPr/>
                    <a:lstStyle/>
                    <a:p>
                      <a:pPr algn="l" fontAlgn="b"/>
                      <a:r>
                        <a:rPr lang="en-US" sz="500" u="none" strike="noStrike">
                          <a:effectLst/>
                        </a:rPr>
                        <a:t>International migration</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Turkish refugees workdwide</a:t>
                      </a:r>
                      <a:endParaRPr lang="en-US" sz="500" b="0" i="0" u="none" strike="noStrike">
                        <a:solidFill>
                          <a:srgbClr val="000000"/>
                        </a:solidFill>
                        <a:effectLst/>
                        <a:latin typeface="Arial" panose="020B0604020202020204" pitchFamily="34" charset="0"/>
                      </a:endParaRPr>
                    </a:p>
                  </a:txBody>
                  <a:tcPr marL="50992" marR="4250" marT="4250" marB="0" anchor="b"/>
                </a:tc>
                <a:tc gridSpan="2">
                  <a:txBody>
                    <a:bodyPr/>
                    <a:lstStyle/>
                    <a:p>
                      <a:pPr algn="l" fontAlgn="b"/>
                      <a:r>
                        <a:rPr lang="en-US" sz="500" u="none" strike="noStrike">
                          <a:effectLst/>
                        </a:rPr>
                        <a:t>Humanitarian Data Exchange</a:t>
                      </a:r>
                      <a:endParaRPr lang="en-US" sz="500" b="0" i="0" u="none" strike="noStrike">
                        <a:solidFill>
                          <a:srgbClr val="000000"/>
                        </a:solidFill>
                        <a:effectLst/>
                        <a:latin typeface="Arial" panose="020B0604020202020204" pitchFamily="34" charset="0"/>
                      </a:endParaRPr>
                    </a:p>
                  </a:txBody>
                  <a:tcPr marL="50992" marR="4250" marT="4250" marB="0" anchor="b"/>
                </a:tc>
                <a:tc hMerge="1">
                  <a:txBody>
                    <a:bodyPr/>
                    <a:lstStyle/>
                    <a:p>
                      <a:endParaRPr lang="en-US"/>
                    </a:p>
                  </a:txBody>
                  <a:tcPr/>
                </a:tc>
                <a:tc>
                  <a:txBody>
                    <a:bodyPr/>
                    <a:lstStyle/>
                    <a:p>
                      <a:pPr algn="l" fontAlgn="b"/>
                      <a:r>
                        <a:rPr lang="en-US" sz="500" u="none" strike="noStrike">
                          <a:effectLst/>
                        </a:rPr>
                        <a:t>1959-2017 (irregular)</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yearly</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Turkey to worldwide</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International</a:t>
                      </a:r>
                      <a:endParaRPr lang="en-US" sz="500" b="0" i="0" u="none" strike="noStrike">
                        <a:solidFill>
                          <a:srgbClr val="000000"/>
                        </a:solidFill>
                        <a:effectLst/>
                        <a:latin typeface="Arial" panose="020B0604020202020204" pitchFamily="34" charset="0"/>
                      </a:endParaRPr>
                    </a:p>
                  </a:txBody>
                  <a:tcPr marL="50992" marR="4250" marT="4250" marB="0" anchor="b"/>
                </a:tc>
                <a:extLst>
                  <a:ext uri="{0D108BD9-81ED-4DB2-BD59-A6C34878D82A}">
                    <a16:rowId xmlns:a16="http://schemas.microsoft.com/office/drawing/2014/main" val="924426954"/>
                  </a:ext>
                </a:extLst>
              </a:tr>
              <a:tr h="155455">
                <a:tc>
                  <a:txBody>
                    <a:bodyPr/>
                    <a:lstStyle/>
                    <a:p>
                      <a:pPr algn="l" fontAlgn="b"/>
                      <a:r>
                        <a:rPr lang="en-US" sz="500" u="none" strike="noStrike">
                          <a:effectLst/>
                        </a:rPr>
                        <a:t>International migration</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Asylum seekers in Turkey</a:t>
                      </a:r>
                      <a:endParaRPr lang="en-US" sz="500" b="0" i="0" u="none" strike="noStrike">
                        <a:solidFill>
                          <a:srgbClr val="000000"/>
                        </a:solidFill>
                        <a:effectLst/>
                        <a:latin typeface="Arial" panose="020B0604020202020204" pitchFamily="34" charset="0"/>
                      </a:endParaRPr>
                    </a:p>
                  </a:txBody>
                  <a:tcPr marL="50992" marR="4250" marT="4250" marB="0" anchor="b"/>
                </a:tc>
                <a:tc gridSpan="2">
                  <a:txBody>
                    <a:bodyPr/>
                    <a:lstStyle/>
                    <a:p>
                      <a:pPr algn="l" fontAlgn="b"/>
                      <a:r>
                        <a:rPr lang="en-US" sz="500" u="none" strike="noStrike">
                          <a:effectLst/>
                        </a:rPr>
                        <a:t>Humanitarian Data Exchange</a:t>
                      </a:r>
                      <a:endParaRPr lang="en-US" sz="500" b="0" i="0" u="none" strike="noStrike">
                        <a:solidFill>
                          <a:srgbClr val="000000"/>
                        </a:solidFill>
                        <a:effectLst/>
                        <a:latin typeface="Arial" panose="020B0604020202020204" pitchFamily="34" charset="0"/>
                      </a:endParaRPr>
                    </a:p>
                  </a:txBody>
                  <a:tcPr marL="50992" marR="4250" marT="4250" marB="0" anchor="b"/>
                </a:tc>
                <a:tc hMerge="1">
                  <a:txBody>
                    <a:bodyPr/>
                    <a:lstStyle/>
                    <a:p>
                      <a:endParaRPr lang="en-US"/>
                    </a:p>
                  </a:txBody>
                  <a:tcPr/>
                </a:tc>
                <a:tc>
                  <a:txBody>
                    <a:bodyPr/>
                    <a:lstStyle/>
                    <a:p>
                      <a:pPr algn="l" fontAlgn="b"/>
                      <a:r>
                        <a:rPr lang="en-US" sz="500" u="none" strike="noStrike">
                          <a:effectLst/>
                        </a:rPr>
                        <a:t>2000-2017</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yearly</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worldwide to Turkey</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International</a:t>
                      </a:r>
                      <a:endParaRPr lang="en-US" sz="500" b="0" i="0" u="none" strike="noStrike">
                        <a:solidFill>
                          <a:srgbClr val="000000"/>
                        </a:solidFill>
                        <a:effectLst/>
                        <a:latin typeface="Arial" panose="020B0604020202020204" pitchFamily="34" charset="0"/>
                      </a:endParaRPr>
                    </a:p>
                  </a:txBody>
                  <a:tcPr marL="50992" marR="4250" marT="4250" marB="0" anchor="b"/>
                </a:tc>
                <a:extLst>
                  <a:ext uri="{0D108BD9-81ED-4DB2-BD59-A6C34878D82A}">
                    <a16:rowId xmlns:a16="http://schemas.microsoft.com/office/drawing/2014/main" val="4086538785"/>
                  </a:ext>
                </a:extLst>
              </a:tr>
              <a:tr h="155455">
                <a:tc>
                  <a:txBody>
                    <a:bodyPr/>
                    <a:lstStyle/>
                    <a:p>
                      <a:pPr algn="l" fontAlgn="b"/>
                      <a:r>
                        <a:rPr lang="en-US" sz="500" u="none" strike="noStrike">
                          <a:effectLst/>
                        </a:rPr>
                        <a:t>International migration</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Tunesian refugees worldwide</a:t>
                      </a:r>
                      <a:endParaRPr lang="en-US" sz="500" b="0" i="0" u="none" strike="noStrike">
                        <a:solidFill>
                          <a:srgbClr val="000000"/>
                        </a:solidFill>
                        <a:effectLst/>
                        <a:latin typeface="Arial" panose="020B0604020202020204" pitchFamily="34" charset="0"/>
                      </a:endParaRPr>
                    </a:p>
                  </a:txBody>
                  <a:tcPr marL="50992" marR="4250" marT="4250" marB="0" anchor="b"/>
                </a:tc>
                <a:tc gridSpan="2">
                  <a:txBody>
                    <a:bodyPr/>
                    <a:lstStyle/>
                    <a:p>
                      <a:pPr algn="l" fontAlgn="b"/>
                      <a:r>
                        <a:rPr lang="en-US" sz="500" u="none" strike="noStrike">
                          <a:effectLst/>
                        </a:rPr>
                        <a:t>Humanitarian Data Exchange</a:t>
                      </a:r>
                      <a:endParaRPr lang="en-US" sz="500" b="0" i="0" u="none" strike="noStrike">
                        <a:solidFill>
                          <a:srgbClr val="000000"/>
                        </a:solidFill>
                        <a:effectLst/>
                        <a:latin typeface="Arial" panose="020B0604020202020204" pitchFamily="34" charset="0"/>
                      </a:endParaRPr>
                    </a:p>
                  </a:txBody>
                  <a:tcPr marL="50992" marR="4250" marT="4250" marB="0" anchor="b"/>
                </a:tc>
                <a:tc hMerge="1">
                  <a:txBody>
                    <a:bodyPr/>
                    <a:lstStyle/>
                    <a:p>
                      <a:endParaRPr lang="en-US"/>
                    </a:p>
                  </a:txBody>
                  <a:tcPr/>
                </a:tc>
                <a:tc>
                  <a:txBody>
                    <a:bodyPr/>
                    <a:lstStyle/>
                    <a:p>
                      <a:pPr algn="l" fontAlgn="b"/>
                      <a:r>
                        <a:rPr lang="en-US" sz="500" u="none" strike="noStrike">
                          <a:effectLst/>
                        </a:rPr>
                        <a:t>1990-2017</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yearly</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Tunesia to worldwide</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International</a:t>
                      </a:r>
                      <a:endParaRPr lang="en-US" sz="500" b="0" i="0" u="none" strike="noStrike">
                        <a:solidFill>
                          <a:srgbClr val="000000"/>
                        </a:solidFill>
                        <a:effectLst/>
                        <a:latin typeface="Arial" panose="020B0604020202020204" pitchFamily="34" charset="0"/>
                      </a:endParaRPr>
                    </a:p>
                  </a:txBody>
                  <a:tcPr marL="50992" marR="4250" marT="4250" marB="0" anchor="b"/>
                </a:tc>
                <a:extLst>
                  <a:ext uri="{0D108BD9-81ED-4DB2-BD59-A6C34878D82A}">
                    <a16:rowId xmlns:a16="http://schemas.microsoft.com/office/drawing/2014/main" val="3349783768"/>
                  </a:ext>
                </a:extLst>
              </a:tr>
              <a:tr h="155455">
                <a:tc>
                  <a:txBody>
                    <a:bodyPr/>
                    <a:lstStyle/>
                    <a:p>
                      <a:pPr algn="l" fontAlgn="b"/>
                      <a:r>
                        <a:rPr lang="en-US" sz="500" u="none" strike="noStrike">
                          <a:effectLst/>
                        </a:rPr>
                        <a:t>International migration</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Asylum seekers in Tunesia</a:t>
                      </a:r>
                      <a:endParaRPr lang="en-US" sz="500" b="0" i="0" u="none" strike="noStrike">
                        <a:solidFill>
                          <a:srgbClr val="000000"/>
                        </a:solidFill>
                        <a:effectLst/>
                        <a:latin typeface="Arial" panose="020B0604020202020204" pitchFamily="34" charset="0"/>
                      </a:endParaRPr>
                    </a:p>
                  </a:txBody>
                  <a:tcPr marL="50992" marR="4250" marT="4250" marB="0" anchor="b"/>
                </a:tc>
                <a:tc gridSpan="2">
                  <a:txBody>
                    <a:bodyPr/>
                    <a:lstStyle/>
                    <a:p>
                      <a:pPr algn="l" fontAlgn="b"/>
                      <a:r>
                        <a:rPr lang="en-US" sz="500" u="none" strike="noStrike">
                          <a:effectLst/>
                        </a:rPr>
                        <a:t>Humanitarian Data Exchange</a:t>
                      </a:r>
                      <a:endParaRPr lang="en-US" sz="500" b="0" i="0" u="none" strike="noStrike">
                        <a:solidFill>
                          <a:srgbClr val="000000"/>
                        </a:solidFill>
                        <a:effectLst/>
                        <a:latin typeface="Arial" panose="020B0604020202020204" pitchFamily="34" charset="0"/>
                      </a:endParaRPr>
                    </a:p>
                  </a:txBody>
                  <a:tcPr marL="50992" marR="4250" marT="4250" marB="0" anchor="b"/>
                </a:tc>
                <a:tc hMerge="1">
                  <a:txBody>
                    <a:bodyPr/>
                    <a:lstStyle/>
                    <a:p>
                      <a:endParaRPr lang="en-US"/>
                    </a:p>
                  </a:txBody>
                  <a:tcPr/>
                </a:tc>
                <a:tc>
                  <a:txBody>
                    <a:bodyPr/>
                    <a:lstStyle/>
                    <a:p>
                      <a:pPr algn="l" fontAlgn="b"/>
                      <a:r>
                        <a:rPr lang="en-US" sz="500" u="none" strike="noStrike">
                          <a:effectLst/>
                        </a:rPr>
                        <a:t>2000-2017</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yearly</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worldwide to Tunesia</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International</a:t>
                      </a:r>
                      <a:endParaRPr lang="en-US" sz="500" b="0" i="0" u="none" strike="noStrike">
                        <a:solidFill>
                          <a:srgbClr val="000000"/>
                        </a:solidFill>
                        <a:effectLst/>
                        <a:latin typeface="Arial" panose="020B0604020202020204" pitchFamily="34" charset="0"/>
                      </a:endParaRPr>
                    </a:p>
                  </a:txBody>
                  <a:tcPr marL="50992" marR="4250" marT="4250" marB="0" anchor="b"/>
                </a:tc>
                <a:extLst>
                  <a:ext uri="{0D108BD9-81ED-4DB2-BD59-A6C34878D82A}">
                    <a16:rowId xmlns:a16="http://schemas.microsoft.com/office/drawing/2014/main" val="3413788438"/>
                  </a:ext>
                </a:extLst>
              </a:tr>
              <a:tr h="286170">
                <a:tc>
                  <a:txBody>
                    <a:bodyPr/>
                    <a:lstStyle/>
                    <a:p>
                      <a:pPr algn="l" fontAlgn="b"/>
                      <a:r>
                        <a:rPr lang="en-US" sz="500" u="none" strike="noStrike">
                          <a:effectLst/>
                        </a:rPr>
                        <a:t>International migration</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Asylum seekers in Trinidad and Tobago</a:t>
                      </a:r>
                      <a:endParaRPr lang="en-US" sz="500" b="0" i="0" u="none" strike="noStrike">
                        <a:solidFill>
                          <a:srgbClr val="000000"/>
                        </a:solidFill>
                        <a:effectLst/>
                        <a:latin typeface="Arial" panose="020B0604020202020204" pitchFamily="34" charset="0"/>
                      </a:endParaRPr>
                    </a:p>
                  </a:txBody>
                  <a:tcPr marL="50992" marR="4250" marT="4250" marB="0" anchor="b"/>
                </a:tc>
                <a:tc gridSpan="2">
                  <a:txBody>
                    <a:bodyPr/>
                    <a:lstStyle/>
                    <a:p>
                      <a:pPr algn="l" fontAlgn="b"/>
                      <a:r>
                        <a:rPr lang="en-US" sz="500" u="none" strike="noStrike">
                          <a:effectLst/>
                        </a:rPr>
                        <a:t>Humanitarian Data Exchange</a:t>
                      </a:r>
                      <a:endParaRPr lang="en-US" sz="500" b="0" i="0" u="none" strike="noStrike">
                        <a:solidFill>
                          <a:srgbClr val="000000"/>
                        </a:solidFill>
                        <a:effectLst/>
                        <a:latin typeface="Arial" panose="020B0604020202020204" pitchFamily="34" charset="0"/>
                      </a:endParaRPr>
                    </a:p>
                  </a:txBody>
                  <a:tcPr marL="50992" marR="4250" marT="4250" marB="0" anchor="b"/>
                </a:tc>
                <a:tc hMerge="1">
                  <a:txBody>
                    <a:bodyPr/>
                    <a:lstStyle/>
                    <a:p>
                      <a:endParaRPr lang="en-US"/>
                    </a:p>
                  </a:txBody>
                  <a:tcPr/>
                </a:tc>
                <a:tc>
                  <a:txBody>
                    <a:bodyPr/>
                    <a:lstStyle/>
                    <a:p>
                      <a:pPr algn="l" fontAlgn="b"/>
                      <a:r>
                        <a:rPr lang="en-US" sz="500" u="none" strike="noStrike">
                          <a:effectLst/>
                        </a:rPr>
                        <a:t>2007-2017</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yearly</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worldwide to Trinidad and Tobago</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International</a:t>
                      </a:r>
                      <a:endParaRPr lang="en-US" sz="500" b="0" i="0" u="none" strike="noStrike">
                        <a:solidFill>
                          <a:srgbClr val="000000"/>
                        </a:solidFill>
                        <a:effectLst/>
                        <a:latin typeface="Arial" panose="020B0604020202020204" pitchFamily="34" charset="0"/>
                      </a:endParaRPr>
                    </a:p>
                  </a:txBody>
                  <a:tcPr marL="50992" marR="4250" marT="4250" marB="0" anchor="b"/>
                </a:tc>
                <a:extLst>
                  <a:ext uri="{0D108BD9-81ED-4DB2-BD59-A6C34878D82A}">
                    <a16:rowId xmlns:a16="http://schemas.microsoft.com/office/drawing/2014/main" val="916792321"/>
                  </a:ext>
                </a:extLst>
              </a:tr>
              <a:tr h="155455">
                <a:tc>
                  <a:txBody>
                    <a:bodyPr/>
                    <a:lstStyle/>
                    <a:p>
                      <a:pPr algn="l" fontAlgn="b"/>
                      <a:r>
                        <a:rPr lang="en-US" sz="500" u="none" strike="noStrike">
                          <a:effectLst/>
                        </a:rPr>
                        <a:t>International migration</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Tongan refugees worldwide</a:t>
                      </a:r>
                      <a:endParaRPr lang="en-US" sz="500" b="0" i="0" u="none" strike="noStrike">
                        <a:solidFill>
                          <a:srgbClr val="000000"/>
                        </a:solidFill>
                        <a:effectLst/>
                        <a:latin typeface="Arial" panose="020B0604020202020204" pitchFamily="34" charset="0"/>
                      </a:endParaRPr>
                    </a:p>
                  </a:txBody>
                  <a:tcPr marL="50992" marR="4250" marT="4250" marB="0" anchor="b"/>
                </a:tc>
                <a:tc gridSpan="2">
                  <a:txBody>
                    <a:bodyPr/>
                    <a:lstStyle/>
                    <a:p>
                      <a:pPr algn="l" fontAlgn="b"/>
                      <a:r>
                        <a:rPr lang="en-US" sz="500" u="none" strike="noStrike">
                          <a:effectLst/>
                        </a:rPr>
                        <a:t>Humanitarian Data Exchange</a:t>
                      </a:r>
                      <a:endParaRPr lang="en-US" sz="500" b="0" i="0" u="none" strike="noStrike">
                        <a:solidFill>
                          <a:srgbClr val="000000"/>
                        </a:solidFill>
                        <a:effectLst/>
                        <a:latin typeface="Arial" panose="020B0604020202020204" pitchFamily="34" charset="0"/>
                      </a:endParaRPr>
                    </a:p>
                  </a:txBody>
                  <a:tcPr marL="50992" marR="4250" marT="4250" marB="0" anchor="b"/>
                </a:tc>
                <a:tc hMerge="1">
                  <a:txBody>
                    <a:bodyPr/>
                    <a:lstStyle/>
                    <a:p>
                      <a:endParaRPr lang="en-US"/>
                    </a:p>
                  </a:txBody>
                  <a:tcPr/>
                </a:tc>
                <a:tc>
                  <a:txBody>
                    <a:bodyPr/>
                    <a:lstStyle/>
                    <a:p>
                      <a:pPr algn="l" fontAlgn="b"/>
                      <a:r>
                        <a:rPr lang="en-US" sz="500" u="none" strike="noStrike">
                          <a:effectLst/>
                        </a:rPr>
                        <a:t>2009, 2016</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two counts</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Tonga to worldwide</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International</a:t>
                      </a:r>
                      <a:endParaRPr lang="en-US" sz="500" b="0" i="0" u="none" strike="noStrike">
                        <a:solidFill>
                          <a:srgbClr val="000000"/>
                        </a:solidFill>
                        <a:effectLst/>
                        <a:latin typeface="Arial" panose="020B0604020202020204" pitchFamily="34" charset="0"/>
                      </a:endParaRPr>
                    </a:p>
                  </a:txBody>
                  <a:tcPr marL="50992" marR="4250" marT="4250" marB="0" anchor="b"/>
                </a:tc>
                <a:extLst>
                  <a:ext uri="{0D108BD9-81ED-4DB2-BD59-A6C34878D82A}">
                    <a16:rowId xmlns:a16="http://schemas.microsoft.com/office/drawing/2014/main" val="2303169428"/>
                  </a:ext>
                </a:extLst>
              </a:tr>
              <a:tr h="155455">
                <a:tc>
                  <a:txBody>
                    <a:bodyPr/>
                    <a:lstStyle/>
                    <a:p>
                      <a:pPr algn="l" fontAlgn="b"/>
                      <a:r>
                        <a:rPr lang="en-US" sz="500" u="none" strike="noStrike">
                          <a:effectLst/>
                        </a:rPr>
                        <a:t>International migration</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Asylum seekers in Tonga</a:t>
                      </a:r>
                      <a:endParaRPr lang="en-US" sz="500" b="0" i="0" u="none" strike="noStrike">
                        <a:solidFill>
                          <a:srgbClr val="000000"/>
                        </a:solidFill>
                        <a:effectLst/>
                        <a:latin typeface="Arial" panose="020B0604020202020204" pitchFamily="34" charset="0"/>
                      </a:endParaRPr>
                    </a:p>
                  </a:txBody>
                  <a:tcPr marL="50992" marR="4250" marT="4250" marB="0" anchor="b"/>
                </a:tc>
                <a:tc gridSpan="2">
                  <a:txBody>
                    <a:bodyPr/>
                    <a:lstStyle/>
                    <a:p>
                      <a:pPr algn="l" fontAlgn="b"/>
                      <a:r>
                        <a:rPr lang="en-US" sz="500" u="none" strike="noStrike">
                          <a:effectLst/>
                        </a:rPr>
                        <a:t>Humanitarian Data Exchange</a:t>
                      </a:r>
                      <a:endParaRPr lang="en-US" sz="500" b="0" i="0" u="none" strike="noStrike">
                        <a:solidFill>
                          <a:srgbClr val="000000"/>
                        </a:solidFill>
                        <a:effectLst/>
                        <a:latin typeface="Arial" panose="020B0604020202020204" pitchFamily="34" charset="0"/>
                      </a:endParaRPr>
                    </a:p>
                  </a:txBody>
                  <a:tcPr marL="50992" marR="4250" marT="4250" marB="0" anchor="b"/>
                </a:tc>
                <a:tc hMerge="1">
                  <a:txBody>
                    <a:bodyPr/>
                    <a:lstStyle/>
                    <a:p>
                      <a:endParaRPr lang="en-US"/>
                    </a:p>
                  </a:txBody>
                  <a:tcPr/>
                </a:tc>
                <a:tc>
                  <a:txBody>
                    <a:bodyPr/>
                    <a:lstStyle/>
                    <a:p>
                      <a:pPr algn="l" fontAlgn="b"/>
                      <a:r>
                        <a:rPr lang="en-US" sz="500" u="none" strike="noStrike">
                          <a:effectLst/>
                        </a:rPr>
                        <a:t>2010-2012</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yearly</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worldwide to Tonga</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International</a:t>
                      </a:r>
                      <a:endParaRPr lang="en-US" sz="500" b="0" i="0" u="none" strike="noStrike">
                        <a:solidFill>
                          <a:srgbClr val="000000"/>
                        </a:solidFill>
                        <a:effectLst/>
                        <a:latin typeface="Arial" panose="020B0604020202020204" pitchFamily="34" charset="0"/>
                      </a:endParaRPr>
                    </a:p>
                  </a:txBody>
                  <a:tcPr marL="50992" marR="4250" marT="4250" marB="0" anchor="b"/>
                </a:tc>
                <a:extLst>
                  <a:ext uri="{0D108BD9-81ED-4DB2-BD59-A6C34878D82A}">
                    <a16:rowId xmlns:a16="http://schemas.microsoft.com/office/drawing/2014/main" val="750026275"/>
                  </a:ext>
                </a:extLst>
              </a:tr>
              <a:tr h="155455">
                <a:tc>
                  <a:txBody>
                    <a:bodyPr/>
                    <a:lstStyle/>
                    <a:p>
                      <a:pPr algn="l" fontAlgn="b"/>
                      <a:r>
                        <a:rPr lang="en-US" sz="500" u="none" strike="noStrike">
                          <a:effectLst/>
                        </a:rPr>
                        <a:t>International migration</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Togolese refugees worldwide</a:t>
                      </a:r>
                      <a:endParaRPr lang="en-US" sz="500" b="0" i="0" u="none" strike="noStrike">
                        <a:solidFill>
                          <a:srgbClr val="000000"/>
                        </a:solidFill>
                        <a:effectLst/>
                        <a:latin typeface="Arial" panose="020B0604020202020204" pitchFamily="34" charset="0"/>
                      </a:endParaRPr>
                    </a:p>
                  </a:txBody>
                  <a:tcPr marL="50992" marR="4250" marT="4250" marB="0" anchor="b"/>
                </a:tc>
                <a:tc gridSpan="2">
                  <a:txBody>
                    <a:bodyPr/>
                    <a:lstStyle/>
                    <a:p>
                      <a:pPr algn="l" fontAlgn="b"/>
                      <a:r>
                        <a:rPr lang="en-US" sz="500" u="none" strike="noStrike">
                          <a:effectLst/>
                        </a:rPr>
                        <a:t>Humanitarian Data Exchange</a:t>
                      </a:r>
                      <a:endParaRPr lang="en-US" sz="500" b="0" i="0" u="none" strike="noStrike">
                        <a:solidFill>
                          <a:srgbClr val="000000"/>
                        </a:solidFill>
                        <a:effectLst/>
                        <a:latin typeface="Arial" panose="020B0604020202020204" pitchFamily="34" charset="0"/>
                      </a:endParaRPr>
                    </a:p>
                  </a:txBody>
                  <a:tcPr marL="50992" marR="4250" marT="4250" marB="0" anchor="b"/>
                </a:tc>
                <a:tc hMerge="1">
                  <a:txBody>
                    <a:bodyPr/>
                    <a:lstStyle/>
                    <a:p>
                      <a:endParaRPr lang="en-US"/>
                    </a:p>
                  </a:txBody>
                  <a:tcPr/>
                </a:tc>
                <a:tc>
                  <a:txBody>
                    <a:bodyPr/>
                    <a:lstStyle/>
                    <a:p>
                      <a:pPr algn="l" fontAlgn="b"/>
                      <a:r>
                        <a:rPr lang="en-US" sz="500" u="none" strike="noStrike">
                          <a:effectLst/>
                        </a:rPr>
                        <a:t>1990-2017</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yearly</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Togo to worldwide</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International</a:t>
                      </a:r>
                      <a:endParaRPr lang="en-US" sz="500" b="0" i="0" u="none" strike="noStrike">
                        <a:solidFill>
                          <a:srgbClr val="000000"/>
                        </a:solidFill>
                        <a:effectLst/>
                        <a:latin typeface="Arial" panose="020B0604020202020204" pitchFamily="34" charset="0"/>
                      </a:endParaRPr>
                    </a:p>
                  </a:txBody>
                  <a:tcPr marL="50992" marR="4250" marT="4250" marB="0" anchor="b"/>
                </a:tc>
                <a:extLst>
                  <a:ext uri="{0D108BD9-81ED-4DB2-BD59-A6C34878D82A}">
                    <a16:rowId xmlns:a16="http://schemas.microsoft.com/office/drawing/2014/main" val="3793725105"/>
                  </a:ext>
                </a:extLst>
              </a:tr>
              <a:tr h="155455">
                <a:tc>
                  <a:txBody>
                    <a:bodyPr/>
                    <a:lstStyle/>
                    <a:p>
                      <a:pPr algn="l" fontAlgn="b"/>
                      <a:r>
                        <a:rPr lang="en-US" sz="500" u="none" strike="noStrike">
                          <a:effectLst/>
                        </a:rPr>
                        <a:t>Infrastructure</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Geo-located global power plants</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World Resources Institute</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global</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endParaRPr lang="en-US" sz="500" b="0" i="0" u="none" strike="noStrike">
                        <a:solidFill>
                          <a:srgbClr val="000000"/>
                        </a:solidFill>
                        <a:effectLst/>
                        <a:latin typeface="Arial" panose="020B0604020202020204" pitchFamily="34" charset="0"/>
                      </a:endParaRPr>
                    </a:p>
                  </a:txBody>
                  <a:tcPr marL="50992" marR="4250" marT="4250" marB="0" anchor="b"/>
                </a:tc>
                <a:extLst>
                  <a:ext uri="{0D108BD9-81ED-4DB2-BD59-A6C34878D82A}">
                    <a16:rowId xmlns:a16="http://schemas.microsoft.com/office/drawing/2014/main" val="1014928851"/>
                  </a:ext>
                </a:extLst>
              </a:tr>
              <a:tr h="155455">
                <a:tc>
                  <a:txBody>
                    <a:bodyPr/>
                    <a:lstStyle/>
                    <a:p>
                      <a:pPr algn="l" fontAlgn="b"/>
                      <a:r>
                        <a:rPr lang="en-US" sz="500" u="none" strike="noStrike">
                          <a:effectLst/>
                        </a:rPr>
                        <a:t>Public opinion</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multi-round survey of Germans with many questions on attitudes towards immigrants</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country</a:t>
                      </a:r>
                      <a:endParaRPr lang="en-US" sz="500" b="0" i="0" u="none" strike="noStrike">
                        <a:solidFill>
                          <a:srgbClr val="000000"/>
                        </a:solidFill>
                        <a:effectLst/>
                        <a:latin typeface="Arial" panose="020B0604020202020204" pitchFamily="34" charset="0"/>
                      </a:endParaRPr>
                    </a:p>
                  </a:txBody>
                  <a:tcPr marL="50992" marR="4250" marT="4250" marB="0" anchor="b"/>
                </a:tc>
                <a:extLst>
                  <a:ext uri="{0D108BD9-81ED-4DB2-BD59-A6C34878D82A}">
                    <a16:rowId xmlns:a16="http://schemas.microsoft.com/office/drawing/2014/main" val="4264131356"/>
                  </a:ext>
                </a:extLst>
              </a:tr>
              <a:tr h="155455">
                <a:tc>
                  <a:txBody>
                    <a:bodyPr/>
                    <a:lstStyle/>
                    <a:p>
                      <a:pPr algn="l" fontAlgn="b"/>
                      <a:r>
                        <a:rPr lang="en-US" sz="500" u="none" strike="noStrike">
                          <a:effectLst/>
                        </a:rPr>
                        <a:t>Internal migration</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internal migration within USA based on IRS</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IRS</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1990-2011</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yearly</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USA</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state; county</a:t>
                      </a:r>
                      <a:endParaRPr lang="en-US" sz="500" b="0" i="0" u="none" strike="noStrike">
                        <a:solidFill>
                          <a:srgbClr val="000000"/>
                        </a:solidFill>
                        <a:effectLst/>
                        <a:latin typeface="Arial" panose="020B0604020202020204" pitchFamily="34" charset="0"/>
                      </a:endParaRPr>
                    </a:p>
                  </a:txBody>
                  <a:tcPr marL="50992" marR="4250" marT="4250" marB="0" anchor="b"/>
                </a:tc>
                <a:extLst>
                  <a:ext uri="{0D108BD9-81ED-4DB2-BD59-A6C34878D82A}">
                    <a16:rowId xmlns:a16="http://schemas.microsoft.com/office/drawing/2014/main" val="3359934251"/>
                  </a:ext>
                </a:extLst>
              </a:tr>
              <a:tr h="155455">
                <a:tc>
                  <a:txBody>
                    <a:bodyPr/>
                    <a:lstStyle/>
                    <a:p>
                      <a:pPr algn="l" fontAlgn="b"/>
                      <a:r>
                        <a:rPr lang="en-US" sz="500" u="none" strike="noStrike">
                          <a:effectLst/>
                        </a:rPr>
                        <a:t>Internal and International migration</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Latin American Migration Project surveys</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LAMP</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endParaRPr lang="en-US" sz="500" b="0" i="0" u="none" strike="noStrike">
                        <a:solidFill>
                          <a:srgbClr val="000000"/>
                        </a:solidFill>
                        <a:effectLst/>
                        <a:latin typeface="Arial" panose="020B0604020202020204" pitchFamily="34" charset="0"/>
                      </a:endParaRPr>
                    </a:p>
                  </a:txBody>
                  <a:tcPr marL="50992" marR="4250" marT="4250" marB="0" anchor="b"/>
                </a:tc>
                <a:extLst>
                  <a:ext uri="{0D108BD9-81ED-4DB2-BD59-A6C34878D82A}">
                    <a16:rowId xmlns:a16="http://schemas.microsoft.com/office/drawing/2014/main" val="2415740091"/>
                  </a:ext>
                </a:extLst>
              </a:tr>
              <a:tr h="564940">
                <a:tc>
                  <a:txBody>
                    <a:bodyPr/>
                    <a:lstStyle/>
                    <a:p>
                      <a:pPr algn="l" fontAlgn="b"/>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Syrian refugee populations by country and total for the Middle East</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UNHCR</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stocks</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2011- September 2017</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varies; sometimes every day, sometimes every couple weeks</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Middle East</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endParaRPr lang="en-US" sz="500" b="0" i="0" u="none" strike="noStrike">
                        <a:solidFill>
                          <a:srgbClr val="000000"/>
                        </a:solidFill>
                        <a:effectLst/>
                        <a:latin typeface="Arial" panose="020B0604020202020204" pitchFamily="34" charset="0"/>
                      </a:endParaRPr>
                    </a:p>
                  </a:txBody>
                  <a:tcPr marL="50992" marR="4250" marT="4250" marB="0" anchor="b"/>
                </a:tc>
                <a:extLst>
                  <a:ext uri="{0D108BD9-81ED-4DB2-BD59-A6C34878D82A}">
                    <a16:rowId xmlns:a16="http://schemas.microsoft.com/office/drawing/2014/main" val="3876220916"/>
                  </a:ext>
                </a:extLst>
              </a:tr>
              <a:tr h="155455">
                <a:tc>
                  <a:txBody>
                    <a:bodyPr/>
                    <a:lstStyle/>
                    <a:p>
                      <a:pPr algn="l" fontAlgn="b"/>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refugee and IDP sites</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UNHCR</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endParaRPr lang="en-US" sz="500" b="0" i="0" u="none" strike="noStrike">
                        <a:solidFill>
                          <a:srgbClr val="000000"/>
                        </a:solidFill>
                        <a:effectLst/>
                        <a:latin typeface="Arial" panose="020B0604020202020204" pitchFamily="34" charset="0"/>
                      </a:endParaRPr>
                    </a:p>
                  </a:txBody>
                  <a:tcPr marL="50992" marR="4250" marT="4250" marB="0" anchor="b"/>
                </a:tc>
                <a:extLst>
                  <a:ext uri="{0D108BD9-81ED-4DB2-BD59-A6C34878D82A}">
                    <a16:rowId xmlns:a16="http://schemas.microsoft.com/office/drawing/2014/main" val="4147464839"/>
                  </a:ext>
                </a:extLst>
              </a:tr>
              <a:tr h="155455">
                <a:tc>
                  <a:txBody>
                    <a:bodyPr/>
                    <a:lstStyle/>
                    <a:p>
                      <a:pPr algn="l" fontAlgn="b"/>
                      <a:r>
                        <a:rPr lang="en-US" sz="500" u="none" strike="noStrike">
                          <a:effectLst/>
                        </a:rPr>
                        <a:t>Puerto Rico population</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ACS Puerto Rico 2005-2017 population data</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ACS</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stocks</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2005-2017</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yearly</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Puerto Rico</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US territory</a:t>
                      </a:r>
                      <a:endParaRPr lang="en-US" sz="500" b="0" i="0" u="none" strike="noStrike">
                        <a:solidFill>
                          <a:srgbClr val="000000"/>
                        </a:solidFill>
                        <a:effectLst/>
                        <a:latin typeface="Arial" panose="020B0604020202020204" pitchFamily="34" charset="0"/>
                      </a:endParaRPr>
                    </a:p>
                  </a:txBody>
                  <a:tcPr marL="50992" marR="4250" marT="4250" marB="0" anchor="b"/>
                </a:tc>
                <a:extLst>
                  <a:ext uri="{0D108BD9-81ED-4DB2-BD59-A6C34878D82A}">
                    <a16:rowId xmlns:a16="http://schemas.microsoft.com/office/drawing/2014/main" val="2630229319"/>
                  </a:ext>
                </a:extLst>
              </a:tr>
              <a:tr h="155455">
                <a:tc>
                  <a:txBody>
                    <a:bodyPr/>
                    <a:lstStyle/>
                    <a:p>
                      <a:pPr algn="l" fontAlgn="b"/>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East Puerto Rico damage map</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NASA</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2017</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Puerto Rico</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endParaRPr lang="en-US" sz="500" b="0" i="0" u="none" strike="noStrike">
                        <a:solidFill>
                          <a:srgbClr val="000000"/>
                        </a:solidFill>
                        <a:effectLst/>
                        <a:latin typeface="Arial" panose="020B0604020202020204" pitchFamily="34" charset="0"/>
                      </a:endParaRPr>
                    </a:p>
                  </a:txBody>
                  <a:tcPr marL="50992" marR="4250" marT="4250" marB="0" anchor="b"/>
                </a:tc>
                <a:extLst>
                  <a:ext uri="{0D108BD9-81ED-4DB2-BD59-A6C34878D82A}">
                    <a16:rowId xmlns:a16="http://schemas.microsoft.com/office/drawing/2014/main" val="281563396"/>
                  </a:ext>
                </a:extLst>
              </a:tr>
              <a:tr h="155455">
                <a:tc>
                  <a:txBody>
                    <a:bodyPr/>
                    <a:lstStyle/>
                    <a:p>
                      <a:pPr algn="l" fontAlgn="b"/>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West Puerto Rico damage map</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NASA</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2017</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Puerto Rico</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endParaRPr lang="en-US" sz="500" b="0" i="0" u="none" strike="noStrike">
                        <a:solidFill>
                          <a:srgbClr val="000000"/>
                        </a:solidFill>
                        <a:effectLst/>
                        <a:latin typeface="Arial" panose="020B0604020202020204" pitchFamily="34" charset="0"/>
                      </a:endParaRPr>
                    </a:p>
                  </a:txBody>
                  <a:tcPr marL="50992" marR="4250" marT="4250" marB="0" anchor="b"/>
                </a:tc>
                <a:extLst>
                  <a:ext uri="{0D108BD9-81ED-4DB2-BD59-A6C34878D82A}">
                    <a16:rowId xmlns:a16="http://schemas.microsoft.com/office/drawing/2014/main" val="4111613163"/>
                  </a:ext>
                </a:extLst>
              </a:tr>
              <a:tr h="155455">
                <a:tc>
                  <a:txBody>
                    <a:bodyPr/>
                    <a:lstStyle/>
                    <a:p>
                      <a:pPr algn="l" fontAlgn="b"/>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Syrian asylum applications by country in Europe</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Eurostat</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2017-2018</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monthly</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Europe</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endParaRPr lang="en-US" sz="500" b="0" i="0" u="none" strike="noStrike">
                        <a:solidFill>
                          <a:srgbClr val="000000"/>
                        </a:solidFill>
                        <a:effectLst/>
                        <a:latin typeface="Arial" panose="020B0604020202020204" pitchFamily="34" charset="0"/>
                      </a:endParaRPr>
                    </a:p>
                  </a:txBody>
                  <a:tcPr marL="50992" marR="4250" marT="4250" marB="0" anchor="b"/>
                </a:tc>
                <a:extLst>
                  <a:ext uri="{0D108BD9-81ED-4DB2-BD59-A6C34878D82A}">
                    <a16:rowId xmlns:a16="http://schemas.microsoft.com/office/drawing/2014/main" val="2436651502"/>
                  </a:ext>
                </a:extLst>
              </a:tr>
              <a:tr h="155455">
                <a:tc>
                  <a:txBody>
                    <a:bodyPr/>
                    <a:lstStyle/>
                    <a:p>
                      <a:pPr algn="l" fontAlgn="b"/>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Syrian asylum applications by country in Europe</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Eurostat</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2008-2017</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yearly</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Europe</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endParaRPr lang="en-US" sz="500" b="0" i="0" u="none" strike="noStrike">
                        <a:solidFill>
                          <a:srgbClr val="000000"/>
                        </a:solidFill>
                        <a:effectLst/>
                        <a:latin typeface="Arial" panose="020B0604020202020204" pitchFamily="34" charset="0"/>
                      </a:endParaRPr>
                    </a:p>
                  </a:txBody>
                  <a:tcPr marL="50992" marR="4250" marT="4250" marB="0" anchor="b"/>
                </a:tc>
                <a:extLst>
                  <a:ext uri="{0D108BD9-81ED-4DB2-BD59-A6C34878D82A}">
                    <a16:rowId xmlns:a16="http://schemas.microsoft.com/office/drawing/2014/main" val="2818951863"/>
                  </a:ext>
                </a:extLst>
              </a:tr>
              <a:tr h="155455">
                <a:tc>
                  <a:txBody>
                    <a:bodyPr/>
                    <a:lstStyle/>
                    <a:p>
                      <a:pPr algn="l" fontAlgn="b"/>
                      <a:r>
                        <a:rPr lang="en-US" sz="500" u="none" strike="noStrike">
                          <a:effectLst/>
                        </a:rPr>
                        <a:t>Internal migration</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New displacement by disaster event</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IDMC</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2008-2017</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4816 events</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global</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endParaRPr lang="en-US" sz="500" b="0" i="0" u="none" strike="noStrike">
                        <a:solidFill>
                          <a:srgbClr val="000000"/>
                        </a:solidFill>
                        <a:effectLst/>
                        <a:latin typeface="Arial" panose="020B0604020202020204" pitchFamily="34" charset="0"/>
                      </a:endParaRPr>
                    </a:p>
                  </a:txBody>
                  <a:tcPr marL="50992" marR="4250" marT="4250" marB="0" anchor="b"/>
                </a:tc>
                <a:extLst>
                  <a:ext uri="{0D108BD9-81ED-4DB2-BD59-A6C34878D82A}">
                    <a16:rowId xmlns:a16="http://schemas.microsoft.com/office/drawing/2014/main" val="3285759734"/>
                  </a:ext>
                </a:extLst>
              </a:tr>
              <a:tr h="155455">
                <a:tc>
                  <a:txBody>
                    <a:bodyPr/>
                    <a:lstStyle/>
                    <a:p>
                      <a:pPr algn="l" fontAlgn="b"/>
                      <a:r>
                        <a:rPr lang="en-US" sz="500" u="none" strike="noStrike">
                          <a:effectLst/>
                        </a:rPr>
                        <a:t>Displacement</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Disaster related deaths and displacement</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EMDAT &amp;IDMC</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2008-2017</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events</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global</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worldwide</a:t>
                      </a:r>
                      <a:endParaRPr lang="en-US" sz="500" b="0" i="0" u="none" strike="noStrike">
                        <a:solidFill>
                          <a:srgbClr val="000000"/>
                        </a:solidFill>
                        <a:effectLst/>
                        <a:latin typeface="Arial" panose="020B0604020202020204" pitchFamily="34" charset="0"/>
                      </a:endParaRPr>
                    </a:p>
                  </a:txBody>
                  <a:tcPr marL="50992" marR="4250" marT="4250" marB="0" anchor="b"/>
                </a:tc>
                <a:extLst>
                  <a:ext uri="{0D108BD9-81ED-4DB2-BD59-A6C34878D82A}">
                    <a16:rowId xmlns:a16="http://schemas.microsoft.com/office/drawing/2014/main" val="576838803"/>
                  </a:ext>
                </a:extLst>
              </a:tr>
              <a:tr h="155455">
                <a:tc>
                  <a:txBody>
                    <a:bodyPr/>
                    <a:lstStyle/>
                    <a:p>
                      <a:pPr algn="l" fontAlgn="b"/>
                      <a:r>
                        <a:rPr lang="en-US" sz="500" u="none" strike="noStrike">
                          <a:effectLst/>
                        </a:rPr>
                        <a:t>Detention centers</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List of global detention centers, population</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Global Detention Project</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Status 2018</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global</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worldwide</a:t>
                      </a:r>
                      <a:endParaRPr lang="en-US" sz="500" b="0" i="0" u="none" strike="noStrike">
                        <a:solidFill>
                          <a:srgbClr val="000000"/>
                        </a:solidFill>
                        <a:effectLst/>
                        <a:latin typeface="Arial" panose="020B0604020202020204" pitchFamily="34" charset="0"/>
                      </a:endParaRPr>
                    </a:p>
                  </a:txBody>
                  <a:tcPr marL="50992" marR="4250" marT="4250" marB="0" anchor="b"/>
                </a:tc>
                <a:extLst>
                  <a:ext uri="{0D108BD9-81ED-4DB2-BD59-A6C34878D82A}">
                    <a16:rowId xmlns:a16="http://schemas.microsoft.com/office/drawing/2014/main" val="2111508855"/>
                  </a:ext>
                </a:extLst>
              </a:tr>
              <a:tr h="155455">
                <a:tc>
                  <a:txBody>
                    <a:bodyPr/>
                    <a:lstStyle/>
                    <a:p>
                      <a:pPr algn="l" fontAlgn="b"/>
                      <a:r>
                        <a:rPr lang="en-US" sz="500" u="none" strike="noStrike">
                          <a:effectLst/>
                        </a:rPr>
                        <a:t>Geographic distance</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Distances between administrative region centroids</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Somalia</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internal</a:t>
                      </a:r>
                      <a:endParaRPr lang="en-US" sz="500" b="0" i="0" u="none" strike="noStrike">
                        <a:solidFill>
                          <a:srgbClr val="000000"/>
                        </a:solidFill>
                        <a:effectLst/>
                        <a:latin typeface="Arial" panose="020B0604020202020204" pitchFamily="34" charset="0"/>
                      </a:endParaRPr>
                    </a:p>
                  </a:txBody>
                  <a:tcPr marL="50992" marR="4250" marT="4250" marB="0" anchor="b"/>
                </a:tc>
                <a:extLst>
                  <a:ext uri="{0D108BD9-81ED-4DB2-BD59-A6C34878D82A}">
                    <a16:rowId xmlns:a16="http://schemas.microsoft.com/office/drawing/2014/main" val="1131540558"/>
                  </a:ext>
                </a:extLst>
              </a:tr>
              <a:tr h="155455">
                <a:tc>
                  <a:txBody>
                    <a:bodyPr/>
                    <a:lstStyle/>
                    <a:p>
                      <a:pPr algn="l" fontAlgn="b"/>
                      <a:r>
                        <a:rPr lang="en-US" sz="500" u="none" strike="noStrike">
                          <a:effectLst/>
                        </a:rPr>
                        <a:t>US migration as of July 1: 2017-2018</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state-level migration and migration from Puerto Rico</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US Census Bureau</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2017-2018</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year</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United States</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internal</a:t>
                      </a:r>
                      <a:endParaRPr lang="en-US" sz="500" b="0" i="0" u="none" strike="noStrike">
                        <a:solidFill>
                          <a:srgbClr val="000000"/>
                        </a:solidFill>
                        <a:effectLst/>
                        <a:latin typeface="Arial" panose="020B0604020202020204" pitchFamily="34" charset="0"/>
                      </a:endParaRPr>
                    </a:p>
                  </a:txBody>
                  <a:tcPr marL="50992" marR="4250" marT="4250" marB="0" anchor="b"/>
                </a:tc>
                <a:extLst>
                  <a:ext uri="{0D108BD9-81ED-4DB2-BD59-A6C34878D82A}">
                    <a16:rowId xmlns:a16="http://schemas.microsoft.com/office/drawing/2014/main" val="316216128"/>
                  </a:ext>
                </a:extLst>
              </a:tr>
              <a:tr h="155455">
                <a:tc>
                  <a:txBody>
                    <a:bodyPr/>
                    <a:lstStyle/>
                    <a:p>
                      <a:pPr algn="l" fontAlgn="b"/>
                      <a:r>
                        <a:rPr lang="en-US" sz="500" u="none" strike="noStrike">
                          <a:effectLst/>
                        </a:rPr>
                        <a:t>trade</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international trade</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Correlates of War</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year</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global</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endParaRPr lang="en-US" sz="500" b="0" i="0" u="none" strike="noStrike">
                        <a:solidFill>
                          <a:srgbClr val="000000"/>
                        </a:solidFill>
                        <a:effectLst/>
                        <a:latin typeface="Arial" panose="020B0604020202020204" pitchFamily="34" charset="0"/>
                      </a:endParaRPr>
                    </a:p>
                  </a:txBody>
                  <a:tcPr marL="50992" marR="4250" marT="4250" marB="0" anchor="b"/>
                </a:tc>
                <a:extLst>
                  <a:ext uri="{0D108BD9-81ED-4DB2-BD59-A6C34878D82A}">
                    <a16:rowId xmlns:a16="http://schemas.microsoft.com/office/drawing/2014/main" val="2984519477"/>
                  </a:ext>
                </a:extLst>
              </a:tr>
              <a:tr h="286170">
                <a:tc>
                  <a:txBody>
                    <a:bodyPr/>
                    <a:lstStyle/>
                    <a:p>
                      <a:pPr algn="l" fontAlgn="b"/>
                      <a:r>
                        <a:rPr lang="en-US" sz="500" u="none" strike="noStrike">
                          <a:effectLst/>
                        </a:rPr>
                        <a:t>refugee stocks</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dyadic refugee populations; We have a lot of files in this folder that converted the data into various forms.</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UNHCR</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1976-2016</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year</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global</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endParaRPr lang="en-US" sz="500" b="0" i="0" u="none" strike="noStrike">
                        <a:solidFill>
                          <a:srgbClr val="000000"/>
                        </a:solidFill>
                        <a:effectLst/>
                        <a:latin typeface="Arial" panose="020B0604020202020204" pitchFamily="34" charset="0"/>
                      </a:endParaRPr>
                    </a:p>
                  </a:txBody>
                  <a:tcPr marL="50992" marR="4250" marT="4250" marB="0" anchor="b"/>
                </a:tc>
                <a:extLst>
                  <a:ext uri="{0D108BD9-81ED-4DB2-BD59-A6C34878D82A}">
                    <a16:rowId xmlns:a16="http://schemas.microsoft.com/office/drawing/2014/main" val="1607110257"/>
                  </a:ext>
                </a:extLst>
              </a:tr>
              <a:tr h="155455">
                <a:tc>
                  <a:txBody>
                    <a:bodyPr/>
                    <a:lstStyle/>
                    <a:p>
                      <a:pPr algn="l" fontAlgn="b"/>
                      <a:r>
                        <a:rPr lang="en-US" sz="500" u="none" strike="noStrike">
                          <a:effectLst/>
                        </a:rPr>
                        <a:t>country indicators</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country-level variables like regime type and GDP all merged with COW codes</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Graham data repository</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year</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r>
                        <a:rPr lang="en-US" sz="500" u="none" strike="noStrike">
                          <a:effectLst/>
                        </a:rPr>
                        <a:t>global</a:t>
                      </a:r>
                      <a:endParaRPr lang="en-US" sz="500" b="0" i="0" u="none" strike="noStrike">
                        <a:solidFill>
                          <a:srgbClr val="000000"/>
                        </a:solidFill>
                        <a:effectLst/>
                        <a:latin typeface="Arial" panose="020B0604020202020204" pitchFamily="34" charset="0"/>
                      </a:endParaRPr>
                    </a:p>
                  </a:txBody>
                  <a:tcPr marL="50992" marR="4250" marT="4250" marB="0" anchor="b"/>
                </a:tc>
                <a:tc>
                  <a:txBody>
                    <a:bodyPr/>
                    <a:lstStyle/>
                    <a:p>
                      <a:pPr algn="l" fontAlgn="b"/>
                      <a:endParaRPr lang="en-US" sz="500" b="0" i="0" u="none" strike="noStrike" dirty="0">
                        <a:solidFill>
                          <a:srgbClr val="000000"/>
                        </a:solidFill>
                        <a:effectLst/>
                        <a:latin typeface="Arial" panose="020B0604020202020204" pitchFamily="34" charset="0"/>
                      </a:endParaRPr>
                    </a:p>
                  </a:txBody>
                  <a:tcPr marL="50992" marR="4250" marT="4250" marB="0" anchor="b"/>
                </a:tc>
                <a:extLst>
                  <a:ext uri="{0D108BD9-81ED-4DB2-BD59-A6C34878D82A}">
                    <a16:rowId xmlns:a16="http://schemas.microsoft.com/office/drawing/2014/main" val="4283794292"/>
                  </a:ext>
                </a:extLst>
              </a:tr>
            </a:tbl>
          </a:graphicData>
        </a:graphic>
      </p:graphicFrame>
      <p:sp>
        <p:nvSpPr>
          <p:cNvPr id="4" name="Slide Number Placeholder 3">
            <a:extLst>
              <a:ext uri="{FF2B5EF4-FFF2-40B4-BE49-F238E27FC236}">
                <a16:creationId xmlns:a16="http://schemas.microsoft.com/office/drawing/2014/main" id="{C416154A-550B-3942-932C-620FD9890FE6}"/>
              </a:ext>
            </a:extLst>
          </p:cNvPr>
          <p:cNvSpPr>
            <a:spLocks noGrp="1"/>
          </p:cNvSpPr>
          <p:nvPr>
            <p:ph type="sldNum" sz="quarter" idx="12"/>
          </p:nvPr>
        </p:nvSpPr>
        <p:spPr>
          <a:xfrm>
            <a:off x="11410717" y="6372372"/>
            <a:ext cx="640080" cy="365125"/>
          </a:xfrm>
        </p:spPr>
        <p:txBody>
          <a:bodyPr/>
          <a:lstStyle/>
          <a:p>
            <a:fld id="{4FAB73BC-B049-4115-A692-8D63A059BFB8}" type="slidenum">
              <a:rPr lang="en-US" smtClean="0"/>
              <a:t>13</a:t>
            </a:fld>
            <a:endParaRPr lang="en-US"/>
          </a:p>
        </p:txBody>
      </p:sp>
    </p:spTree>
    <p:extLst>
      <p:ext uri="{BB962C8B-B14F-4D97-AF65-F5344CB8AC3E}">
        <p14:creationId xmlns:p14="http://schemas.microsoft.com/office/powerpoint/2010/main" val="1187538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Standardization Efforts</a:t>
            </a:r>
          </a:p>
        </p:txBody>
      </p:sp>
      <p:graphicFrame>
        <p:nvGraphicFramePr>
          <p:cNvPr id="3" name="Table 2"/>
          <p:cNvGraphicFramePr>
            <a:graphicFrameLocks noGrp="1"/>
          </p:cNvGraphicFramePr>
          <p:nvPr/>
        </p:nvGraphicFramePr>
        <p:xfrm>
          <a:off x="2640624" y="2035421"/>
          <a:ext cx="6550269" cy="3582921"/>
        </p:xfrm>
        <a:graphic>
          <a:graphicData uri="http://schemas.openxmlformats.org/drawingml/2006/table">
            <a:tbl>
              <a:tblPr>
                <a:tableStyleId>{5C22544A-7EE6-4342-B048-85BDC9FD1C3A}</a:tableStyleId>
              </a:tblPr>
              <a:tblGrid>
                <a:gridCol w="6550269">
                  <a:extLst>
                    <a:ext uri="{9D8B030D-6E8A-4147-A177-3AD203B41FA5}">
                      <a16:colId xmlns:a16="http://schemas.microsoft.com/office/drawing/2014/main" val="2627786624"/>
                    </a:ext>
                  </a:extLst>
                </a:gridCol>
              </a:tblGrid>
              <a:tr h="369260">
                <a:tc>
                  <a:txBody>
                    <a:bodyPr/>
                    <a:lstStyle/>
                    <a:p>
                      <a:pPr algn="l" fontAlgn="b"/>
                      <a:r>
                        <a:rPr lang="en-US" sz="2100" u="none" strike="noStrike" dirty="0">
                          <a:effectLst/>
                        </a:rPr>
                        <a:t>Description</a:t>
                      </a:r>
                      <a:endParaRPr lang="en-US" sz="2100" b="0" i="0" u="none" strike="noStrike" dirty="0">
                        <a:solidFill>
                          <a:srgbClr val="000000"/>
                        </a:solidFill>
                        <a:effectLst/>
                        <a:latin typeface="Arial" panose="020B0604020202020204" pitchFamily="34" charset="0"/>
                      </a:endParaRPr>
                    </a:p>
                  </a:txBody>
                  <a:tcPr marL="7144" marR="7144" marT="7144" marB="0" anchor="b"/>
                </a:tc>
                <a:extLst>
                  <a:ext uri="{0D108BD9-81ED-4DB2-BD59-A6C34878D82A}">
                    <a16:rowId xmlns:a16="http://schemas.microsoft.com/office/drawing/2014/main" val="1844214756"/>
                  </a:ext>
                </a:extLst>
              </a:tr>
              <a:tr h="205679">
                <a:tc>
                  <a:txBody>
                    <a:bodyPr/>
                    <a:lstStyle/>
                    <a:p>
                      <a:pPr algn="l" fontAlgn="b"/>
                      <a:r>
                        <a:rPr lang="en-US" sz="1100" u="none" strike="noStrike" dirty="0">
                          <a:effectLst/>
                        </a:rPr>
                        <a:t>At country level, standardize which countries are included and merge based on COW codes to minimize errors.</a:t>
                      </a:r>
                      <a:endParaRPr lang="en-US" sz="1100" b="0" i="0" u="none" strike="noStrike" dirty="0">
                        <a:solidFill>
                          <a:srgbClr val="000000"/>
                        </a:solidFill>
                        <a:effectLst/>
                        <a:latin typeface="Arial" panose="020B0604020202020204" pitchFamily="34" charset="0"/>
                      </a:endParaRPr>
                    </a:p>
                  </a:txBody>
                  <a:tcPr marL="7144" marR="7144" marT="7144" marB="0" anchor="b"/>
                </a:tc>
                <a:extLst>
                  <a:ext uri="{0D108BD9-81ED-4DB2-BD59-A6C34878D82A}">
                    <a16:rowId xmlns:a16="http://schemas.microsoft.com/office/drawing/2014/main" val="1099476933"/>
                  </a:ext>
                </a:extLst>
              </a:tr>
              <a:tr h="617036">
                <a:tc>
                  <a:txBody>
                    <a:bodyPr/>
                    <a:lstStyle/>
                    <a:p>
                      <a:pPr algn="l" fontAlgn="b"/>
                      <a:r>
                        <a:rPr lang="en-US" sz="1100" u="none" strike="noStrike" dirty="0">
                          <a:effectLst/>
                        </a:rPr>
                        <a:t>Sub-nationally, we attempt to merge based on </a:t>
                      </a:r>
                      <a:r>
                        <a:rPr lang="en-US" sz="1100" u="none" strike="noStrike" dirty="0" err="1">
                          <a:effectLst/>
                        </a:rPr>
                        <a:t>pcodes</a:t>
                      </a:r>
                      <a:r>
                        <a:rPr lang="en-US" sz="1100" u="none" strike="noStrike" dirty="0">
                          <a:effectLst/>
                        </a:rPr>
                        <a:t> whenever possible. </a:t>
                      </a:r>
                      <a:r>
                        <a:rPr lang="en-US" sz="1100" u="none" strike="noStrike" dirty="0" err="1">
                          <a:effectLst/>
                        </a:rPr>
                        <a:t>Shapefiles</a:t>
                      </a:r>
                      <a:r>
                        <a:rPr lang="en-US" sz="1100" u="none" strike="noStrike" dirty="0">
                          <a:effectLst/>
                        </a:rPr>
                        <a:t> often include </a:t>
                      </a:r>
                      <a:r>
                        <a:rPr lang="en-US" sz="1100" u="none" strike="noStrike" dirty="0" err="1">
                          <a:effectLst/>
                        </a:rPr>
                        <a:t>pcodes</a:t>
                      </a:r>
                      <a:r>
                        <a:rPr lang="en-US" sz="1100" u="none" strike="noStrike" dirty="0">
                          <a:effectLst/>
                        </a:rPr>
                        <a:t>, which helps. When </a:t>
                      </a:r>
                      <a:r>
                        <a:rPr lang="en-US" sz="1100" u="none" strike="noStrike" dirty="0" err="1">
                          <a:effectLst/>
                        </a:rPr>
                        <a:t>pcodes</a:t>
                      </a:r>
                      <a:r>
                        <a:rPr lang="en-US" sz="1100" u="none" strike="noStrike" dirty="0">
                          <a:effectLst/>
                        </a:rPr>
                        <a:t> are not available, we have to make sure that all place names are spelled the same. This is a big issue for Somalia, for example.</a:t>
                      </a:r>
                      <a:endParaRPr lang="en-US" sz="1100" b="0" i="0" u="none" strike="noStrike" dirty="0">
                        <a:solidFill>
                          <a:srgbClr val="000000"/>
                        </a:solidFill>
                        <a:effectLst/>
                        <a:latin typeface="Arial" panose="020B0604020202020204" pitchFamily="34" charset="0"/>
                      </a:endParaRPr>
                    </a:p>
                  </a:txBody>
                  <a:tcPr marL="7144" marR="7144" marT="7144" marB="0" anchor="b"/>
                </a:tc>
                <a:extLst>
                  <a:ext uri="{0D108BD9-81ED-4DB2-BD59-A6C34878D82A}">
                    <a16:rowId xmlns:a16="http://schemas.microsoft.com/office/drawing/2014/main" val="1606020425"/>
                  </a:ext>
                </a:extLst>
              </a:tr>
              <a:tr h="411357">
                <a:tc>
                  <a:txBody>
                    <a:bodyPr/>
                    <a:lstStyle/>
                    <a:p>
                      <a:pPr algn="l" fontAlgn="b"/>
                      <a:r>
                        <a:rPr lang="en-US" sz="1100" u="none" strike="noStrike" dirty="0">
                          <a:effectLst/>
                        </a:rPr>
                        <a:t>Our team is spread across Google Earth Engine, Stata, R, </a:t>
                      </a:r>
                      <a:r>
                        <a:rPr lang="en-US" sz="1100" u="none" strike="noStrike" dirty="0" err="1">
                          <a:effectLst/>
                        </a:rPr>
                        <a:t>Matlab</a:t>
                      </a:r>
                      <a:r>
                        <a:rPr lang="en-US" sz="1100" u="none" strike="noStrike" dirty="0">
                          <a:effectLst/>
                        </a:rPr>
                        <a:t>, ArcGIS, UCINET, Excel, and Grass, among other programs.</a:t>
                      </a:r>
                      <a:endParaRPr lang="en-US" sz="1100" b="0" i="0" u="none" strike="noStrike" dirty="0">
                        <a:solidFill>
                          <a:srgbClr val="000000"/>
                        </a:solidFill>
                        <a:effectLst/>
                        <a:latin typeface="Arial" panose="020B0604020202020204" pitchFamily="34" charset="0"/>
                      </a:endParaRPr>
                    </a:p>
                  </a:txBody>
                  <a:tcPr marL="7144" marR="7144" marT="7144" marB="0" anchor="b"/>
                </a:tc>
                <a:extLst>
                  <a:ext uri="{0D108BD9-81ED-4DB2-BD59-A6C34878D82A}">
                    <a16:rowId xmlns:a16="http://schemas.microsoft.com/office/drawing/2014/main" val="3284820033"/>
                  </a:ext>
                </a:extLst>
              </a:tr>
              <a:tr h="205679">
                <a:tc>
                  <a:txBody>
                    <a:bodyPr/>
                    <a:lstStyle/>
                    <a:p>
                      <a:pPr algn="l" fontAlgn="b"/>
                      <a:r>
                        <a:rPr lang="en-US" sz="1100" u="none" strike="noStrike" dirty="0">
                          <a:effectLst/>
                        </a:rPr>
                        <a:t>We convert country-level data to gradient matrices.</a:t>
                      </a:r>
                      <a:endParaRPr lang="en-US" sz="1100" b="0" i="0" u="none" strike="noStrike" dirty="0">
                        <a:solidFill>
                          <a:srgbClr val="000000"/>
                        </a:solidFill>
                        <a:effectLst/>
                        <a:latin typeface="Arial" panose="020B0604020202020204" pitchFamily="34" charset="0"/>
                      </a:endParaRPr>
                    </a:p>
                  </a:txBody>
                  <a:tcPr marL="7144" marR="7144" marT="7144" marB="0" anchor="b"/>
                </a:tc>
                <a:extLst>
                  <a:ext uri="{0D108BD9-81ED-4DB2-BD59-A6C34878D82A}">
                    <a16:rowId xmlns:a16="http://schemas.microsoft.com/office/drawing/2014/main" val="1117298859"/>
                  </a:ext>
                </a:extLst>
              </a:tr>
              <a:tr h="205679">
                <a:tc>
                  <a:txBody>
                    <a:bodyPr/>
                    <a:lstStyle/>
                    <a:p>
                      <a:pPr algn="l" fontAlgn="b"/>
                      <a:r>
                        <a:rPr lang="en-US" sz="1100" u="none" strike="noStrike" dirty="0">
                          <a:effectLst/>
                        </a:rPr>
                        <a:t>We convert dyad-level data from </a:t>
                      </a:r>
                      <a:r>
                        <a:rPr lang="en-US" sz="1100" u="none" strike="noStrike" dirty="0" err="1">
                          <a:effectLst/>
                        </a:rPr>
                        <a:t>edgelists</a:t>
                      </a:r>
                      <a:r>
                        <a:rPr lang="en-US" sz="1100" u="none" strike="noStrike" dirty="0">
                          <a:effectLst/>
                        </a:rPr>
                        <a:t> to matrices.</a:t>
                      </a:r>
                      <a:endParaRPr lang="en-US" sz="1100" b="0" i="0" u="none" strike="noStrike" dirty="0">
                        <a:solidFill>
                          <a:srgbClr val="000000"/>
                        </a:solidFill>
                        <a:effectLst/>
                        <a:latin typeface="Arial" panose="020B0604020202020204" pitchFamily="34" charset="0"/>
                      </a:endParaRPr>
                    </a:p>
                  </a:txBody>
                  <a:tcPr marL="7144" marR="7144" marT="7144" marB="0" anchor="b"/>
                </a:tc>
                <a:extLst>
                  <a:ext uri="{0D108BD9-81ED-4DB2-BD59-A6C34878D82A}">
                    <a16:rowId xmlns:a16="http://schemas.microsoft.com/office/drawing/2014/main" val="1668181149"/>
                  </a:ext>
                </a:extLst>
              </a:tr>
              <a:tr h="205679">
                <a:tc>
                  <a:txBody>
                    <a:bodyPr/>
                    <a:lstStyle/>
                    <a:p>
                      <a:pPr algn="l" fontAlgn="b"/>
                      <a:r>
                        <a:rPr lang="en-US" sz="1100" u="none" strike="noStrike" dirty="0">
                          <a:effectLst/>
                        </a:rPr>
                        <a:t>Sometimes, we convert undirected dyads to directed dyads to use as a skeleton for additional merging.</a:t>
                      </a:r>
                      <a:endParaRPr lang="en-US" sz="1100" b="0" i="0" u="none" strike="noStrike" dirty="0">
                        <a:solidFill>
                          <a:srgbClr val="000000"/>
                        </a:solidFill>
                        <a:effectLst/>
                        <a:latin typeface="Arial" panose="020B0604020202020204" pitchFamily="34" charset="0"/>
                      </a:endParaRPr>
                    </a:p>
                  </a:txBody>
                  <a:tcPr marL="7144" marR="7144" marT="7144" marB="0" anchor="b"/>
                </a:tc>
                <a:extLst>
                  <a:ext uri="{0D108BD9-81ED-4DB2-BD59-A6C34878D82A}">
                    <a16:rowId xmlns:a16="http://schemas.microsoft.com/office/drawing/2014/main" val="4160590887"/>
                  </a:ext>
                </a:extLst>
              </a:tr>
              <a:tr h="205679">
                <a:tc>
                  <a:txBody>
                    <a:bodyPr/>
                    <a:lstStyle/>
                    <a:p>
                      <a:pPr algn="l" fontAlgn="b"/>
                      <a:r>
                        <a:rPr lang="en-US" sz="1100" u="none" strike="noStrike" dirty="0">
                          <a:effectLst/>
                        </a:rPr>
                        <a:t>We convert dyads to network files</a:t>
                      </a:r>
                      <a:endParaRPr lang="en-US" sz="1100" b="0" i="0" u="none" strike="noStrike" dirty="0">
                        <a:solidFill>
                          <a:srgbClr val="000000"/>
                        </a:solidFill>
                        <a:effectLst/>
                        <a:latin typeface="Arial" panose="020B0604020202020204" pitchFamily="34" charset="0"/>
                      </a:endParaRPr>
                    </a:p>
                  </a:txBody>
                  <a:tcPr marL="7144" marR="7144" marT="7144" marB="0" anchor="b"/>
                </a:tc>
                <a:extLst>
                  <a:ext uri="{0D108BD9-81ED-4DB2-BD59-A6C34878D82A}">
                    <a16:rowId xmlns:a16="http://schemas.microsoft.com/office/drawing/2014/main" val="3394894535"/>
                  </a:ext>
                </a:extLst>
              </a:tr>
              <a:tr h="205679">
                <a:tc>
                  <a:txBody>
                    <a:bodyPr/>
                    <a:lstStyle/>
                    <a:p>
                      <a:pPr algn="l" fontAlgn="b"/>
                      <a:r>
                        <a:rPr lang="en-US" sz="1100" u="none" strike="noStrike" dirty="0">
                          <a:effectLst/>
                        </a:rPr>
                        <a:t>We figured out how to create dynamic networks.</a:t>
                      </a:r>
                      <a:endParaRPr lang="en-US" sz="1100" b="0" i="0" u="none" strike="noStrike" dirty="0">
                        <a:solidFill>
                          <a:srgbClr val="000000"/>
                        </a:solidFill>
                        <a:effectLst/>
                        <a:latin typeface="Arial" panose="020B0604020202020204" pitchFamily="34" charset="0"/>
                      </a:endParaRPr>
                    </a:p>
                  </a:txBody>
                  <a:tcPr marL="7144" marR="7144" marT="7144" marB="0" anchor="b"/>
                </a:tc>
                <a:extLst>
                  <a:ext uri="{0D108BD9-81ED-4DB2-BD59-A6C34878D82A}">
                    <a16:rowId xmlns:a16="http://schemas.microsoft.com/office/drawing/2014/main" val="730880354"/>
                  </a:ext>
                </a:extLst>
              </a:tr>
              <a:tr h="617036">
                <a:tc>
                  <a:txBody>
                    <a:bodyPr/>
                    <a:lstStyle/>
                    <a:p>
                      <a:pPr algn="l" fontAlgn="b"/>
                      <a:r>
                        <a:rPr lang="en-US" sz="1100" u="none" strike="noStrike" dirty="0">
                          <a:effectLst/>
                        </a:rPr>
                        <a:t>We attempted to merge data on natural disasters and disaster-induced displacement from EM-DAT and IDMC. This process failed unfortunately because there is not currently a unique identifier to merge them. We reached out to IDMC to ask about the status of a proposed GLIDE indicator, but that is still in progress.</a:t>
                      </a:r>
                      <a:endParaRPr lang="en-US" sz="1100" b="0" i="0" u="none" strike="noStrike" dirty="0">
                        <a:solidFill>
                          <a:srgbClr val="000000"/>
                        </a:solidFill>
                        <a:effectLst/>
                        <a:latin typeface="Arial" panose="020B0604020202020204" pitchFamily="34" charset="0"/>
                      </a:endParaRPr>
                    </a:p>
                  </a:txBody>
                  <a:tcPr marL="7144" marR="7144" marT="7144" marB="0" anchor="b"/>
                </a:tc>
                <a:extLst>
                  <a:ext uri="{0D108BD9-81ED-4DB2-BD59-A6C34878D82A}">
                    <a16:rowId xmlns:a16="http://schemas.microsoft.com/office/drawing/2014/main" val="1391908654"/>
                  </a:ext>
                </a:extLst>
              </a:tr>
            </a:tbl>
          </a:graphicData>
        </a:graphic>
      </p:graphicFrame>
      <p:sp>
        <p:nvSpPr>
          <p:cNvPr id="5" name="Slide Number Placeholder 3">
            <a:extLst>
              <a:ext uri="{FF2B5EF4-FFF2-40B4-BE49-F238E27FC236}">
                <a16:creationId xmlns:a16="http://schemas.microsoft.com/office/drawing/2014/main" id="{16CB7361-FA9C-5D43-A6B8-FF6C9264A4A6}"/>
              </a:ext>
            </a:extLst>
          </p:cNvPr>
          <p:cNvSpPr>
            <a:spLocks noGrp="1"/>
          </p:cNvSpPr>
          <p:nvPr>
            <p:ph type="sldNum" sz="quarter" idx="12"/>
          </p:nvPr>
        </p:nvSpPr>
        <p:spPr>
          <a:xfrm>
            <a:off x="11410717" y="6372372"/>
            <a:ext cx="640080" cy="365125"/>
          </a:xfrm>
        </p:spPr>
        <p:txBody>
          <a:bodyPr/>
          <a:lstStyle/>
          <a:p>
            <a:fld id="{4FAB73BC-B049-4115-A692-8D63A059BFB8}" type="slidenum">
              <a:rPr lang="en-US" smtClean="0"/>
              <a:t>14</a:t>
            </a:fld>
            <a:endParaRPr lang="en-US"/>
          </a:p>
        </p:txBody>
      </p:sp>
    </p:spTree>
    <p:extLst>
      <p:ext uri="{BB962C8B-B14F-4D97-AF65-F5344CB8AC3E}">
        <p14:creationId xmlns:p14="http://schemas.microsoft.com/office/powerpoint/2010/main" val="2601972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9" y="257174"/>
            <a:ext cx="7886700" cy="736997"/>
          </a:xfrm>
        </p:spPr>
        <p:txBody>
          <a:bodyPr/>
          <a:lstStyle/>
          <a:p>
            <a:r>
              <a:rPr lang="en-US" dirty="0"/>
              <a:t>Data Programming Efforts</a:t>
            </a:r>
          </a:p>
        </p:txBody>
      </p:sp>
      <p:graphicFrame>
        <p:nvGraphicFramePr>
          <p:cNvPr id="3" name="Table 2"/>
          <p:cNvGraphicFramePr>
            <a:graphicFrameLocks noGrp="1"/>
          </p:cNvGraphicFramePr>
          <p:nvPr>
            <p:extLst>
              <p:ext uri="{D42A27DB-BD31-4B8C-83A1-F6EECF244321}">
                <p14:modId xmlns:p14="http://schemas.microsoft.com/office/powerpoint/2010/main" val="3583650869"/>
              </p:ext>
            </p:extLst>
          </p:nvPr>
        </p:nvGraphicFramePr>
        <p:xfrm>
          <a:off x="1101435" y="1163783"/>
          <a:ext cx="9866169" cy="5211041"/>
        </p:xfrm>
        <a:graphic>
          <a:graphicData uri="http://schemas.openxmlformats.org/drawingml/2006/table">
            <a:tbl>
              <a:tblPr>
                <a:tableStyleId>{5C22544A-7EE6-4342-B048-85BDC9FD1C3A}</a:tableStyleId>
              </a:tblPr>
              <a:tblGrid>
                <a:gridCol w="2620784">
                  <a:extLst>
                    <a:ext uri="{9D8B030D-6E8A-4147-A177-3AD203B41FA5}">
                      <a16:colId xmlns:a16="http://schemas.microsoft.com/office/drawing/2014/main" val="125030393"/>
                    </a:ext>
                  </a:extLst>
                </a:gridCol>
                <a:gridCol w="7245385">
                  <a:extLst>
                    <a:ext uri="{9D8B030D-6E8A-4147-A177-3AD203B41FA5}">
                      <a16:colId xmlns:a16="http://schemas.microsoft.com/office/drawing/2014/main" val="3487848884"/>
                    </a:ext>
                  </a:extLst>
                </a:gridCol>
              </a:tblGrid>
              <a:tr h="340617">
                <a:tc>
                  <a:txBody>
                    <a:bodyPr/>
                    <a:lstStyle/>
                    <a:p>
                      <a:pPr algn="l" fontAlgn="b"/>
                      <a:r>
                        <a:rPr lang="en-US" sz="1800" u="none" strike="noStrike" dirty="0">
                          <a:effectLst/>
                        </a:rPr>
                        <a:t>File</a:t>
                      </a:r>
                      <a:endParaRPr lang="en-US" sz="1800" b="0" i="0" u="none" strike="noStrike" dirty="0">
                        <a:solidFill>
                          <a:srgbClr val="000000"/>
                        </a:solidFill>
                        <a:effectLst/>
                        <a:latin typeface="Arial" panose="020B0604020202020204" pitchFamily="34" charset="0"/>
                      </a:endParaRPr>
                    </a:p>
                  </a:txBody>
                  <a:tcPr marL="5693" marR="5693" marT="5693" marB="0" anchor="b"/>
                </a:tc>
                <a:tc>
                  <a:txBody>
                    <a:bodyPr/>
                    <a:lstStyle/>
                    <a:p>
                      <a:pPr algn="l" fontAlgn="b"/>
                      <a:r>
                        <a:rPr lang="en-US" sz="1800" u="none" strike="noStrike" dirty="0">
                          <a:effectLst/>
                        </a:rPr>
                        <a:t>Purpose</a:t>
                      </a:r>
                      <a:endParaRPr lang="en-US" sz="1800" b="0" i="0" u="none" strike="noStrike" dirty="0">
                        <a:solidFill>
                          <a:srgbClr val="000000"/>
                        </a:solidFill>
                        <a:effectLst/>
                        <a:latin typeface="Arial" panose="020B0604020202020204" pitchFamily="34" charset="0"/>
                      </a:endParaRPr>
                    </a:p>
                  </a:txBody>
                  <a:tcPr marL="5693" marR="5693" marT="5693" marB="0" anchor="b"/>
                </a:tc>
                <a:extLst>
                  <a:ext uri="{0D108BD9-81ED-4DB2-BD59-A6C34878D82A}">
                    <a16:rowId xmlns:a16="http://schemas.microsoft.com/office/drawing/2014/main" val="3947407227"/>
                  </a:ext>
                </a:extLst>
              </a:tr>
              <a:tr h="181505">
                <a:tc>
                  <a:txBody>
                    <a:bodyPr/>
                    <a:lstStyle/>
                    <a:p>
                      <a:pPr algn="l" fontAlgn="b"/>
                      <a:r>
                        <a:rPr lang="en-US" sz="800" u="none" strike="noStrike" dirty="0" err="1">
                          <a:effectLst/>
                        </a:rPr>
                        <a:t>AutomatedSyriaHTMLDataDown</a:t>
                      </a:r>
                      <a:r>
                        <a:rPr lang="en-US" sz="800" u="none" strike="noStrike" dirty="0">
                          <a:effectLst/>
                        </a:rPr>
                        <a:t>…Aug2018.R</a:t>
                      </a:r>
                      <a:endParaRPr lang="en-US" sz="800" b="0" i="0" u="none" strike="noStrike" dirty="0">
                        <a:solidFill>
                          <a:srgbClr val="1B2733"/>
                        </a:solidFill>
                        <a:effectLst/>
                        <a:latin typeface="Arial" panose="020B0604020202020204" pitchFamily="34" charset="0"/>
                      </a:endParaRPr>
                    </a:p>
                  </a:txBody>
                  <a:tcPr marL="5693" marR="5693" marT="5693" marB="0" anchor="b"/>
                </a:tc>
                <a:tc>
                  <a:txBody>
                    <a:bodyPr/>
                    <a:lstStyle/>
                    <a:p>
                      <a:pPr algn="l" fontAlgn="b"/>
                      <a:r>
                        <a:rPr lang="en-US" sz="800" u="none" strike="noStrike" dirty="0">
                          <a:effectLst/>
                        </a:rPr>
                        <a:t>Scrape the Violations Documentation Centre website for Syrian fatality data 2011-present</a:t>
                      </a:r>
                      <a:endParaRPr lang="en-US" sz="800" b="0" i="0" u="none" strike="noStrike" dirty="0">
                        <a:solidFill>
                          <a:srgbClr val="000000"/>
                        </a:solidFill>
                        <a:effectLst/>
                        <a:latin typeface="Arial" panose="020B0604020202020204" pitchFamily="34" charset="0"/>
                      </a:endParaRPr>
                    </a:p>
                  </a:txBody>
                  <a:tcPr marL="5693" marR="5693" marT="5693" marB="0" anchor="b"/>
                </a:tc>
                <a:extLst>
                  <a:ext uri="{0D108BD9-81ED-4DB2-BD59-A6C34878D82A}">
                    <a16:rowId xmlns:a16="http://schemas.microsoft.com/office/drawing/2014/main" val="597913214"/>
                  </a:ext>
                </a:extLst>
              </a:tr>
              <a:tr h="181505">
                <a:tc>
                  <a:txBody>
                    <a:bodyPr/>
                    <a:lstStyle/>
                    <a:p>
                      <a:pPr algn="l" fontAlgn="b"/>
                      <a:r>
                        <a:rPr lang="en-US" sz="800" u="none" strike="noStrike" dirty="0">
                          <a:effectLst/>
                        </a:rPr>
                        <a:t>DataPrepFor_NetworAnalysis_EG5Nov18.R</a:t>
                      </a:r>
                      <a:endParaRPr lang="en-US" sz="800" b="0" i="0" u="none" strike="noStrike" dirty="0">
                        <a:solidFill>
                          <a:srgbClr val="1B2733"/>
                        </a:solidFill>
                        <a:effectLst/>
                        <a:latin typeface="Arial" panose="020B0604020202020204" pitchFamily="34" charset="0"/>
                      </a:endParaRPr>
                    </a:p>
                  </a:txBody>
                  <a:tcPr marL="5693" marR="5693" marT="5693" marB="0" anchor="b"/>
                </a:tc>
                <a:tc>
                  <a:txBody>
                    <a:bodyPr/>
                    <a:lstStyle/>
                    <a:p>
                      <a:pPr algn="l" fontAlgn="b"/>
                      <a:r>
                        <a:rPr lang="en-US" sz="800" u="none" strike="noStrike">
                          <a:effectLst/>
                        </a:rPr>
                        <a:t>Prepare UNHCR refugee flow data for network visualization and analysis</a:t>
                      </a:r>
                      <a:endParaRPr lang="en-US" sz="800" b="0" i="0" u="none" strike="noStrike">
                        <a:solidFill>
                          <a:srgbClr val="000000"/>
                        </a:solidFill>
                        <a:effectLst/>
                        <a:latin typeface="Arial" panose="020B0604020202020204" pitchFamily="34" charset="0"/>
                      </a:endParaRPr>
                    </a:p>
                  </a:txBody>
                  <a:tcPr marL="5693" marR="5693" marT="5693" marB="0" anchor="b"/>
                </a:tc>
                <a:extLst>
                  <a:ext uri="{0D108BD9-81ED-4DB2-BD59-A6C34878D82A}">
                    <a16:rowId xmlns:a16="http://schemas.microsoft.com/office/drawing/2014/main" val="3208616603"/>
                  </a:ext>
                </a:extLst>
              </a:tr>
              <a:tr h="303541">
                <a:tc>
                  <a:txBody>
                    <a:bodyPr/>
                    <a:lstStyle/>
                    <a:p>
                      <a:pPr algn="l" fontAlgn="b"/>
                      <a:r>
                        <a:rPr lang="en-US" sz="800" u="none" strike="noStrike" dirty="0" err="1">
                          <a:effectLst/>
                        </a:rPr>
                        <a:t>Geissler</a:t>
                      </a:r>
                      <a:r>
                        <a:rPr lang="en-US" sz="800" u="none" strike="noStrike" dirty="0">
                          <a:effectLst/>
                        </a:rPr>
                        <a:t> </a:t>
                      </a:r>
                      <a:r>
                        <a:rPr lang="en-US" sz="800" u="none" strike="noStrike" dirty="0" err="1">
                          <a:effectLst/>
                        </a:rPr>
                        <a:t>EMDAT$IDMC_DateMerge.R</a:t>
                      </a:r>
                      <a:endParaRPr lang="en-US" sz="800" b="0" i="0" u="none" strike="noStrike" dirty="0">
                        <a:solidFill>
                          <a:srgbClr val="1B2733"/>
                        </a:solidFill>
                        <a:effectLst/>
                        <a:latin typeface="Arial" panose="020B0604020202020204" pitchFamily="34" charset="0"/>
                      </a:endParaRPr>
                    </a:p>
                  </a:txBody>
                  <a:tcPr marL="5693" marR="5693" marT="5693" marB="0" anchor="b"/>
                </a:tc>
                <a:tc>
                  <a:txBody>
                    <a:bodyPr/>
                    <a:lstStyle/>
                    <a:p>
                      <a:pPr algn="l" fontAlgn="b"/>
                      <a:r>
                        <a:rPr lang="en-US" sz="800" u="none" strike="noStrike" dirty="0">
                          <a:effectLst/>
                        </a:rPr>
                        <a:t>Attempt to merge EM-DAT natural disaster data and IDMC disaster displacement data. Mostly, this fails, but we learned a lot from it.</a:t>
                      </a:r>
                      <a:endParaRPr lang="en-US" sz="800" b="0" i="0" u="none" strike="noStrike" dirty="0">
                        <a:solidFill>
                          <a:srgbClr val="000000"/>
                        </a:solidFill>
                        <a:effectLst/>
                        <a:latin typeface="Arial" panose="020B0604020202020204" pitchFamily="34" charset="0"/>
                      </a:endParaRPr>
                    </a:p>
                  </a:txBody>
                  <a:tcPr marL="5693" marR="5693" marT="5693" marB="0" anchor="b"/>
                </a:tc>
                <a:extLst>
                  <a:ext uri="{0D108BD9-81ED-4DB2-BD59-A6C34878D82A}">
                    <a16:rowId xmlns:a16="http://schemas.microsoft.com/office/drawing/2014/main" val="2436741505"/>
                  </a:ext>
                </a:extLst>
              </a:tr>
              <a:tr h="181505">
                <a:tc>
                  <a:txBody>
                    <a:bodyPr/>
                    <a:lstStyle/>
                    <a:p>
                      <a:pPr algn="l" fontAlgn="b"/>
                      <a:r>
                        <a:rPr lang="fr-FR" sz="800" u="none" strike="noStrike">
                          <a:effectLst/>
                        </a:rPr>
                        <a:t>Alison file for soil moisture</a:t>
                      </a:r>
                      <a:endParaRPr lang="fr-FR" sz="800" b="0" i="0" u="none" strike="noStrike">
                        <a:solidFill>
                          <a:srgbClr val="1B2733"/>
                        </a:solidFill>
                        <a:effectLst/>
                        <a:latin typeface="Arial" panose="020B0604020202020204" pitchFamily="34" charset="0"/>
                      </a:endParaRPr>
                    </a:p>
                  </a:txBody>
                  <a:tcPr marL="5693" marR="5693" marT="5693" marB="0" anchor="b"/>
                </a:tc>
                <a:tc>
                  <a:txBody>
                    <a:bodyPr/>
                    <a:lstStyle/>
                    <a:p>
                      <a:pPr algn="l" fontAlgn="b"/>
                      <a:r>
                        <a:rPr lang="en-US" sz="800" u="none" strike="noStrike" dirty="0">
                          <a:effectLst/>
                        </a:rPr>
                        <a:t>Prepares Somalia province-level soil moisture data</a:t>
                      </a:r>
                      <a:endParaRPr lang="en-US" sz="800" b="0" i="0" u="none" strike="noStrike" dirty="0">
                        <a:solidFill>
                          <a:srgbClr val="000000"/>
                        </a:solidFill>
                        <a:effectLst/>
                        <a:latin typeface="Arial" panose="020B0604020202020204" pitchFamily="34" charset="0"/>
                      </a:endParaRPr>
                    </a:p>
                  </a:txBody>
                  <a:tcPr marL="5693" marR="5693" marT="5693" marB="0" anchor="b"/>
                </a:tc>
                <a:extLst>
                  <a:ext uri="{0D108BD9-81ED-4DB2-BD59-A6C34878D82A}">
                    <a16:rowId xmlns:a16="http://schemas.microsoft.com/office/drawing/2014/main" val="3211492420"/>
                  </a:ext>
                </a:extLst>
              </a:tr>
              <a:tr h="181505">
                <a:tc>
                  <a:txBody>
                    <a:bodyPr/>
                    <a:lstStyle/>
                    <a:p>
                      <a:pPr algn="l" fontAlgn="b"/>
                      <a:r>
                        <a:rPr lang="en-US" sz="800" u="none" strike="noStrike">
                          <a:effectLst/>
                        </a:rPr>
                        <a:t>Alison file for temperature</a:t>
                      </a:r>
                      <a:endParaRPr lang="en-US" sz="800" b="0" i="0" u="none" strike="noStrike">
                        <a:solidFill>
                          <a:srgbClr val="1B2733"/>
                        </a:solidFill>
                        <a:effectLst/>
                        <a:latin typeface="Arial" panose="020B0604020202020204" pitchFamily="34" charset="0"/>
                      </a:endParaRPr>
                    </a:p>
                  </a:txBody>
                  <a:tcPr marL="5693" marR="5693" marT="5693" marB="0" anchor="b"/>
                </a:tc>
                <a:tc>
                  <a:txBody>
                    <a:bodyPr/>
                    <a:lstStyle/>
                    <a:p>
                      <a:pPr algn="l" fontAlgn="b"/>
                      <a:r>
                        <a:rPr lang="it-IT" sz="800" u="none" strike="noStrike" dirty="0">
                          <a:effectLst/>
                        </a:rPr>
                        <a:t>Prepares Somalia province-level temperature data</a:t>
                      </a:r>
                      <a:endParaRPr lang="it-IT" sz="800" b="0" i="0" u="none" strike="noStrike" dirty="0">
                        <a:solidFill>
                          <a:srgbClr val="000000"/>
                        </a:solidFill>
                        <a:effectLst/>
                        <a:latin typeface="Arial" panose="020B0604020202020204" pitchFamily="34" charset="0"/>
                      </a:endParaRPr>
                    </a:p>
                  </a:txBody>
                  <a:tcPr marL="5693" marR="5693" marT="5693" marB="0" anchor="b"/>
                </a:tc>
                <a:extLst>
                  <a:ext uri="{0D108BD9-81ED-4DB2-BD59-A6C34878D82A}">
                    <a16:rowId xmlns:a16="http://schemas.microsoft.com/office/drawing/2014/main" val="2806009132"/>
                  </a:ext>
                </a:extLst>
              </a:tr>
              <a:tr h="181505">
                <a:tc>
                  <a:txBody>
                    <a:bodyPr/>
                    <a:lstStyle/>
                    <a:p>
                      <a:pPr algn="l" fontAlgn="b"/>
                      <a:r>
                        <a:rPr lang="en-US" sz="800" u="none" strike="noStrike">
                          <a:effectLst/>
                        </a:rPr>
                        <a:t>Alison file for precipitation</a:t>
                      </a:r>
                      <a:endParaRPr lang="en-US" sz="800" b="0" i="0" u="none" strike="noStrike">
                        <a:solidFill>
                          <a:srgbClr val="1B2733"/>
                        </a:solidFill>
                        <a:effectLst/>
                        <a:latin typeface="Arial" panose="020B0604020202020204" pitchFamily="34" charset="0"/>
                      </a:endParaRPr>
                    </a:p>
                  </a:txBody>
                  <a:tcPr marL="5693" marR="5693" marT="5693" marB="0" anchor="b"/>
                </a:tc>
                <a:tc>
                  <a:txBody>
                    <a:bodyPr/>
                    <a:lstStyle/>
                    <a:p>
                      <a:pPr algn="l" fontAlgn="b"/>
                      <a:r>
                        <a:rPr lang="en-US" sz="800" u="none" strike="noStrike" dirty="0">
                          <a:effectLst/>
                        </a:rPr>
                        <a:t>Prepares Somalia province-level precipitation data</a:t>
                      </a:r>
                      <a:endParaRPr lang="en-US" sz="800" b="0" i="0" u="none" strike="noStrike" dirty="0">
                        <a:solidFill>
                          <a:srgbClr val="000000"/>
                        </a:solidFill>
                        <a:effectLst/>
                        <a:latin typeface="Arial" panose="020B0604020202020204" pitchFamily="34" charset="0"/>
                      </a:endParaRPr>
                    </a:p>
                  </a:txBody>
                  <a:tcPr marL="5693" marR="5693" marT="5693" marB="0" anchor="b"/>
                </a:tc>
                <a:extLst>
                  <a:ext uri="{0D108BD9-81ED-4DB2-BD59-A6C34878D82A}">
                    <a16:rowId xmlns:a16="http://schemas.microsoft.com/office/drawing/2014/main" val="2525486289"/>
                  </a:ext>
                </a:extLst>
              </a:tr>
              <a:tr h="162395">
                <a:tc>
                  <a:txBody>
                    <a:bodyPr/>
                    <a:lstStyle/>
                    <a:p>
                      <a:pPr algn="l" fontAlgn="b"/>
                      <a:r>
                        <a:rPr lang="en-US" sz="800" u="none" strike="noStrike">
                          <a:effectLst/>
                        </a:rPr>
                        <a:t>Creating directed dyad data.R</a:t>
                      </a:r>
                      <a:endParaRPr lang="en-US" sz="800" b="0" i="0" u="none" strike="noStrike">
                        <a:solidFill>
                          <a:srgbClr val="000000"/>
                        </a:solidFill>
                        <a:effectLst/>
                        <a:latin typeface="Arial" panose="020B0604020202020204" pitchFamily="34" charset="0"/>
                      </a:endParaRPr>
                    </a:p>
                  </a:txBody>
                  <a:tcPr marL="5693" marR="5693" marT="5693" marB="0" anchor="b"/>
                </a:tc>
                <a:tc>
                  <a:txBody>
                    <a:bodyPr/>
                    <a:lstStyle/>
                    <a:p>
                      <a:pPr algn="l" fontAlgn="b"/>
                      <a:r>
                        <a:rPr lang="en-US" sz="800" u="none" strike="noStrike" dirty="0">
                          <a:effectLst/>
                        </a:rPr>
                        <a:t>Created directed dyad skeleton</a:t>
                      </a:r>
                      <a:endParaRPr lang="en-US" sz="800" b="0" i="0" u="none" strike="noStrike" dirty="0">
                        <a:solidFill>
                          <a:srgbClr val="000000"/>
                        </a:solidFill>
                        <a:effectLst/>
                        <a:latin typeface="Arial" panose="020B0604020202020204" pitchFamily="34" charset="0"/>
                      </a:endParaRPr>
                    </a:p>
                  </a:txBody>
                  <a:tcPr marL="5693" marR="5693" marT="5693" marB="0" anchor="b"/>
                </a:tc>
                <a:extLst>
                  <a:ext uri="{0D108BD9-81ED-4DB2-BD59-A6C34878D82A}">
                    <a16:rowId xmlns:a16="http://schemas.microsoft.com/office/drawing/2014/main" val="1321802221"/>
                  </a:ext>
                </a:extLst>
              </a:tr>
              <a:tr h="303541">
                <a:tc>
                  <a:txBody>
                    <a:bodyPr/>
                    <a:lstStyle/>
                    <a:p>
                      <a:pPr algn="l" fontAlgn="b"/>
                      <a:r>
                        <a:rPr lang="en-US" sz="800" u="none" strike="noStrike">
                          <a:effectLst/>
                        </a:rPr>
                        <a:t>Dynamic_NetworkVisualization_Elise_23Jan2019.R</a:t>
                      </a:r>
                      <a:endParaRPr lang="en-US" sz="800" b="0" i="0" u="none" strike="noStrike">
                        <a:solidFill>
                          <a:srgbClr val="000000"/>
                        </a:solidFill>
                        <a:effectLst/>
                        <a:latin typeface="Arial" panose="020B0604020202020204" pitchFamily="34" charset="0"/>
                      </a:endParaRPr>
                    </a:p>
                  </a:txBody>
                  <a:tcPr marL="5693" marR="5693" marT="5693" marB="0" anchor="b"/>
                </a:tc>
                <a:tc>
                  <a:txBody>
                    <a:bodyPr/>
                    <a:lstStyle/>
                    <a:p>
                      <a:pPr algn="l" fontAlgn="b"/>
                      <a:r>
                        <a:rPr lang="en-US" sz="800" u="none" strike="noStrike" dirty="0">
                          <a:effectLst/>
                        </a:rPr>
                        <a:t>Creates dynamic network visualization</a:t>
                      </a:r>
                      <a:endParaRPr lang="en-US" sz="800" b="0" i="0" u="none" strike="noStrike" dirty="0">
                        <a:solidFill>
                          <a:srgbClr val="000000"/>
                        </a:solidFill>
                        <a:effectLst/>
                        <a:latin typeface="Arial" panose="020B0604020202020204" pitchFamily="34" charset="0"/>
                      </a:endParaRPr>
                    </a:p>
                  </a:txBody>
                  <a:tcPr marL="5693" marR="5693" marT="5693" marB="0" anchor="b"/>
                </a:tc>
                <a:extLst>
                  <a:ext uri="{0D108BD9-81ED-4DB2-BD59-A6C34878D82A}">
                    <a16:rowId xmlns:a16="http://schemas.microsoft.com/office/drawing/2014/main" val="3309753180"/>
                  </a:ext>
                </a:extLst>
              </a:tr>
              <a:tr h="312810">
                <a:tc>
                  <a:txBody>
                    <a:bodyPr/>
                    <a:lstStyle/>
                    <a:p>
                      <a:pPr algn="l" fontAlgn="b"/>
                      <a:r>
                        <a:rPr lang="en-US" sz="800" u="none" strike="noStrike">
                          <a:effectLst/>
                        </a:rPr>
                        <a:t>Syria_IDP flow network.R</a:t>
                      </a:r>
                      <a:endParaRPr lang="en-US" sz="800" b="0" i="0" u="none" strike="noStrike">
                        <a:solidFill>
                          <a:srgbClr val="000000"/>
                        </a:solidFill>
                        <a:effectLst/>
                        <a:latin typeface="Arial" panose="020B0604020202020204" pitchFamily="34" charset="0"/>
                      </a:endParaRPr>
                    </a:p>
                  </a:txBody>
                  <a:tcPr marL="5693" marR="5693" marT="5693" marB="0" anchor="b"/>
                </a:tc>
                <a:tc>
                  <a:txBody>
                    <a:bodyPr/>
                    <a:lstStyle/>
                    <a:p>
                      <a:pPr algn="l" fontAlgn="b"/>
                      <a:r>
                        <a:rPr lang="en-US" sz="800" u="none" strike="noStrike" dirty="0">
                          <a:effectLst/>
                        </a:rPr>
                        <a:t>Does a lot with Syrian IDP flow, violence, and territorial control data. There are visualizations, weighted network measures, file merging, mapping, and other actions performed here.</a:t>
                      </a:r>
                      <a:endParaRPr lang="en-US" sz="800" b="0" i="0" u="none" strike="noStrike" dirty="0">
                        <a:solidFill>
                          <a:srgbClr val="000000"/>
                        </a:solidFill>
                        <a:effectLst/>
                        <a:latin typeface="Arial" panose="020B0604020202020204" pitchFamily="34" charset="0"/>
                      </a:endParaRPr>
                    </a:p>
                  </a:txBody>
                  <a:tcPr marL="5693" marR="5693" marT="5693" marB="0" anchor="b"/>
                </a:tc>
                <a:extLst>
                  <a:ext uri="{0D108BD9-81ED-4DB2-BD59-A6C34878D82A}">
                    <a16:rowId xmlns:a16="http://schemas.microsoft.com/office/drawing/2014/main" val="2879998201"/>
                  </a:ext>
                </a:extLst>
              </a:tr>
              <a:tr h="303541">
                <a:tc>
                  <a:txBody>
                    <a:bodyPr/>
                    <a:lstStyle/>
                    <a:p>
                      <a:pPr algn="l" fontAlgn="b"/>
                      <a:r>
                        <a:rPr lang="en-US" sz="800" u="none" strike="noStrike">
                          <a:effectLst/>
                        </a:rPr>
                        <a:t>20190502_Creating territorial control variable.R</a:t>
                      </a:r>
                      <a:endParaRPr lang="en-US" sz="800" b="0" i="0" u="none" strike="noStrike">
                        <a:solidFill>
                          <a:srgbClr val="000000"/>
                        </a:solidFill>
                        <a:effectLst/>
                        <a:latin typeface="Arial" panose="020B0604020202020204" pitchFamily="34" charset="0"/>
                      </a:endParaRPr>
                    </a:p>
                  </a:txBody>
                  <a:tcPr marL="5693" marR="5693" marT="5693" marB="0" anchor="b"/>
                </a:tc>
                <a:tc>
                  <a:txBody>
                    <a:bodyPr/>
                    <a:lstStyle/>
                    <a:p>
                      <a:pPr algn="l" fontAlgn="b"/>
                      <a:r>
                        <a:rPr lang="en-US" sz="800" u="none" strike="noStrike" dirty="0">
                          <a:effectLst/>
                        </a:rPr>
                        <a:t>Converted from wide data format to long data format to ease merging of territorial control variables into a panel data file</a:t>
                      </a:r>
                      <a:endParaRPr lang="en-US" sz="800" b="0" i="0" u="none" strike="noStrike" dirty="0">
                        <a:solidFill>
                          <a:srgbClr val="000000"/>
                        </a:solidFill>
                        <a:effectLst/>
                        <a:latin typeface="Arial" panose="020B0604020202020204" pitchFamily="34" charset="0"/>
                      </a:endParaRPr>
                    </a:p>
                  </a:txBody>
                  <a:tcPr marL="5693" marR="5693" marT="5693" marB="0" anchor="b"/>
                </a:tc>
                <a:extLst>
                  <a:ext uri="{0D108BD9-81ED-4DB2-BD59-A6C34878D82A}">
                    <a16:rowId xmlns:a16="http://schemas.microsoft.com/office/drawing/2014/main" val="1097387136"/>
                  </a:ext>
                </a:extLst>
              </a:tr>
              <a:tr h="303541">
                <a:tc>
                  <a:txBody>
                    <a:bodyPr/>
                    <a:lstStyle/>
                    <a:p>
                      <a:pPr algn="l" fontAlgn="b"/>
                      <a:r>
                        <a:rPr lang="en-US" sz="800" u="none" strike="noStrike">
                          <a:effectLst/>
                        </a:rPr>
                        <a:t>Analysis_A+J.do</a:t>
                      </a:r>
                      <a:endParaRPr lang="en-US" sz="800" b="0" i="0" u="none" strike="noStrike">
                        <a:solidFill>
                          <a:srgbClr val="000000"/>
                        </a:solidFill>
                        <a:effectLst/>
                        <a:latin typeface="Arial" panose="020B0604020202020204" pitchFamily="34" charset="0"/>
                      </a:endParaRPr>
                    </a:p>
                  </a:txBody>
                  <a:tcPr marL="5693" marR="5693" marT="5693" marB="0" anchor="b"/>
                </a:tc>
                <a:tc>
                  <a:txBody>
                    <a:bodyPr/>
                    <a:lstStyle/>
                    <a:p>
                      <a:pPr algn="l" fontAlgn="b"/>
                      <a:r>
                        <a:rPr lang="en-US" sz="800" u="none" strike="noStrike" dirty="0">
                          <a:effectLst/>
                        </a:rPr>
                        <a:t>Stata do file that does panel event count regressions, plotting, and panel vector </a:t>
                      </a:r>
                      <a:r>
                        <a:rPr lang="en-US" sz="800" u="none" strike="noStrike" dirty="0" err="1">
                          <a:effectLst/>
                        </a:rPr>
                        <a:t>autoregressions</a:t>
                      </a:r>
                      <a:r>
                        <a:rPr lang="en-US" sz="800" u="none" strike="noStrike" dirty="0">
                          <a:effectLst/>
                        </a:rPr>
                        <a:t> for analysis of Syrian IDP flows and violence</a:t>
                      </a:r>
                      <a:endParaRPr lang="en-US" sz="800" b="0" i="0" u="none" strike="noStrike" dirty="0">
                        <a:solidFill>
                          <a:srgbClr val="000000"/>
                        </a:solidFill>
                        <a:effectLst/>
                        <a:latin typeface="Arial" panose="020B0604020202020204" pitchFamily="34" charset="0"/>
                      </a:endParaRPr>
                    </a:p>
                  </a:txBody>
                  <a:tcPr marL="5693" marR="5693" marT="5693" marB="0" anchor="b"/>
                </a:tc>
                <a:extLst>
                  <a:ext uri="{0D108BD9-81ED-4DB2-BD59-A6C34878D82A}">
                    <a16:rowId xmlns:a16="http://schemas.microsoft.com/office/drawing/2014/main" val="1315105750"/>
                  </a:ext>
                </a:extLst>
              </a:tr>
              <a:tr h="162395">
                <a:tc>
                  <a:txBody>
                    <a:bodyPr/>
                    <a:lstStyle/>
                    <a:p>
                      <a:pPr algn="l" fontAlgn="b"/>
                      <a:r>
                        <a:rPr lang="en-US" sz="800" u="none" strike="noStrike">
                          <a:effectLst/>
                        </a:rPr>
                        <a:t>Syria_Dynamic Network.R</a:t>
                      </a:r>
                      <a:endParaRPr lang="en-US" sz="800" b="0" i="0" u="none" strike="noStrike">
                        <a:solidFill>
                          <a:srgbClr val="000000"/>
                        </a:solidFill>
                        <a:effectLst/>
                        <a:latin typeface="Arial" panose="020B0604020202020204" pitchFamily="34" charset="0"/>
                      </a:endParaRPr>
                    </a:p>
                  </a:txBody>
                  <a:tcPr marL="5693" marR="5693" marT="5693" marB="0" anchor="b"/>
                </a:tc>
                <a:tc>
                  <a:txBody>
                    <a:bodyPr/>
                    <a:lstStyle/>
                    <a:p>
                      <a:pPr algn="l" fontAlgn="b"/>
                      <a:r>
                        <a:rPr lang="en-US" sz="800" u="none" strike="noStrike" dirty="0">
                          <a:effectLst/>
                        </a:rPr>
                        <a:t>Creates GIFs of Syrian IDP flows</a:t>
                      </a:r>
                      <a:endParaRPr lang="en-US" sz="800" b="0" i="0" u="none" strike="noStrike" dirty="0">
                        <a:solidFill>
                          <a:srgbClr val="000000"/>
                        </a:solidFill>
                        <a:effectLst/>
                        <a:latin typeface="Arial" panose="020B0604020202020204" pitchFamily="34" charset="0"/>
                      </a:endParaRPr>
                    </a:p>
                  </a:txBody>
                  <a:tcPr marL="5693" marR="5693" marT="5693" marB="0" anchor="b"/>
                </a:tc>
                <a:extLst>
                  <a:ext uri="{0D108BD9-81ED-4DB2-BD59-A6C34878D82A}">
                    <a16:rowId xmlns:a16="http://schemas.microsoft.com/office/drawing/2014/main" val="1416910847"/>
                  </a:ext>
                </a:extLst>
              </a:tr>
              <a:tr h="162395">
                <a:tc>
                  <a:txBody>
                    <a:bodyPr/>
                    <a:lstStyle/>
                    <a:p>
                      <a:pPr algn="l" fontAlgn="b"/>
                      <a:r>
                        <a:rPr lang="en-US" sz="800" u="none" strike="noStrike">
                          <a:effectLst/>
                        </a:rPr>
                        <a:t>ADM4_Syria_models.R</a:t>
                      </a:r>
                      <a:endParaRPr lang="en-US" sz="800" b="0" i="0" u="none" strike="noStrike">
                        <a:solidFill>
                          <a:srgbClr val="000000"/>
                        </a:solidFill>
                        <a:effectLst/>
                        <a:latin typeface="Arial" panose="020B0604020202020204" pitchFamily="34" charset="0"/>
                      </a:endParaRPr>
                    </a:p>
                  </a:txBody>
                  <a:tcPr marL="5693" marR="5693" marT="5693" marB="0" anchor="b"/>
                </a:tc>
                <a:tc>
                  <a:txBody>
                    <a:bodyPr/>
                    <a:lstStyle/>
                    <a:p>
                      <a:pPr algn="l" fontAlgn="b"/>
                      <a:r>
                        <a:rPr lang="en-US" sz="800" u="none" strike="noStrike" dirty="0">
                          <a:effectLst/>
                        </a:rPr>
                        <a:t>Does community level analysis of IDP flows, territorial control, and violence in Syria</a:t>
                      </a:r>
                      <a:endParaRPr lang="en-US" sz="800" b="0" i="0" u="none" strike="noStrike" dirty="0">
                        <a:solidFill>
                          <a:srgbClr val="000000"/>
                        </a:solidFill>
                        <a:effectLst/>
                        <a:latin typeface="Arial" panose="020B0604020202020204" pitchFamily="34" charset="0"/>
                      </a:endParaRPr>
                    </a:p>
                  </a:txBody>
                  <a:tcPr marL="5693" marR="5693" marT="5693" marB="0" anchor="b"/>
                </a:tc>
                <a:extLst>
                  <a:ext uri="{0D108BD9-81ED-4DB2-BD59-A6C34878D82A}">
                    <a16:rowId xmlns:a16="http://schemas.microsoft.com/office/drawing/2014/main" val="3975393266"/>
                  </a:ext>
                </a:extLst>
              </a:tr>
              <a:tr h="162395">
                <a:tc>
                  <a:txBody>
                    <a:bodyPr/>
                    <a:lstStyle/>
                    <a:p>
                      <a:pPr algn="l" fontAlgn="b"/>
                      <a:r>
                        <a:rPr lang="en-US" sz="800" u="none" strike="noStrike">
                          <a:effectLst/>
                        </a:rPr>
                        <a:t>creating province variables.do</a:t>
                      </a:r>
                      <a:endParaRPr lang="en-US" sz="800" b="0" i="0" u="none" strike="noStrike">
                        <a:solidFill>
                          <a:srgbClr val="000000"/>
                        </a:solidFill>
                        <a:effectLst/>
                        <a:latin typeface="Arial" panose="020B0604020202020204" pitchFamily="34" charset="0"/>
                      </a:endParaRPr>
                    </a:p>
                  </a:txBody>
                  <a:tcPr marL="5693" marR="5693" marT="5693" marB="0" anchor="b"/>
                </a:tc>
                <a:tc>
                  <a:txBody>
                    <a:bodyPr/>
                    <a:lstStyle/>
                    <a:p>
                      <a:pPr algn="l" fontAlgn="b"/>
                      <a:r>
                        <a:rPr lang="en-US" sz="800" u="none" strike="noStrike" dirty="0">
                          <a:effectLst/>
                        </a:rPr>
                        <a:t>Work product that helped create and clean variables in Stata</a:t>
                      </a:r>
                      <a:endParaRPr lang="en-US" sz="800" b="0" i="0" u="none" strike="noStrike" dirty="0">
                        <a:solidFill>
                          <a:srgbClr val="000000"/>
                        </a:solidFill>
                        <a:effectLst/>
                        <a:latin typeface="Arial" panose="020B0604020202020204" pitchFamily="34" charset="0"/>
                      </a:endParaRPr>
                    </a:p>
                  </a:txBody>
                  <a:tcPr marL="5693" marR="5693" marT="5693" marB="0" anchor="b"/>
                </a:tc>
                <a:extLst>
                  <a:ext uri="{0D108BD9-81ED-4DB2-BD59-A6C34878D82A}">
                    <a16:rowId xmlns:a16="http://schemas.microsoft.com/office/drawing/2014/main" val="623028291"/>
                  </a:ext>
                </a:extLst>
              </a:tr>
              <a:tr h="162395">
                <a:tc>
                  <a:txBody>
                    <a:bodyPr/>
                    <a:lstStyle/>
                    <a:p>
                      <a:pPr algn="l" fontAlgn="b"/>
                      <a:r>
                        <a:rPr lang="en-US" sz="800" u="none" strike="noStrike">
                          <a:effectLst/>
                        </a:rPr>
                        <a:t>Modelling with pvar.do</a:t>
                      </a:r>
                      <a:endParaRPr lang="en-US" sz="800" b="0" i="0" u="none" strike="noStrike">
                        <a:solidFill>
                          <a:srgbClr val="000000"/>
                        </a:solidFill>
                        <a:effectLst/>
                        <a:latin typeface="Arial" panose="020B0604020202020204" pitchFamily="34" charset="0"/>
                      </a:endParaRPr>
                    </a:p>
                  </a:txBody>
                  <a:tcPr marL="5693" marR="5693" marT="5693" marB="0" anchor="b"/>
                </a:tc>
                <a:tc>
                  <a:txBody>
                    <a:bodyPr/>
                    <a:lstStyle/>
                    <a:p>
                      <a:pPr algn="l" fontAlgn="b"/>
                      <a:r>
                        <a:rPr lang="en-US" sz="800" u="none" strike="noStrike" dirty="0">
                          <a:effectLst/>
                        </a:rPr>
                        <a:t>Early modelling with panel vector </a:t>
                      </a:r>
                      <a:r>
                        <a:rPr lang="en-US" sz="800" u="none" strike="noStrike" dirty="0" err="1">
                          <a:effectLst/>
                        </a:rPr>
                        <a:t>autoregressions</a:t>
                      </a:r>
                      <a:r>
                        <a:rPr lang="en-US" sz="800" u="none" strike="noStrike" dirty="0">
                          <a:effectLst/>
                        </a:rPr>
                        <a:t> for Syrian IDP flow and violence analysis</a:t>
                      </a:r>
                      <a:endParaRPr lang="en-US" sz="800" b="0" i="0" u="none" strike="noStrike" dirty="0">
                        <a:solidFill>
                          <a:srgbClr val="000000"/>
                        </a:solidFill>
                        <a:effectLst/>
                        <a:latin typeface="Arial" panose="020B0604020202020204" pitchFamily="34" charset="0"/>
                      </a:endParaRPr>
                    </a:p>
                  </a:txBody>
                  <a:tcPr marL="5693" marR="5693" marT="5693" marB="0" anchor="b"/>
                </a:tc>
                <a:extLst>
                  <a:ext uri="{0D108BD9-81ED-4DB2-BD59-A6C34878D82A}">
                    <a16:rowId xmlns:a16="http://schemas.microsoft.com/office/drawing/2014/main" val="928936738"/>
                  </a:ext>
                </a:extLst>
              </a:tr>
              <a:tr h="162395">
                <a:tc>
                  <a:txBody>
                    <a:bodyPr/>
                    <a:lstStyle/>
                    <a:p>
                      <a:pPr algn="l" fontAlgn="b"/>
                      <a:r>
                        <a:rPr lang="en-US" sz="800" u="none" strike="noStrike">
                          <a:effectLst/>
                        </a:rPr>
                        <a:t>Carrying capacity exploratory analysis.do</a:t>
                      </a:r>
                      <a:endParaRPr lang="en-US" sz="800" b="0" i="0" u="none" strike="noStrike">
                        <a:solidFill>
                          <a:srgbClr val="000000"/>
                        </a:solidFill>
                        <a:effectLst/>
                        <a:latin typeface="Arial" panose="020B0604020202020204" pitchFamily="34" charset="0"/>
                      </a:endParaRPr>
                    </a:p>
                  </a:txBody>
                  <a:tcPr marL="5693" marR="5693" marT="5693" marB="0" anchor="b"/>
                </a:tc>
                <a:tc>
                  <a:txBody>
                    <a:bodyPr/>
                    <a:lstStyle/>
                    <a:p>
                      <a:pPr algn="l" fontAlgn="b"/>
                      <a:r>
                        <a:rPr lang="en-US" sz="800" u="none" strike="noStrike" dirty="0">
                          <a:effectLst/>
                        </a:rPr>
                        <a:t>Nonparametric regressions of refugee flows and violence against and by refugees</a:t>
                      </a:r>
                      <a:endParaRPr lang="en-US" sz="800" b="0" i="0" u="none" strike="noStrike" dirty="0">
                        <a:solidFill>
                          <a:srgbClr val="000000"/>
                        </a:solidFill>
                        <a:effectLst/>
                        <a:latin typeface="Arial" panose="020B0604020202020204" pitchFamily="34" charset="0"/>
                      </a:endParaRPr>
                    </a:p>
                  </a:txBody>
                  <a:tcPr marL="5693" marR="5693" marT="5693" marB="0" anchor="b"/>
                </a:tc>
                <a:extLst>
                  <a:ext uri="{0D108BD9-81ED-4DB2-BD59-A6C34878D82A}">
                    <a16:rowId xmlns:a16="http://schemas.microsoft.com/office/drawing/2014/main" val="2141445739"/>
                  </a:ext>
                </a:extLst>
              </a:tr>
              <a:tr h="162395">
                <a:tc>
                  <a:txBody>
                    <a:bodyPr/>
                    <a:lstStyle/>
                    <a:p>
                      <a:pPr algn="l" fontAlgn="b"/>
                      <a:r>
                        <a:rPr lang="en-US" sz="800" u="none" strike="noStrike">
                          <a:effectLst/>
                        </a:rPr>
                        <a:t>Matrix creation_MRQAP.R</a:t>
                      </a:r>
                      <a:endParaRPr lang="en-US" sz="800" b="0" i="0" u="none" strike="noStrike">
                        <a:solidFill>
                          <a:srgbClr val="000000"/>
                        </a:solidFill>
                        <a:effectLst/>
                        <a:latin typeface="Arial" panose="020B0604020202020204" pitchFamily="34" charset="0"/>
                      </a:endParaRPr>
                    </a:p>
                  </a:txBody>
                  <a:tcPr marL="5693" marR="5693" marT="5693" marB="0" anchor="b"/>
                </a:tc>
                <a:tc>
                  <a:txBody>
                    <a:bodyPr/>
                    <a:lstStyle/>
                    <a:p>
                      <a:pPr algn="l" fontAlgn="b"/>
                      <a:r>
                        <a:rPr lang="en-US" sz="800" u="none" strike="noStrike" dirty="0">
                          <a:effectLst/>
                        </a:rPr>
                        <a:t>Creates square matrices and performs MR-QAPs with </a:t>
                      </a:r>
                      <a:r>
                        <a:rPr lang="en-US" sz="800" u="none" strike="noStrike" dirty="0" err="1">
                          <a:effectLst/>
                        </a:rPr>
                        <a:t>statnet</a:t>
                      </a:r>
                      <a:r>
                        <a:rPr lang="en-US" sz="800" u="none" strike="noStrike" dirty="0">
                          <a:effectLst/>
                        </a:rPr>
                        <a:t> in R (we have also tried the </a:t>
                      </a:r>
                      <a:r>
                        <a:rPr lang="en-US" sz="800" u="none" strike="noStrike" dirty="0" err="1">
                          <a:effectLst/>
                        </a:rPr>
                        <a:t>asnipe</a:t>
                      </a:r>
                      <a:r>
                        <a:rPr lang="en-US" sz="800" u="none" strike="noStrike" dirty="0">
                          <a:effectLst/>
                        </a:rPr>
                        <a:t> R package)</a:t>
                      </a:r>
                      <a:endParaRPr lang="en-US" sz="800" b="0" i="0" u="none" strike="noStrike" dirty="0">
                        <a:solidFill>
                          <a:srgbClr val="000000"/>
                        </a:solidFill>
                        <a:effectLst/>
                        <a:latin typeface="Arial" panose="020B0604020202020204" pitchFamily="34" charset="0"/>
                      </a:endParaRPr>
                    </a:p>
                  </a:txBody>
                  <a:tcPr marL="5693" marR="5693" marT="5693" marB="0" anchor="b"/>
                </a:tc>
                <a:extLst>
                  <a:ext uri="{0D108BD9-81ED-4DB2-BD59-A6C34878D82A}">
                    <a16:rowId xmlns:a16="http://schemas.microsoft.com/office/drawing/2014/main" val="2864518163"/>
                  </a:ext>
                </a:extLst>
              </a:tr>
              <a:tr h="162395">
                <a:tc>
                  <a:txBody>
                    <a:bodyPr/>
                    <a:lstStyle/>
                    <a:p>
                      <a:pPr algn="l" fontAlgn="b"/>
                      <a:r>
                        <a:rPr lang="en-US" sz="800" u="none" strike="noStrike">
                          <a:effectLst/>
                        </a:rPr>
                        <a:t>Ego network analysis_MRQAP.R</a:t>
                      </a:r>
                      <a:endParaRPr lang="en-US" sz="800" b="0" i="0" u="none" strike="noStrike">
                        <a:solidFill>
                          <a:srgbClr val="000000"/>
                        </a:solidFill>
                        <a:effectLst/>
                        <a:latin typeface="Arial" panose="020B0604020202020204" pitchFamily="34" charset="0"/>
                      </a:endParaRPr>
                    </a:p>
                  </a:txBody>
                  <a:tcPr marL="5693" marR="5693" marT="5693" marB="0" anchor="b"/>
                </a:tc>
                <a:tc>
                  <a:txBody>
                    <a:bodyPr/>
                    <a:lstStyle/>
                    <a:p>
                      <a:pPr algn="l" fontAlgn="b"/>
                      <a:r>
                        <a:rPr lang="en-US" sz="800" u="none" strike="noStrike" dirty="0">
                          <a:effectLst/>
                        </a:rPr>
                        <a:t>Early ego network analysis</a:t>
                      </a:r>
                      <a:endParaRPr lang="en-US" sz="800" b="0" i="0" u="none" strike="noStrike" dirty="0">
                        <a:solidFill>
                          <a:srgbClr val="000000"/>
                        </a:solidFill>
                        <a:effectLst/>
                        <a:latin typeface="Arial" panose="020B0604020202020204" pitchFamily="34" charset="0"/>
                      </a:endParaRPr>
                    </a:p>
                  </a:txBody>
                  <a:tcPr marL="5693" marR="5693" marT="5693" marB="0" anchor="b"/>
                </a:tc>
                <a:extLst>
                  <a:ext uri="{0D108BD9-81ED-4DB2-BD59-A6C34878D82A}">
                    <a16:rowId xmlns:a16="http://schemas.microsoft.com/office/drawing/2014/main" val="2325586646"/>
                  </a:ext>
                </a:extLst>
              </a:tr>
              <a:tr h="162395">
                <a:tc>
                  <a:txBody>
                    <a:bodyPr/>
                    <a:lstStyle/>
                    <a:p>
                      <a:pPr algn="l" fontAlgn="b"/>
                      <a:r>
                        <a:rPr lang="en-US" sz="800" u="none" strike="noStrike">
                          <a:effectLst/>
                        </a:rPr>
                        <a:t>Elise R file to create ego networks</a:t>
                      </a:r>
                      <a:endParaRPr lang="en-US" sz="800" b="0" i="0" u="none" strike="noStrike">
                        <a:solidFill>
                          <a:srgbClr val="000000"/>
                        </a:solidFill>
                        <a:effectLst/>
                        <a:latin typeface="Arial" panose="020B0604020202020204" pitchFamily="34" charset="0"/>
                      </a:endParaRPr>
                    </a:p>
                  </a:txBody>
                  <a:tcPr marL="5693" marR="5693" marT="5693" marB="0" anchor="b"/>
                </a:tc>
                <a:tc>
                  <a:txBody>
                    <a:bodyPr/>
                    <a:lstStyle/>
                    <a:p>
                      <a:pPr algn="l" fontAlgn="b"/>
                      <a:r>
                        <a:rPr lang="en-US" sz="800" u="none" strike="noStrike" dirty="0">
                          <a:effectLst/>
                        </a:rPr>
                        <a:t>Creates ego refugee flow networks for Syria and Somalia</a:t>
                      </a:r>
                      <a:endParaRPr lang="en-US" sz="800" b="0" i="0" u="none" strike="noStrike" dirty="0">
                        <a:solidFill>
                          <a:srgbClr val="000000"/>
                        </a:solidFill>
                        <a:effectLst/>
                        <a:latin typeface="Arial" panose="020B0604020202020204" pitchFamily="34" charset="0"/>
                      </a:endParaRPr>
                    </a:p>
                  </a:txBody>
                  <a:tcPr marL="5693" marR="5693" marT="5693" marB="0" anchor="b"/>
                </a:tc>
                <a:extLst>
                  <a:ext uri="{0D108BD9-81ED-4DB2-BD59-A6C34878D82A}">
                    <a16:rowId xmlns:a16="http://schemas.microsoft.com/office/drawing/2014/main" val="2917727119"/>
                  </a:ext>
                </a:extLst>
              </a:tr>
              <a:tr h="162395">
                <a:tc>
                  <a:txBody>
                    <a:bodyPr/>
                    <a:lstStyle/>
                    <a:p>
                      <a:pPr algn="l" fontAlgn="b"/>
                      <a:r>
                        <a:rPr lang="en-US" sz="800" u="none" strike="noStrike">
                          <a:effectLst/>
                        </a:rPr>
                        <a:t>ACLED &amp; UCDP region variables.R</a:t>
                      </a:r>
                      <a:endParaRPr lang="en-US" sz="800" b="0" i="0" u="none" strike="noStrike">
                        <a:solidFill>
                          <a:srgbClr val="000000"/>
                        </a:solidFill>
                        <a:effectLst/>
                        <a:latin typeface="Arial" panose="020B0604020202020204" pitchFamily="34" charset="0"/>
                      </a:endParaRPr>
                    </a:p>
                  </a:txBody>
                  <a:tcPr marL="5693" marR="5693" marT="5693" marB="0" anchor="b"/>
                </a:tc>
                <a:tc>
                  <a:txBody>
                    <a:bodyPr/>
                    <a:lstStyle/>
                    <a:p>
                      <a:pPr algn="l" fontAlgn="b"/>
                      <a:r>
                        <a:rPr lang="en-US" sz="800" u="none" strike="noStrike" dirty="0">
                          <a:effectLst/>
                        </a:rPr>
                        <a:t>Creates region-level violence variables for Somalia</a:t>
                      </a:r>
                      <a:endParaRPr lang="en-US" sz="800" b="0" i="0" u="none" strike="noStrike" dirty="0">
                        <a:solidFill>
                          <a:srgbClr val="000000"/>
                        </a:solidFill>
                        <a:effectLst/>
                        <a:latin typeface="Arial" panose="020B0604020202020204" pitchFamily="34" charset="0"/>
                      </a:endParaRPr>
                    </a:p>
                  </a:txBody>
                  <a:tcPr marL="5693" marR="5693" marT="5693" marB="0" anchor="b"/>
                </a:tc>
                <a:extLst>
                  <a:ext uri="{0D108BD9-81ED-4DB2-BD59-A6C34878D82A}">
                    <a16:rowId xmlns:a16="http://schemas.microsoft.com/office/drawing/2014/main" val="1406973246"/>
                  </a:ext>
                </a:extLst>
              </a:tr>
              <a:tr h="162395">
                <a:tc>
                  <a:txBody>
                    <a:bodyPr/>
                    <a:lstStyle/>
                    <a:p>
                      <a:pPr algn="l" fontAlgn="b"/>
                      <a:r>
                        <a:rPr lang="en-US" sz="800" u="none" strike="noStrike">
                          <a:effectLst/>
                        </a:rPr>
                        <a:t>Matrix prep script.R</a:t>
                      </a:r>
                      <a:endParaRPr lang="en-US" sz="800" b="0" i="0" u="none" strike="noStrike">
                        <a:solidFill>
                          <a:srgbClr val="000000"/>
                        </a:solidFill>
                        <a:effectLst/>
                        <a:latin typeface="Arial" panose="020B0604020202020204" pitchFamily="34" charset="0"/>
                      </a:endParaRPr>
                    </a:p>
                  </a:txBody>
                  <a:tcPr marL="5693" marR="5693" marT="5693" marB="0" anchor="b"/>
                </a:tc>
                <a:tc>
                  <a:txBody>
                    <a:bodyPr/>
                    <a:lstStyle/>
                    <a:p>
                      <a:pPr algn="l" fontAlgn="b"/>
                      <a:r>
                        <a:rPr lang="en-US" sz="800" u="none" strike="noStrike" dirty="0">
                          <a:effectLst/>
                        </a:rPr>
                        <a:t>Creates matrices of IDP flows by self-reported primary reason of displacement in Somalia</a:t>
                      </a:r>
                      <a:endParaRPr lang="en-US" sz="800" b="0" i="0" u="none" strike="noStrike" dirty="0">
                        <a:solidFill>
                          <a:srgbClr val="000000"/>
                        </a:solidFill>
                        <a:effectLst/>
                        <a:latin typeface="Arial" panose="020B0604020202020204" pitchFamily="34" charset="0"/>
                      </a:endParaRPr>
                    </a:p>
                  </a:txBody>
                  <a:tcPr marL="5693" marR="5693" marT="5693" marB="0" anchor="b"/>
                </a:tc>
                <a:extLst>
                  <a:ext uri="{0D108BD9-81ED-4DB2-BD59-A6C34878D82A}">
                    <a16:rowId xmlns:a16="http://schemas.microsoft.com/office/drawing/2014/main" val="439786817"/>
                  </a:ext>
                </a:extLst>
              </a:tr>
              <a:tr h="162395">
                <a:tc>
                  <a:txBody>
                    <a:bodyPr/>
                    <a:lstStyle/>
                    <a:p>
                      <a:pPr algn="l" fontAlgn="b"/>
                      <a:r>
                        <a:rPr lang="en-US" sz="800" u="none" strike="noStrike">
                          <a:effectLst/>
                        </a:rPr>
                        <a:t>Ayse prep work in R</a:t>
                      </a:r>
                      <a:endParaRPr lang="en-US" sz="800" b="0" i="0" u="none" strike="noStrike">
                        <a:solidFill>
                          <a:srgbClr val="000000"/>
                        </a:solidFill>
                        <a:effectLst/>
                        <a:latin typeface="Arial" panose="020B0604020202020204" pitchFamily="34" charset="0"/>
                      </a:endParaRPr>
                    </a:p>
                  </a:txBody>
                  <a:tcPr marL="5693" marR="5693" marT="5693" marB="0" anchor="b"/>
                </a:tc>
                <a:tc>
                  <a:txBody>
                    <a:bodyPr/>
                    <a:lstStyle/>
                    <a:p>
                      <a:pPr algn="l" fontAlgn="b"/>
                      <a:r>
                        <a:rPr lang="en-US" sz="800" u="none" strike="noStrike" dirty="0">
                          <a:effectLst/>
                        </a:rPr>
                        <a:t>Preparing matrices and analysis</a:t>
                      </a:r>
                      <a:endParaRPr lang="en-US" sz="800" b="0" i="0" u="none" strike="noStrike" dirty="0">
                        <a:solidFill>
                          <a:srgbClr val="000000"/>
                        </a:solidFill>
                        <a:effectLst/>
                        <a:latin typeface="Arial" panose="020B0604020202020204" pitchFamily="34" charset="0"/>
                      </a:endParaRPr>
                    </a:p>
                  </a:txBody>
                  <a:tcPr marL="5693" marR="5693" marT="5693" marB="0" anchor="b"/>
                </a:tc>
                <a:extLst>
                  <a:ext uri="{0D108BD9-81ED-4DB2-BD59-A6C34878D82A}">
                    <a16:rowId xmlns:a16="http://schemas.microsoft.com/office/drawing/2014/main" val="1331511179"/>
                  </a:ext>
                </a:extLst>
              </a:tr>
              <a:tr h="162395">
                <a:tc>
                  <a:txBody>
                    <a:bodyPr/>
                    <a:lstStyle/>
                    <a:p>
                      <a:pPr algn="l" fontAlgn="b"/>
                      <a:r>
                        <a:rPr lang="en-US" sz="800" u="none" strike="noStrike">
                          <a:effectLst/>
                        </a:rPr>
                        <a:t>Ayse work in Matlab</a:t>
                      </a:r>
                      <a:endParaRPr lang="en-US" sz="800" b="0" i="0" u="none" strike="noStrike">
                        <a:solidFill>
                          <a:srgbClr val="000000"/>
                        </a:solidFill>
                        <a:effectLst/>
                        <a:latin typeface="Arial" panose="020B0604020202020204" pitchFamily="34" charset="0"/>
                      </a:endParaRPr>
                    </a:p>
                  </a:txBody>
                  <a:tcPr marL="5693" marR="5693" marT="5693" marB="0" anchor="b"/>
                </a:tc>
                <a:tc>
                  <a:txBody>
                    <a:bodyPr/>
                    <a:lstStyle/>
                    <a:p>
                      <a:pPr algn="l" fontAlgn="b"/>
                      <a:r>
                        <a:rPr lang="en-US" sz="800" u="none" strike="noStrike" dirty="0">
                          <a:effectLst/>
                        </a:rPr>
                        <a:t>Modelling</a:t>
                      </a:r>
                      <a:endParaRPr lang="en-US" sz="800" b="0" i="0" u="none" strike="noStrike" dirty="0">
                        <a:solidFill>
                          <a:srgbClr val="000000"/>
                        </a:solidFill>
                        <a:effectLst/>
                        <a:latin typeface="Arial" panose="020B0604020202020204" pitchFamily="34" charset="0"/>
                      </a:endParaRPr>
                    </a:p>
                  </a:txBody>
                  <a:tcPr marL="5693" marR="5693" marT="5693" marB="0" anchor="b"/>
                </a:tc>
                <a:extLst>
                  <a:ext uri="{0D108BD9-81ED-4DB2-BD59-A6C34878D82A}">
                    <a16:rowId xmlns:a16="http://schemas.microsoft.com/office/drawing/2014/main" val="2555839542"/>
                  </a:ext>
                </a:extLst>
              </a:tr>
              <a:tr h="162395">
                <a:tc>
                  <a:txBody>
                    <a:bodyPr/>
                    <a:lstStyle/>
                    <a:p>
                      <a:pPr algn="l" fontAlgn="b"/>
                      <a:r>
                        <a:rPr lang="en-US" sz="800" u="none" strike="noStrike">
                          <a:effectLst/>
                        </a:rPr>
                        <a:t>Michael and Alison on Google Earth Engine</a:t>
                      </a:r>
                      <a:endParaRPr lang="en-US" sz="800" b="0" i="0" u="none" strike="noStrike">
                        <a:solidFill>
                          <a:srgbClr val="000000"/>
                        </a:solidFill>
                        <a:effectLst/>
                        <a:latin typeface="Arial" panose="020B0604020202020204" pitchFamily="34" charset="0"/>
                      </a:endParaRPr>
                    </a:p>
                  </a:txBody>
                  <a:tcPr marL="5693" marR="5693" marT="5693" marB="0" anchor="b"/>
                </a:tc>
                <a:tc>
                  <a:txBody>
                    <a:bodyPr/>
                    <a:lstStyle/>
                    <a:p>
                      <a:pPr algn="l" fontAlgn="b"/>
                      <a:r>
                        <a:rPr lang="en-US" sz="800" u="none" strike="noStrike" dirty="0">
                          <a:effectLst/>
                        </a:rPr>
                        <a:t>Create environmental variables</a:t>
                      </a:r>
                      <a:endParaRPr lang="en-US" sz="800" b="0" i="0" u="none" strike="noStrike" dirty="0">
                        <a:solidFill>
                          <a:srgbClr val="000000"/>
                        </a:solidFill>
                        <a:effectLst/>
                        <a:latin typeface="Arial" panose="020B0604020202020204" pitchFamily="34" charset="0"/>
                      </a:endParaRPr>
                    </a:p>
                  </a:txBody>
                  <a:tcPr marL="5693" marR="5693" marT="5693" marB="0" anchor="b"/>
                </a:tc>
                <a:extLst>
                  <a:ext uri="{0D108BD9-81ED-4DB2-BD59-A6C34878D82A}">
                    <a16:rowId xmlns:a16="http://schemas.microsoft.com/office/drawing/2014/main" val="2704244545"/>
                  </a:ext>
                </a:extLst>
              </a:tr>
              <a:tr h="162395">
                <a:tc>
                  <a:txBody>
                    <a:bodyPr/>
                    <a:lstStyle/>
                    <a:p>
                      <a:pPr algn="l" fontAlgn="b"/>
                      <a:r>
                        <a:rPr lang="en-US" sz="800" u="none" strike="noStrike">
                          <a:effectLst/>
                        </a:rPr>
                        <a:t>MURI_review_year1.R</a:t>
                      </a:r>
                      <a:endParaRPr lang="en-US" sz="800" b="0" i="0" u="none" strike="noStrike">
                        <a:solidFill>
                          <a:srgbClr val="000000"/>
                        </a:solidFill>
                        <a:effectLst/>
                        <a:latin typeface="Arial" panose="020B0604020202020204" pitchFamily="34" charset="0"/>
                      </a:endParaRPr>
                    </a:p>
                  </a:txBody>
                  <a:tcPr marL="5693" marR="5693" marT="5693" marB="0" anchor="b"/>
                </a:tc>
                <a:tc>
                  <a:txBody>
                    <a:bodyPr/>
                    <a:lstStyle/>
                    <a:p>
                      <a:pPr algn="l" fontAlgn="b"/>
                      <a:r>
                        <a:rPr lang="en-US" sz="800" u="none" strike="noStrike" dirty="0">
                          <a:effectLst/>
                        </a:rPr>
                        <a:t>Created several network plots of Somali internal displacement</a:t>
                      </a:r>
                      <a:endParaRPr lang="en-US" sz="800" b="0" i="0" u="none" strike="noStrike" dirty="0">
                        <a:solidFill>
                          <a:srgbClr val="000000"/>
                        </a:solidFill>
                        <a:effectLst/>
                        <a:latin typeface="Arial" panose="020B0604020202020204" pitchFamily="34" charset="0"/>
                      </a:endParaRPr>
                    </a:p>
                  </a:txBody>
                  <a:tcPr marL="5693" marR="5693" marT="5693" marB="0" anchor="b"/>
                </a:tc>
                <a:extLst>
                  <a:ext uri="{0D108BD9-81ED-4DB2-BD59-A6C34878D82A}">
                    <a16:rowId xmlns:a16="http://schemas.microsoft.com/office/drawing/2014/main" val="2184885275"/>
                  </a:ext>
                </a:extLst>
              </a:tr>
            </a:tbl>
          </a:graphicData>
        </a:graphic>
      </p:graphicFrame>
      <p:sp>
        <p:nvSpPr>
          <p:cNvPr id="5" name="Slide Number Placeholder 3">
            <a:extLst>
              <a:ext uri="{FF2B5EF4-FFF2-40B4-BE49-F238E27FC236}">
                <a16:creationId xmlns:a16="http://schemas.microsoft.com/office/drawing/2014/main" id="{BCDA6A4E-D85D-0741-A9E9-FAA9E04D5203}"/>
              </a:ext>
            </a:extLst>
          </p:cNvPr>
          <p:cNvSpPr>
            <a:spLocks noGrp="1"/>
          </p:cNvSpPr>
          <p:nvPr>
            <p:ph type="sldNum" sz="quarter" idx="12"/>
          </p:nvPr>
        </p:nvSpPr>
        <p:spPr>
          <a:xfrm>
            <a:off x="11410717" y="6372372"/>
            <a:ext cx="640080" cy="365125"/>
          </a:xfrm>
        </p:spPr>
        <p:txBody>
          <a:bodyPr/>
          <a:lstStyle/>
          <a:p>
            <a:fld id="{4FAB73BC-B049-4115-A692-8D63A059BFB8}" type="slidenum">
              <a:rPr lang="en-US" smtClean="0"/>
              <a:t>15</a:t>
            </a:fld>
            <a:endParaRPr lang="en-US"/>
          </a:p>
        </p:txBody>
      </p:sp>
    </p:spTree>
    <p:extLst>
      <p:ext uri="{BB962C8B-B14F-4D97-AF65-F5344CB8AC3E}">
        <p14:creationId xmlns:p14="http://schemas.microsoft.com/office/powerpoint/2010/main" val="1966410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A466E-87C7-40F9-B0CF-A21C6E7497A7}"/>
              </a:ext>
            </a:extLst>
          </p:cNvPr>
          <p:cNvSpPr>
            <a:spLocks noGrp="1"/>
          </p:cNvSpPr>
          <p:nvPr>
            <p:ph type="title"/>
          </p:nvPr>
        </p:nvSpPr>
        <p:spPr/>
        <p:txBody>
          <a:bodyPr/>
          <a:lstStyle/>
          <a:p>
            <a:r>
              <a:rPr lang="en-US" dirty="0"/>
              <a:t>Technological Infrastructure Development</a:t>
            </a:r>
          </a:p>
        </p:txBody>
      </p:sp>
      <p:sp>
        <p:nvSpPr>
          <p:cNvPr id="3" name="Content Placeholder 2">
            <a:extLst>
              <a:ext uri="{FF2B5EF4-FFF2-40B4-BE49-F238E27FC236}">
                <a16:creationId xmlns:a16="http://schemas.microsoft.com/office/drawing/2014/main" id="{3B15C42A-5968-492A-955B-9383DA247A02}"/>
              </a:ext>
            </a:extLst>
          </p:cNvPr>
          <p:cNvSpPr>
            <a:spLocks noGrp="1"/>
          </p:cNvSpPr>
          <p:nvPr>
            <p:ph idx="1"/>
          </p:nvPr>
        </p:nvSpPr>
        <p:spPr/>
        <p:txBody>
          <a:bodyPr/>
          <a:lstStyle/>
          <a:p>
            <a:r>
              <a:rPr lang="en-US" dirty="0"/>
              <a:t>To increase the quality, accessibility, comparability and pedagogical simplicity of human-centered relational data, the DAOME project will develop a cyberinfrastructure based on open-source production-quality software, extending and customizing it to meet the objectives </a:t>
            </a:r>
          </a:p>
        </p:txBody>
      </p:sp>
      <p:sp>
        <p:nvSpPr>
          <p:cNvPr id="4" name="Slide Number Placeholder 3">
            <a:extLst>
              <a:ext uri="{FF2B5EF4-FFF2-40B4-BE49-F238E27FC236}">
                <a16:creationId xmlns:a16="http://schemas.microsoft.com/office/drawing/2014/main" id="{1E8B3C09-7581-4000-AD8E-FC6374FAE628}"/>
              </a:ext>
            </a:extLst>
          </p:cNvPr>
          <p:cNvSpPr>
            <a:spLocks noGrp="1"/>
          </p:cNvSpPr>
          <p:nvPr>
            <p:ph type="sldNum" sz="quarter" idx="12"/>
          </p:nvPr>
        </p:nvSpPr>
        <p:spPr/>
        <p:txBody>
          <a:bodyPr/>
          <a:lstStyle/>
          <a:p>
            <a:fld id="{4FAB73BC-B049-4115-A692-8D63A059BFB8}" type="slidenum">
              <a:rPr lang="en-US" smtClean="0"/>
              <a:t>16</a:t>
            </a:fld>
            <a:endParaRPr lang="en-US"/>
          </a:p>
        </p:txBody>
      </p:sp>
      <p:pic>
        <p:nvPicPr>
          <p:cNvPr id="5" name="Picture 4">
            <a:extLst>
              <a:ext uri="{FF2B5EF4-FFF2-40B4-BE49-F238E27FC236}">
                <a16:creationId xmlns:a16="http://schemas.microsoft.com/office/drawing/2014/main" id="{366CAF64-BD11-49EF-8CF0-5D3243EF9CEB}"/>
              </a:ext>
            </a:extLst>
          </p:cNvPr>
          <p:cNvPicPr/>
          <p:nvPr/>
        </p:nvPicPr>
        <p:blipFill>
          <a:blip r:embed="rId2"/>
          <a:stretch>
            <a:fillRect/>
          </a:stretch>
        </p:blipFill>
        <p:spPr>
          <a:xfrm>
            <a:off x="1453243" y="3429000"/>
            <a:ext cx="8017328" cy="3091543"/>
          </a:xfrm>
          <a:prstGeom prst="rect">
            <a:avLst/>
          </a:prstGeom>
        </p:spPr>
      </p:pic>
    </p:spTree>
    <p:extLst>
      <p:ext uri="{BB962C8B-B14F-4D97-AF65-F5344CB8AC3E}">
        <p14:creationId xmlns:p14="http://schemas.microsoft.com/office/powerpoint/2010/main" val="14318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EF595-F81C-46FE-84E0-8ED8450AFB60}"/>
              </a:ext>
            </a:extLst>
          </p:cNvPr>
          <p:cNvSpPr>
            <a:spLocks noGrp="1"/>
          </p:cNvSpPr>
          <p:nvPr>
            <p:ph type="title"/>
          </p:nvPr>
        </p:nvSpPr>
        <p:spPr/>
        <p:txBody>
          <a:bodyPr/>
          <a:lstStyle/>
          <a:p>
            <a:r>
              <a:rPr lang="en-US" dirty="0"/>
              <a:t>DAOME Web Presence</a:t>
            </a:r>
          </a:p>
        </p:txBody>
      </p:sp>
      <p:sp>
        <p:nvSpPr>
          <p:cNvPr id="3" name="Content Placeholder 2">
            <a:extLst>
              <a:ext uri="{FF2B5EF4-FFF2-40B4-BE49-F238E27FC236}">
                <a16:creationId xmlns:a16="http://schemas.microsoft.com/office/drawing/2014/main" id="{697D0268-6DE0-48F1-8580-65B838CC9407}"/>
              </a:ext>
            </a:extLst>
          </p:cNvPr>
          <p:cNvSpPr>
            <a:spLocks noGrp="1"/>
          </p:cNvSpPr>
          <p:nvPr>
            <p:ph idx="1"/>
          </p:nvPr>
        </p:nvSpPr>
        <p:spPr/>
        <p:txBody>
          <a:bodyPr>
            <a:normAutofit/>
          </a:bodyPr>
          <a:lstStyle/>
          <a:p>
            <a:r>
              <a:rPr lang="en-US" dirty="0"/>
              <a:t>We envision the development of a data and tools web portal, i.e. a website allowing data management and processing that will provide</a:t>
            </a:r>
          </a:p>
          <a:p>
            <a:pPr lvl="1"/>
            <a:r>
              <a:rPr lang="en-US" dirty="0"/>
              <a:t>(a) a searchable and integrated database migration data, associated metadata, references, and context information</a:t>
            </a:r>
          </a:p>
          <a:p>
            <a:pPr lvl="1"/>
            <a:r>
              <a:rPr lang="en-US" dirty="0"/>
              <a:t>(b) access to datasets in a selected number of open formats, statistical structural information automatically extracted from the network structural and non-structural metadata</a:t>
            </a:r>
          </a:p>
          <a:p>
            <a:pPr lvl="1"/>
            <a:r>
              <a:rPr lang="en-US" dirty="0"/>
              <a:t>(c) access to notebooks of scripts that can show specific uses of the migration network data in the form of </a:t>
            </a:r>
            <a:r>
              <a:rPr lang="en-US" dirty="0" err="1"/>
              <a:t>gists</a:t>
            </a:r>
            <a:r>
              <a:rPr lang="en-US" dirty="0"/>
              <a:t>. </a:t>
            </a:r>
          </a:p>
        </p:txBody>
      </p:sp>
      <p:sp>
        <p:nvSpPr>
          <p:cNvPr id="4" name="Slide Number Placeholder 3">
            <a:extLst>
              <a:ext uri="{FF2B5EF4-FFF2-40B4-BE49-F238E27FC236}">
                <a16:creationId xmlns:a16="http://schemas.microsoft.com/office/drawing/2014/main" id="{B8835A81-1526-4435-BFCE-49C208DE3FFE}"/>
              </a:ext>
            </a:extLst>
          </p:cNvPr>
          <p:cNvSpPr>
            <a:spLocks noGrp="1"/>
          </p:cNvSpPr>
          <p:nvPr>
            <p:ph type="sldNum" sz="quarter" idx="12"/>
          </p:nvPr>
        </p:nvSpPr>
        <p:spPr/>
        <p:txBody>
          <a:bodyPr/>
          <a:lstStyle/>
          <a:p>
            <a:fld id="{4FAB73BC-B049-4115-A692-8D63A059BFB8}" type="slidenum">
              <a:rPr lang="en-US" smtClean="0"/>
              <a:t>17</a:t>
            </a:fld>
            <a:endParaRPr lang="en-US"/>
          </a:p>
        </p:txBody>
      </p:sp>
    </p:spTree>
    <p:extLst>
      <p:ext uri="{BB962C8B-B14F-4D97-AF65-F5344CB8AC3E}">
        <p14:creationId xmlns:p14="http://schemas.microsoft.com/office/powerpoint/2010/main" val="4284804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11">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Rectangle 13">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15">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65" name="Group 17">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66" name="Oval 18">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67" name="Oval 19">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8" name="Rectangle 21">
            <a:extLst>
              <a:ext uri="{FF2B5EF4-FFF2-40B4-BE49-F238E27FC236}">
                <a16:creationId xmlns:a16="http://schemas.microsoft.com/office/drawing/2014/main" id="{8363C3DA-5063-4048-965B-F5FDB35CC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9" name="Rectangle 23">
            <a:extLst>
              <a:ext uri="{FF2B5EF4-FFF2-40B4-BE49-F238E27FC236}">
                <a16:creationId xmlns:a16="http://schemas.microsoft.com/office/drawing/2014/main" id="{4BE79ECB-20D1-486E-B39D-0F98D69BE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25">
            <a:extLst>
              <a:ext uri="{FF2B5EF4-FFF2-40B4-BE49-F238E27FC236}">
                <a16:creationId xmlns:a16="http://schemas.microsoft.com/office/drawing/2014/main" id="{E2F1DBD8-7930-4EF6-AF8F-F6A674303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0120933-FC1B-4C3B-8138-FCEB54EA8915}"/>
              </a:ext>
            </a:extLst>
          </p:cNvPr>
          <p:cNvSpPr/>
          <p:nvPr/>
        </p:nvSpPr>
        <p:spPr>
          <a:xfrm>
            <a:off x="8200102" y="1683235"/>
            <a:ext cx="2818417" cy="3357976"/>
          </a:xfrm>
          <a:prstGeom prst="rect">
            <a:avLst/>
          </a:prstGeom>
          <a:solidFill>
            <a:schemeClr val="bg1"/>
          </a:solidFill>
        </p:spPr>
        <p:txBody>
          <a:bodyPr vert="horz" lIns="91440" tIns="45720" rIns="91440" bIns="45720" rtlCol="0" anchor="ctr">
            <a:normAutofit/>
          </a:bodyPr>
          <a:lstStyle/>
          <a:p>
            <a:pPr>
              <a:lnSpc>
                <a:spcPct val="80000"/>
              </a:lnSpc>
              <a:spcBef>
                <a:spcPct val="0"/>
              </a:spcBef>
              <a:spcAft>
                <a:spcPts val="600"/>
              </a:spcAft>
            </a:pPr>
            <a:r>
              <a:rPr lang="en-US" sz="1600" b="1" cap="all" dirty="0">
                <a:blipFill dpi="0" rotWithShape="1">
                  <a:blip r:embed="rId4"/>
                  <a:srcRect/>
                  <a:tile tx="6350" ty="-127000" sx="65000" sy="64000" flip="none" algn="tl"/>
                </a:blipFill>
                <a:latin typeface="+mj-lt"/>
                <a:ea typeface="+mj-ea"/>
                <a:cs typeface="+mj-cs"/>
              </a:rPr>
              <a:t>Example of similar work. </a:t>
            </a:r>
            <a:r>
              <a:rPr lang="en-US" sz="1600" dirty="0">
                <a:blipFill dpi="0" rotWithShape="1">
                  <a:blip r:embed="rId4"/>
                  <a:srcRect/>
                  <a:tile tx="6350" ty="-127000" sx="65000" sy="64000" flip="none" algn="tl"/>
                </a:blipFill>
                <a:latin typeface="Corbel" panose="020B0503020204020204" pitchFamily="34" charset="0"/>
                <a:ea typeface="+mj-ea"/>
                <a:cs typeface="+mj-cs"/>
              </a:rPr>
              <a:t>Key novel features include: archive of social network datasets that is searchable (upper left box), access to datasets in a selected set of formats and display of enriched structural information automatically extracted from the dataset as well as nonstructural metadata (lower left box), and sharing of notebooks making use of the dataset as </a:t>
            </a:r>
            <a:r>
              <a:rPr lang="en-US" sz="1600" dirty="0" err="1">
                <a:blipFill dpi="0" rotWithShape="1">
                  <a:blip r:embed="rId4"/>
                  <a:srcRect/>
                  <a:tile tx="6350" ty="-127000" sx="65000" sy="64000" flip="none" algn="tl"/>
                </a:blipFill>
                <a:latin typeface="Corbel" panose="020B0503020204020204" pitchFamily="34" charset="0"/>
                <a:ea typeface="+mj-ea"/>
                <a:cs typeface="+mj-cs"/>
              </a:rPr>
              <a:t>gists</a:t>
            </a:r>
            <a:r>
              <a:rPr lang="en-US" sz="1600" dirty="0">
                <a:blipFill dpi="0" rotWithShape="1">
                  <a:blip r:embed="rId4"/>
                  <a:srcRect/>
                  <a:tile tx="6350" ty="-127000" sx="65000" sy="64000" flip="none" algn="tl"/>
                </a:blipFill>
                <a:latin typeface="Corbel" panose="020B0503020204020204" pitchFamily="34" charset="0"/>
                <a:ea typeface="+mj-ea"/>
                <a:cs typeface="+mj-cs"/>
              </a:rPr>
              <a:t> (right box). </a:t>
            </a:r>
          </a:p>
        </p:txBody>
      </p:sp>
      <p:sp>
        <p:nvSpPr>
          <p:cNvPr id="71" name="Rectangle 27">
            <a:extLst>
              <a:ext uri="{FF2B5EF4-FFF2-40B4-BE49-F238E27FC236}">
                <a16:creationId xmlns:a16="http://schemas.microsoft.com/office/drawing/2014/main" id="{F39044D3-8725-4D57-BD64-A96E7C271A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8DCC089B-F750-4C12-822F-DF53F4DD36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31" name="Oval 30">
              <a:extLst>
                <a:ext uri="{FF2B5EF4-FFF2-40B4-BE49-F238E27FC236}">
                  <a16:creationId xmlns:a16="http://schemas.microsoft.com/office/drawing/2014/main" id="{3CDC7132-9021-4F21-AE5A-9B9B90C982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2" name="Oval 31">
              <a:extLst>
                <a:ext uri="{FF2B5EF4-FFF2-40B4-BE49-F238E27FC236}">
                  <a16:creationId xmlns:a16="http://schemas.microsoft.com/office/drawing/2014/main" id="{00D011B8-BF69-4B6B-B3D2-F1BA771086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7" name="Picture 6">
            <a:extLst>
              <a:ext uri="{FF2B5EF4-FFF2-40B4-BE49-F238E27FC236}">
                <a16:creationId xmlns:a16="http://schemas.microsoft.com/office/drawing/2014/main" id="{9B8FFCB0-81CE-9C42-8678-1C643A0F190D}"/>
              </a:ext>
            </a:extLst>
          </p:cNvPr>
          <p:cNvPicPr>
            <a:picLocks noChangeAspect="1"/>
          </p:cNvPicPr>
          <p:nvPr/>
        </p:nvPicPr>
        <p:blipFill rotWithShape="1">
          <a:blip r:embed="rId6">
            <a:extLst>
              <a:ext uri="{28A0092B-C50C-407E-A947-70E740481C1C}">
                <a14:useLocalDpi xmlns:a14="http://schemas.microsoft.com/office/drawing/2010/main" val="0"/>
              </a:ext>
            </a:extLst>
          </a:blip>
          <a:srcRect l="1858" r="-1" b="-1"/>
          <a:stretch/>
        </p:blipFill>
        <p:spPr>
          <a:xfrm>
            <a:off x="583973" y="1151675"/>
            <a:ext cx="7243596" cy="4502254"/>
          </a:xfrm>
          <a:prstGeom prst="rect">
            <a:avLst/>
          </a:prstGeom>
        </p:spPr>
      </p:pic>
      <p:sp>
        <p:nvSpPr>
          <p:cNvPr id="2" name="Slide Number Placeholder 1">
            <a:extLst>
              <a:ext uri="{FF2B5EF4-FFF2-40B4-BE49-F238E27FC236}">
                <a16:creationId xmlns:a16="http://schemas.microsoft.com/office/drawing/2014/main" id="{01D788E5-32BD-4D6A-8F5D-FFF4284022F5}"/>
              </a:ext>
            </a:extLst>
          </p:cNvPr>
          <p:cNvSpPr>
            <a:spLocks noGrp="1"/>
          </p:cNvSpPr>
          <p:nvPr>
            <p:ph type="sldNum" sz="quarter" idx="12"/>
          </p:nvPr>
        </p:nvSpPr>
        <p:spPr>
          <a:xfrm>
            <a:off x="9592056" y="5477256"/>
            <a:ext cx="1193868" cy="640080"/>
          </a:xfrm>
        </p:spPr>
        <p:txBody>
          <a:bodyPr vert="horz" lIns="91440" tIns="45720" rIns="91440" bIns="45720" rtlCol="0" anchor="ctr">
            <a:normAutofit/>
          </a:bodyPr>
          <a:lstStyle/>
          <a:p>
            <a:pPr defTabSz="457200">
              <a:spcAft>
                <a:spcPts val="600"/>
              </a:spcAft>
            </a:pPr>
            <a:fld id="{4FAB73BC-B049-4115-A692-8D63A059BFB8}" type="slidenum">
              <a:rPr lang="en-US" sz="2800" smtClean="0"/>
              <a:pPr defTabSz="457200">
                <a:spcAft>
                  <a:spcPts val="600"/>
                </a:spcAft>
              </a:pPr>
              <a:t>18</a:t>
            </a:fld>
            <a:endParaRPr lang="en-US" sz="2800"/>
          </a:p>
        </p:txBody>
      </p:sp>
    </p:spTree>
    <p:extLst>
      <p:ext uri="{BB962C8B-B14F-4D97-AF65-F5344CB8AC3E}">
        <p14:creationId xmlns:p14="http://schemas.microsoft.com/office/powerpoint/2010/main" val="1989209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16DBE40-711D-4A45-9B92-1FB8941435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69850" y="3605328"/>
            <a:ext cx="3373646" cy="2518989"/>
          </a:xfrm>
          <a:prstGeom prst="rect">
            <a:avLst/>
          </a:prstGeom>
        </p:spPr>
      </p:pic>
      <p:sp>
        <p:nvSpPr>
          <p:cNvPr id="2" name="Title 1">
            <a:extLst>
              <a:ext uri="{FF2B5EF4-FFF2-40B4-BE49-F238E27FC236}">
                <a16:creationId xmlns:a16="http://schemas.microsoft.com/office/drawing/2014/main" id="{A3A4FEB2-F823-BA43-8100-2CCCE073CF8B}"/>
              </a:ext>
            </a:extLst>
          </p:cNvPr>
          <p:cNvSpPr>
            <a:spLocks noGrp="1"/>
          </p:cNvSpPr>
          <p:nvPr>
            <p:ph type="ctrTitle"/>
          </p:nvPr>
        </p:nvSpPr>
        <p:spPr>
          <a:xfrm>
            <a:off x="205483" y="1107526"/>
            <a:ext cx="11308229" cy="2045195"/>
          </a:xfrm>
        </p:spPr>
        <p:txBody>
          <a:bodyPr/>
          <a:lstStyle/>
          <a:p>
            <a:pPr algn="ctr"/>
            <a:r>
              <a:rPr lang="en-US" sz="4400" b="1" dirty="0"/>
              <a:t>potential synergies For MURI MIGRATION</a:t>
            </a:r>
            <a:br>
              <a:rPr lang="en-US" sz="4400" b="1" dirty="0"/>
            </a:br>
            <a:r>
              <a:rPr lang="en-US" sz="3600" b="1" i="1" dirty="0">
                <a:solidFill>
                  <a:schemeClr val="accent2">
                    <a:lumMod val="75000"/>
                  </a:schemeClr>
                </a:solidFill>
              </a:rPr>
              <a:t>NSF Convergence and DARPA World Modelers</a:t>
            </a:r>
            <a:endParaRPr lang="en-US" sz="4400" b="1" i="1" dirty="0">
              <a:solidFill>
                <a:schemeClr val="accent2">
                  <a:lumMod val="75000"/>
                </a:schemeClr>
              </a:solidFill>
            </a:endParaRPr>
          </a:p>
        </p:txBody>
      </p:sp>
      <p:sp>
        <p:nvSpPr>
          <p:cNvPr id="3" name="Subtitle 2">
            <a:extLst>
              <a:ext uri="{FF2B5EF4-FFF2-40B4-BE49-F238E27FC236}">
                <a16:creationId xmlns:a16="http://schemas.microsoft.com/office/drawing/2014/main" id="{DC393049-3B33-7640-B911-253B7DB069AB}"/>
              </a:ext>
            </a:extLst>
          </p:cNvPr>
          <p:cNvSpPr>
            <a:spLocks noGrp="1"/>
          </p:cNvSpPr>
          <p:nvPr>
            <p:ph type="subTitle" idx="1"/>
          </p:nvPr>
        </p:nvSpPr>
        <p:spPr>
          <a:xfrm>
            <a:off x="718286" y="3379503"/>
            <a:ext cx="5661248" cy="839679"/>
          </a:xfrm>
        </p:spPr>
        <p:txBody>
          <a:bodyPr>
            <a:normAutofit/>
          </a:bodyPr>
          <a:lstStyle/>
          <a:p>
            <a:pPr>
              <a:spcBef>
                <a:spcPts val="0"/>
              </a:spcBef>
            </a:pPr>
            <a:r>
              <a:rPr lang="en-US" sz="2400" b="1" dirty="0">
                <a:solidFill>
                  <a:schemeClr val="accent1"/>
                </a:solidFill>
              </a:rPr>
              <a:t>Michael Puma</a:t>
            </a:r>
          </a:p>
          <a:p>
            <a:pPr>
              <a:spcBef>
                <a:spcPts val="0"/>
              </a:spcBef>
            </a:pPr>
            <a:r>
              <a:rPr lang="en-US" sz="2400" b="1" dirty="0">
                <a:solidFill>
                  <a:schemeClr val="accent1"/>
                </a:solidFill>
              </a:rPr>
              <a:t>Columbia University</a:t>
            </a:r>
            <a:endParaRPr lang="en-US" sz="2400" dirty="0">
              <a:solidFill>
                <a:schemeClr val="accent1"/>
              </a:solidFill>
            </a:endParaRPr>
          </a:p>
        </p:txBody>
      </p:sp>
      <p:pic>
        <p:nvPicPr>
          <p:cNvPr id="4" name="Picture 3">
            <a:extLst>
              <a:ext uri="{FF2B5EF4-FFF2-40B4-BE49-F238E27FC236}">
                <a16:creationId xmlns:a16="http://schemas.microsoft.com/office/drawing/2014/main" id="{C16145FF-EC5F-9E4F-BC02-71ACA898D6F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46848" y="22074"/>
            <a:ext cx="833569" cy="914400"/>
          </a:xfrm>
          <a:prstGeom prst="rect">
            <a:avLst/>
          </a:prstGeom>
        </p:spPr>
      </p:pic>
      <p:pic>
        <p:nvPicPr>
          <p:cNvPr id="5" name="Picture 46">
            <a:extLst>
              <a:ext uri="{FF2B5EF4-FFF2-40B4-BE49-F238E27FC236}">
                <a16:creationId xmlns:a16="http://schemas.microsoft.com/office/drawing/2014/main" id="{B14DCFFF-2F73-5246-8318-0C37312F6B1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03760" y="337338"/>
            <a:ext cx="1995214"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0" descr="Image result for columbia university">
            <a:extLst>
              <a:ext uri="{FF2B5EF4-FFF2-40B4-BE49-F238E27FC236}">
                <a16:creationId xmlns:a16="http://schemas.microsoft.com/office/drawing/2014/main" id="{3109468C-BA73-AC4E-B5A2-EFF552484B8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66731" y="291618"/>
            <a:ext cx="307618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9">
            <a:extLst>
              <a:ext uri="{FF2B5EF4-FFF2-40B4-BE49-F238E27FC236}">
                <a16:creationId xmlns:a16="http://schemas.microsoft.com/office/drawing/2014/main" id="{15CD8839-35AA-F24C-BD0A-C50B5147CE4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416135" y="291618"/>
            <a:ext cx="101100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48C27D37-9E62-044C-AB62-D8F6916373C0}"/>
              </a:ext>
            </a:extLst>
          </p:cNvPr>
          <p:cNvSpPr txBox="1"/>
          <p:nvPr/>
        </p:nvSpPr>
        <p:spPr>
          <a:xfrm>
            <a:off x="205483" y="6386333"/>
            <a:ext cx="2963183" cy="369332"/>
          </a:xfrm>
          <a:prstGeom prst="rect">
            <a:avLst/>
          </a:prstGeom>
          <a:solidFill>
            <a:schemeClr val="tx1">
              <a:lumMod val="50000"/>
              <a:lumOff val="50000"/>
            </a:schemeClr>
          </a:solidFill>
        </p:spPr>
        <p:txBody>
          <a:bodyPr wrap="none" rtlCol="0">
            <a:spAutoFit/>
          </a:bodyPr>
          <a:lstStyle/>
          <a:p>
            <a:pPr algn="ctr"/>
            <a:r>
              <a:rPr lang="en-US" b="1" dirty="0">
                <a:solidFill>
                  <a:schemeClr val="bg1"/>
                </a:solidFill>
                <a:latin typeface="Arial Black" panose="020B0604020202020204" pitchFamily="34" charset="0"/>
                <a:cs typeface="Arial Black" panose="020B0604020202020204" pitchFamily="34" charset="0"/>
              </a:rPr>
              <a:t>MURI </a:t>
            </a:r>
            <a:r>
              <a:rPr lang="en-US" dirty="0">
                <a:solidFill>
                  <a:schemeClr val="bg1"/>
                </a:solidFill>
                <a:latin typeface="Arial" panose="020B0604020202020204" pitchFamily="34" charset="0"/>
                <a:cs typeface="Arial" panose="020B0604020202020204" pitchFamily="34" charset="0"/>
              </a:rPr>
              <a:t>W911NF-18-1-0267</a:t>
            </a:r>
          </a:p>
        </p:txBody>
      </p:sp>
      <p:sp>
        <p:nvSpPr>
          <p:cNvPr id="9" name="TextBox 8">
            <a:extLst>
              <a:ext uri="{FF2B5EF4-FFF2-40B4-BE49-F238E27FC236}">
                <a16:creationId xmlns:a16="http://schemas.microsoft.com/office/drawing/2014/main" id="{B4A028B6-F5FE-1146-BD7B-DBEA1B453D78}"/>
              </a:ext>
            </a:extLst>
          </p:cNvPr>
          <p:cNvSpPr txBox="1"/>
          <p:nvPr/>
        </p:nvSpPr>
        <p:spPr>
          <a:xfrm>
            <a:off x="7069850" y="6381716"/>
            <a:ext cx="4916667" cy="369332"/>
          </a:xfrm>
          <a:prstGeom prst="rect">
            <a:avLst/>
          </a:prstGeom>
          <a:solidFill>
            <a:schemeClr val="tx1">
              <a:lumMod val="50000"/>
              <a:lumOff val="50000"/>
            </a:schemeClr>
          </a:solidFill>
        </p:spPr>
        <p:txBody>
          <a:bodyPr wrap="none" rtlCol="0">
            <a:spAutoFit/>
          </a:bodyPr>
          <a:lstStyle/>
          <a:p>
            <a:pPr algn="ctr"/>
            <a:r>
              <a:rPr lang="en-US" b="1" dirty="0">
                <a:solidFill>
                  <a:schemeClr val="bg1"/>
                </a:solidFill>
                <a:latin typeface="Arial Black" panose="020B0604020202020204" pitchFamily="34" charset="0"/>
                <a:cs typeface="Arial Black" panose="020B0604020202020204" pitchFamily="34" charset="0"/>
              </a:rPr>
              <a:t>HRPO </a:t>
            </a:r>
            <a:r>
              <a:rPr lang="en-US" dirty="0">
                <a:solidFill>
                  <a:schemeClr val="bg1"/>
                </a:solidFill>
                <a:latin typeface="Arial" panose="020B0604020202020204" pitchFamily="34" charset="0"/>
                <a:cs typeface="Arial" panose="020B0604020202020204" pitchFamily="34" charset="0"/>
              </a:rPr>
              <a:t>ARL 18-114, ARL 18-115, ARL 18-116</a:t>
            </a:r>
          </a:p>
        </p:txBody>
      </p:sp>
      <p:sp>
        <p:nvSpPr>
          <p:cNvPr id="10" name="Subtitle 2">
            <a:extLst>
              <a:ext uri="{FF2B5EF4-FFF2-40B4-BE49-F238E27FC236}">
                <a16:creationId xmlns:a16="http://schemas.microsoft.com/office/drawing/2014/main" id="{45C917CF-6B1C-0E46-9806-124D481E99F1}"/>
              </a:ext>
            </a:extLst>
          </p:cNvPr>
          <p:cNvSpPr txBox="1">
            <a:spLocks/>
          </p:cNvSpPr>
          <p:nvPr/>
        </p:nvSpPr>
        <p:spPr>
          <a:xfrm rot="963525">
            <a:off x="10659074" y="2914070"/>
            <a:ext cx="950541" cy="4102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800" kern="1200">
                <a:solidFill>
                  <a:schemeClr val="tx1"/>
                </a:solidFill>
                <a:latin typeface="+mn-lt"/>
                <a:ea typeface="+mn-ea"/>
                <a:cs typeface="+mn-cs"/>
              </a:defRPr>
            </a:lvl2pPr>
            <a:lvl3pPr marL="914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400" kern="1200">
                <a:solidFill>
                  <a:schemeClr val="tx1"/>
                </a:solidFill>
                <a:latin typeface="+mn-lt"/>
                <a:ea typeface="+mn-ea"/>
                <a:cs typeface="+mn-cs"/>
              </a:defRPr>
            </a:lvl3pPr>
            <a:lvl4pPr marL="1371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9pPr>
          </a:lstStyle>
          <a:p>
            <a:pPr algn="ctr">
              <a:spcBef>
                <a:spcPts val="0"/>
              </a:spcBef>
            </a:pPr>
            <a:r>
              <a:rPr lang="en-US" sz="3200" b="1" dirty="0">
                <a:solidFill>
                  <a:schemeClr val="bg1"/>
                </a:solidFill>
              </a:rPr>
              <a:t>*</a:t>
            </a:r>
            <a:endParaRPr lang="en-US" sz="3200" dirty="0">
              <a:solidFill>
                <a:schemeClr val="bg1"/>
              </a:solidFill>
            </a:endParaRPr>
          </a:p>
        </p:txBody>
      </p:sp>
      <p:pic>
        <p:nvPicPr>
          <p:cNvPr id="12" name="Google Shape;287;p14">
            <a:extLst>
              <a:ext uri="{FF2B5EF4-FFF2-40B4-BE49-F238E27FC236}">
                <a16:creationId xmlns:a16="http://schemas.microsoft.com/office/drawing/2014/main" id="{91BD41DB-5574-F545-8986-FB2A01CD6DDF}"/>
              </a:ext>
            </a:extLst>
          </p:cNvPr>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305696" y="4391311"/>
            <a:ext cx="2958241" cy="1538387"/>
          </a:xfrm>
          <a:prstGeom prst="rect">
            <a:avLst/>
          </a:prstGeom>
          <a:noFill/>
          <a:ln>
            <a:noFill/>
          </a:ln>
        </p:spPr>
      </p:pic>
      <p:sp>
        <p:nvSpPr>
          <p:cNvPr id="14" name="TextBox 13">
            <a:extLst>
              <a:ext uri="{FF2B5EF4-FFF2-40B4-BE49-F238E27FC236}">
                <a16:creationId xmlns:a16="http://schemas.microsoft.com/office/drawing/2014/main" id="{36DAC6A1-7B2E-6846-BF07-6871F3AF3478}"/>
              </a:ext>
            </a:extLst>
          </p:cNvPr>
          <p:cNvSpPr txBox="1"/>
          <p:nvPr/>
        </p:nvSpPr>
        <p:spPr>
          <a:xfrm>
            <a:off x="305696" y="6087612"/>
            <a:ext cx="2862970" cy="246221"/>
          </a:xfrm>
          <a:prstGeom prst="rect">
            <a:avLst/>
          </a:prstGeom>
          <a:solidFill>
            <a:schemeClr val="bg1"/>
          </a:solidFill>
        </p:spPr>
        <p:txBody>
          <a:bodyPr wrap="square" rtlCol="0">
            <a:spAutoFit/>
          </a:bodyPr>
          <a:lstStyle/>
          <a:p>
            <a:pPr algn="l"/>
            <a:r>
              <a:rPr lang="en-US" sz="1000" dirty="0">
                <a:solidFill>
                  <a:schemeClr val="bg1">
                    <a:lumMod val="75000"/>
                  </a:schemeClr>
                </a:solidFill>
              </a:rPr>
              <a:t>Source: Modified from Otto et al. (PIK)</a:t>
            </a:r>
          </a:p>
        </p:txBody>
      </p:sp>
      <p:sp>
        <p:nvSpPr>
          <p:cNvPr id="16" name="TextBox 15">
            <a:extLst>
              <a:ext uri="{FF2B5EF4-FFF2-40B4-BE49-F238E27FC236}">
                <a16:creationId xmlns:a16="http://schemas.microsoft.com/office/drawing/2014/main" id="{62037EC4-4D60-4B4A-B6BE-D6966A3EBDD7}"/>
              </a:ext>
            </a:extLst>
          </p:cNvPr>
          <p:cNvSpPr txBox="1"/>
          <p:nvPr/>
        </p:nvSpPr>
        <p:spPr>
          <a:xfrm>
            <a:off x="10427138" y="4797152"/>
            <a:ext cx="1764862" cy="1077218"/>
          </a:xfrm>
          <a:prstGeom prst="rect">
            <a:avLst/>
          </a:prstGeom>
          <a:noFill/>
        </p:spPr>
        <p:txBody>
          <a:bodyPr wrap="square" rtlCol="0">
            <a:spAutoFit/>
          </a:bodyPr>
          <a:lstStyle/>
          <a:p>
            <a:r>
              <a:rPr lang="en-US" sz="1600" dirty="0" err="1">
                <a:solidFill>
                  <a:srgbClr val="C00000"/>
                </a:solidFill>
              </a:rPr>
              <a:t>Tambacounda</a:t>
            </a:r>
            <a:r>
              <a:rPr lang="en-US" sz="1600" dirty="0">
                <a:solidFill>
                  <a:srgbClr val="C00000"/>
                </a:solidFill>
              </a:rPr>
              <a:t>,</a:t>
            </a:r>
          </a:p>
          <a:p>
            <a:r>
              <a:rPr lang="en-US" sz="1600" dirty="0">
                <a:solidFill>
                  <a:srgbClr val="C00000"/>
                </a:solidFill>
              </a:rPr>
              <a:t>Senegal:</a:t>
            </a:r>
          </a:p>
          <a:p>
            <a:r>
              <a:rPr lang="en-US" sz="1600" dirty="0">
                <a:solidFill>
                  <a:srgbClr val="C00000"/>
                </a:solidFill>
              </a:rPr>
              <a:t>Complex migration story</a:t>
            </a:r>
          </a:p>
        </p:txBody>
      </p:sp>
      <p:sp>
        <p:nvSpPr>
          <p:cNvPr id="17" name="Line 11">
            <a:extLst>
              <a:ext uri="{FF2B5EF4-FFF2-40B4-BE49-F238E27FC236}">
                <a16:creationId xmlns:a16="http://schemas.microsoft.com/office/drawing/2014/main" id="{3BC236A5-0539-8B4F-95DD-FC127146300B}"/>
              </a:ext>
            </a:extLst>
          </p:cNvPr>
          <p:cNvSpPr>
            <a:spLocks noChangeShapeType="1"/>
          </p:cNvSpPr>
          <p:nvPr/>
        </p:nvSpPr>
        <p:spPr bwMode="auto">
          <a:xfrm flipH="1">
            <a:off x="9566030" y="5295013"/>
            <a:ext cx="861108" cy="40747"/>
          </a:xfrm>
          <a:prstGeom prst="line">
            <a:avLst/>
          </a:prstGeom>
          <a:ln w="57150" cap="flat" cmpd="sng" algn="ctr">
            <a:solidFill>
              <a:schemeClr val="accent1"/>
            </a:solidFill>
            <a:prstDash val="solid"/>
            <a:round/>
            <a:headEnd type="none" w="med" len="med"/>
            <a:tailEnd type="arrow" w="med" len="med"/>
          </a:ln>
          <a:extLst>
            <a:ext uri="{909E8E84-426E-40dd-AFC4-6F175D3DCCD1}">
              <a14:hiddenFill xmlns="" xmlns:a14="http://schemas.microsoft.com/office/drawing/2010/main">
                <a:noFill/>
              </a14:hiddenFill>
            </a:ext>
          </a:extLst>
        </p:spPr>
        <p:style>
          <a:lnRef idx="0">
            <a:scrgbClr r="0" g="0" b="0"/>
          </a:lnRef>
          <a:fillRef idx="0">
            <a:scrgbClr r="0" g="0" b="0"/>
          </a:fillRef>
          <a:effectRef idx="0">
            <a:scrgbClr r="0" g="0" b="0"/>
          </a:effectRef>
          <a:fontRef idx="minor">
            <a:schemeClr val="tx1"/>
          </a:fontRef>
        </p:style>
        <p:txBody>
          <a:bodyPr/>
          <a:lstStyle/>
          <a:p>
            <a:endParaRPr lang="en-US" dirty="0"/>
          </a:p>
        </p:txBody>
      </p:sp>
      <p:pic>
        <p:nvPicPr>
          <p:cNvPr id="18" name="Picture 17">
            <a:extLst>
              <a:ext uri="{FF2B5EF4-FFF2-40B4-BE49-F238E27FC236}">
                <a16:creationId xmlns:a16="http://schemas.microsoft.com/office/drawing/2014/main" id="{6D6DDF84-D523-D946-94AE-1A700AE747E1}"/>
              </a:ext>
            </a:extLst>
          </p:cNvPr>
          <p:cNvPicPr>
            <a:picLocks noChangeAspect="1"/>
          </p:cNvPicPr>
          <p:nvPr/>
        </p:nvPicPr>
        <p:blipFill>
          <a:blip r:embed="rId8" cstate="email">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tretch>
            <a:fillRect/>
          </a:stretch>
        </p:blipFill>
        <p:spPr>
          <a:xfrm>
            <a:off x="4250016" y="3908575"/>
            <a:ext cx="2424793" cy="2179037"/>
          </a:xfrm>
          <a:prstGeom prst="rect">
            <a:avLst/>
          </a:prstGeom>
        </p:spPr>
      </p:pic>
    </p:spTree>
    <p:extLst>
      <p:ext uri="{BB962C8B-B14F-4D97-AF65-F5344CB8AC3E}">
        <p14:creationId xmlns:p14="http://schemas.microsoft.com/office/powerpoint/2010/main" val="2664892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77E4F-6644-40B2-829B-EA360923BE8B}"/>
              </a:ext>
            </a:extLst>
          </p:cNvPr>
          <p:cNvSpPr>
            <a:spLocks noGrp="1"/>
          </p:cNvSpPr>
          <p:nvPr>
            <p:ph type="title"/>
          </p:nvPr>
        </p:nvSpPr>
        <p:spPr/>
        <p:txBody>
          <a:bodyPr/>
          <a:lstStyle/>
          <a:p>
            <a:r>
              <a:rPr lang="en-US" dirty="0"/>
              <a:t>Book Outline</a:t>
            </a:r>
          </a:p>
        </p:txBody>
      </p:sp>
      <p:sp>
        <p:nvSpPr>
          <p:cNvPr id="3" name="Content Placeholder 2">
            <a:extLst>
              <a:ext uri="{FF2B5EF4-FFF2-40B4-BE49-F238E27FC236}">
                <a16:creationId xmlns:a16="http://schemas.microsoft.com/office/drawing/2014/main" id="{94E00DC2-79D5-464D-A1E2-0594B188EA93}"/>
              </a:ext>
            </a:extLst>
          </p:cNvPr>
          <p:cNvSpPr>
            <a:spLocks noGrp="1"/>
          </p:cNvSpPr>
          <p:nvPr>
            <p:ph idx="1"/>
          </p:nvPr>
        </p:nvSpPr>
        <p:spPr/>
        <p:txBody>
          <a:bodyPr>
            <a:normAutofit fontScale="92500" lnSpcReduction="20000"/>
          </a:bodyPr>
          <a:lstStyle/>
          <a:p>
            <a:r>
              <a:rPr lang="en-US" sz="2800" b="1" i="1" dirty="0"/>
              <a:t>Introduction</a:t>
            </a:r>
            <a:r>
              <a:rPr lang="en-US" dirty="0"/>
              <a:t>: </a:t>
            </a:r>
            <a:r>
              <a:rPr lang="en-US" sz="2400" dirty="0"/>
              <a:t>Considers the origins of wage labor and how people combine wage and other forms of labor, such as reproductive and domestic productive labor.</a:t>
            </a:r>
          </a:p>
          <a:p>
            <a:r>
              <a:rPr lang="en-US" sz="2800" b="1" i="1" dirty="0"/>
              <a:t>Historical section</a:t>
            </a:r>
            <a:r>
              <a:rPr lang="en-US" dirty="0"/>
              <a:t>: </a:t>
            </a:r>
            <a:r>
              <a:rPr lang="en-US" sz="2400" dirty="0"/>
              <a:t>how labor and migration have become intertwined over time in three cases: Saami reindeer herders, Native Americans, and Palatine migrants to the New World.</a:t>
            </a:r>
          </a:p>
          <a:p>
            <a:r>
              <a:rPr lang="en-US" sz="2800" b="1" i="1" dirty="0"/>
              <a:t>Forms of Labor Chapters: </a:t>
            </a:r>
            <a:r>
              <a:rPr lang="en-US" sz="2400" dirty="0"/>
              <a:t>Discusses how migrants in managed migration programs (between the United States and Mexico &amp; Canada and Guatemala) influence how people combine different forms of labor at home and abroad.  These often result in multiple economic livelihoods, most of which are heavily dependent on ecosystem services (farming, fishing, livestock production, etc.).  Migration assists in the development and maintenance of these livelihoods and helps households in Guatemala and Mexico become more resilient to environmental changes.</a:t>
            </a:r>
          </a:p>
          <a:p>
            <a:r>
              <a:rPr lang="en-US" sz="2800" b="1" i="1" dirty="0"/>
              <a:t>Concluding Chapters:  </a:t>
            </a:r>
            <a:r>
              <a:rPr lang="en-US" sz="2400" dirty="0"/>
              <a:t>Two chapters consider, first, the growth of managed migration around the world, and, second, the theoretical implications of multiple livelihoods and migration for our understandings of economic behavior.  </a:t>
            </a:r>
            <a:endParaRPr lang="en-US" sz="2800" b="1" i="1" dirty="0"/>
          </a:p>
        </p:txBody>
      </p:sp>
      <p:sp>
        <p:nvSpPr>
          <p:cNvPr id="4" name="Slide Number Placeholder 3">
            <a:extLst>
              <a:ext uri="{FF2B5EF4-FFF2-40B4-BE49-F238E27FC236}">
                <a16:creationId xmlns:a16="http://schemas.microsoft.com/office/drawing/2014/main" id="{052C8C99-C73E-4BD9-9AF0-AC4557389792}"/>
              </a:ext>
            </a:extLst>
          </p:cNvPr>
          <p:cNvSpPr>
            <a:spLocks noGrp="1"/>
          </p:cNvSpPr>
          <p:nvPr>
            <p:ph type="sldNum" sz="quarter" idx="12"/>
          </p:nvPr>
        </p:nvSpPr>
        <p:spPr/>
        <p:txBody>
          <a:bodyPr/>
          <a:lstStyle/>
          <a:p>
            <a:fld id="{4FAB73BC-B049-4115-A692-8D63A059BFB8}" type="slidenum">
              <a:rPr lang="en-US" smtClean="0"/>
              <a:t>2</a:t>
            </a:fld>
            <a:endParaRPr lang="en-US"/>
          </a:p>
        </p:txBody>
      </p:sp>
    </p:spTree>
    <p:extLst>
      <p:ext uri="{BB962C8B-B14F-4D97-AF65-F5344CB8AC3E}">
        <p14:creationId xmlns:p14="http://schemas.microsoft.com/office/powerpoint/2010/main" val="1281664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27DCD-F978-D74F-A4E4-33E42190A15E}"/>
              </a:ext>
            </a:extLst>
          </p:cNvPr>
          <p:cNvSpPr>
            <a:spLocks noGrp="1"/>
          </p:cNvSpPr>
          <p:nvPr>
            <p:ph type="title"/>
          </p:nvPr>
        </p:nvSpPr>
        <p:spPr/>
        <p:txBody>
          <a:bodyPr/>
          <a:lstStyle/>
          <a:p>
            <a:r>
              <a:rPr lang="en-US" dirty="0"/>
              <a:t>Cross-project synergies</a:t>
            </a:r>
          </a:p>
        </p:txBody>
      </p:sp>
      <p:sp>
        <p:nvSpPr>
          <p:cNvPr id="3" name="Content Placeholder 2">
            <a:extLst>
              <a:ext uri="{FF2B5EF4-FFF2-40B4-BE49-F238E27FC236}">
                <a16:creationId xmlns:a16="http://schemas.microsoft.com/office/drawing/2014/main" id="{B895B25F-7E59-4541-B596-1C0288D47202}"/>
              </a:ext>
            </a:extLst>
          </p:cNvPr>
          <p:cNvSpPr>
            <a:spLocks noGrp="1"/>
          </p:cNvSpPr>
          <p:nvPr>
            <p:ph idx="1"/>
          </p:nvPr>
        </p:nvSpPr>
        <p:spPr>
          <a:xfrm>
            <a:off x="585457" y="1738648"/>
            <a:ext cx="10927532" cy="3974088"/>
          </a:xfrm>
        </p:spPr>
        <p:txBody>
          <a:bodyPr>
            <a:normAutofit/>
          </a:bodyPr>
          <a:lstStyle/>
          <a:p>
            <a:r>
              <a:rPr lang="en-US" sz="4000" dirty="0"/>
              <a:t>Intellectual and theoretical opportunities</a:t>
            </a:r>
          </a:p>
          <a:p>
            <a:r>
              <a:rPr lang="en-US" sz="4000" dirty="0"/>
              <a:t>Application opportunities</a:t>
            </a:r>
          </a:p>
        </p:txBody>
      </p:sp>
      <p:sp>
        <p:nvSpPr>
          <p:cNvPr id="4" name="Slide Number Placeholder 3">
            <a:extLst>
              <a:ext uri="{FF2B5EF4-FFF2-40B4-BE49-F238E27FC236}">
                <a16:creationId xmlns:a16="http://schemas.microsoft.com/office/drawing/2014/main" id="{94EE05C7-E497-174F-96A0-18BBF7F6518A}"/>
              </a:ext>
            </a:extLst>
          </p:cNvPr>
          <p:cNvSpPr>
            <a:spLocks noGrp="1"/>
          </p:cNvSpPr>
          <p:nvPr>
            <p:ph type="sldNum" sz="quarter" idx="12"/>
          </p:nvPr>
        </p:nvSpPr>
        <p:spPr/>
        <p:txBody>
          <a:bodyPr/>
          <a:lstStyle/>
          <a:p>
            <a:fld id="{4FAB73BC-B049-4115-A692-8D63A059BFB8}" type="slidenum">
              <a:rPr lang="en-US" smtClean="0"/>
              <a:t>20</a:t>
            </a:fld>
            <a:endParaRPr lang="en-US"/>
          </a:p>
        </p:txBody>
      </p:sp>
    </p:spTree>
    <p:extLst>
      <p:ext uri="{BB962C8B-B14F-4D97-AF65-F5344CB8AC3E}">
        <p14:creationId xmlns:p14="http://schemas.microsoft.com/office/powerpoint/2010/main" val="3879319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27DCD-F978-D74F-A4E4-33E42190A15E}"/>
              </a:ext>
            </a:extLst>
          </p:cNvPr>
          <p:cNvSpPr>
            <a:spLocks noGrp="1"/>
          </p:cNvSpPr>
          <p:nvPr>
            <p:ph type="title"/>
          </p:nvPr>
        </p:nvSpPr>
        <p:spPr/>
        <p:txBody>
          <a:bodyPr/>
          <a:lstStyle/>
          <a:p>
            <a:r>
              <a:rPr lang="en-US" dirty="0"/>
              <a:t>Cross-project synergies</a:t>
            </a:r>
          </a:p>
        </p:txBody>
      </p:sp>
      <p:sp>
        <p:nvSpPr>
          <p:cNvPr id="3" name="Content Placeholder 2">
            <a:extLst>
              <a:ext uri="{FF2B5EF4-FFF2-40B4-BE49-F238E27FC236}">
                <a16:creationId xmlns:a16="http://schemas.microsoft.com/office/drawing/2014/main" id="{B895B25F-7E59-4541-B596-1C0288D47202}"/>
              </a:ext>
            </a:extLst>
          </p:cNvPr>
          <p:cNvSpPr>
            <a:spLocks noGrp="1"/>
          </p:cNvSpPr>
          <p:nvPr>
            <p:ph idx="1"/>
          </p:nvPr>
        </p:nvSpPr>
        <p:spPr>
          <a:xfrm>
            <a:off x="585457" y="1738648"/>
            <a:ext cx="10927532" cy="3974088"/>
          </a:xfrm>
        </p:spPr>
        <p:txBody>
          <a:bodyPr>
            <a:normAutofit/>
          </a:bodyPr>
          <a:lstStyle/>
          <a:p>
            <a:r>
              <a:rPr lang="en-US" sz="4000" dirty="0"/>
              <a:t>Intellectual and theoretical opportunities</a:t>
            </a:r>
          </a:p>
          <a:p>
            <a:pPr>
              <a:buClr>
                <a:schemeClr val="tx2">
                  <a:lumMod val="60000"/>
                  <a:lumOff val="40000"/>
                </a:schemeClr>
              </a:buClr>
            </a:pPr>
            <a:r>
              <a:rPr lang="en-US" sz="4000" dirty="0">
                <a:solidFill>
                  <a:schemeClr val="tx2">
                    <a:lumMod val="40000"/>
                    <a:lumOff val="60000"/>
                  </a:schemeClr>
                </a:solidFill>
              </a:rPr>
              <a:t>Application opportunities</a:t>
            </a:r>
          </a:p>
        </p:txBody>
      </p:sp>
      <p:sp>
        <p:nvSpPr>
          <p:cNvPr id="4" name="Slide Number Placeholder 3">
            <a:extLst>
              <a:ext uri="{FF2B5EF4-FFF2-40B4-BE49-F238E27FC236}">
                <a16:creationId xmlns:a16="http://schemas.microsoft.com/office/drawing/2014/main" id="{94EE05C7-E497-174F-96A0-18BBF7F6518A}"/>
              </a:ext>
            </a:extLst>
          </p:cNvPr>
          <p:cNvSpPr>
            <a:spLocks noGrp="1"/>
          </p:cNvSpPr>
          <p:nvPr>
            <p:ph type="sldNum" sz="quarter" idx="12"/>
          </p:nvPr>
        </p:nvSpPr>
        <p:spPr/>
        <p:txBody>
          <a:bodyPr/>
          <a:lstStyle/>
          <a:p>
            <a:fld id="{4FAB73BC-B049-4115-A692-8D63A059BFB8}" type="slidenum">
              <a:rPr lang="en-US" smtClean="0"/>
              <a:t>21</a:t>
            </a:fld>
            <a:endParaRPr lang="en-US"/>
          </a:p>
        </p:txBody>
      </p:sp>
    </p:spTree>
    <p:extLst>
      <p:ext uri="{BB962C8B-B14F-4D97-AF65-F5344CB8AC3E}">
        <p14:creationId xmlns:p14="http://schemas.microsoft.com/office/powerpoint/2010/main" val="2788779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C5556-6CD2-CD49-AB5A-D9D2482033FB}"/>
              </a:ext>
            </a:extLst>
          </p:cNvPr>
          <p:cNvSpPr>
            <a:spLocks noGrp="1"/>
          </p:cNvSpPr>
          <p:nvPr>
            <p:ph type="title"/>
          </p:nvPr>
        </p:nvSpPr>
        <p:spPr/>
        <p:txBody>
          <a:bodyPr/>
          <a:lstStyle/>
          <a:p>
            <a:r>
              <a:rPr lang="en-US" dirty="0"/>
              <a:t>NSF Growing Convergence Research</a:t>
            </a:r>
          </a:p>
        </p:txBody>
      </p:sp>
      <p:sp>
        <p:nvSpPr>
          <p:cNvPr id="4" name="Slide Number Placeholder 3">
            <a:extLst>
              <a:ext uri="{FF2B5EF4-FFF2-40B4-BE49-F238E27FC236}">
                <a16:creationId xmlns:a16="http://schemas.microsoft.com/office/drawing/2014/main" id="{4E3F6065-5207-AB4C-990C-5C599CA8EC2D}"/>
              </a:ext>
            </a:extLst>
          </p:cNvPr>
          <p:cNvSpPr>
            <a:spLocks noGrp="1"/>
          </p:cNvSpPr>
          <p:nvPr>
            <p:ph type="sldNum" sz="quarter" idx="12"/>
          </p:nvPr>
        </p:nvSpPr>
        <p:spPr/>
        <p:txBody>
          <a:bodyPr/>
          <a:lstStyle/>
          <a:p>
            <a:fld id="{4FAB73BC-B049-4115-A692-8D63A059BFB8}" type="slidenum">
              <a:rPr lang="en-US" smtClean="0"/>
              <a:t>22</a:t>
            </a:fld>
            <a:endParaRPr lang="en-US"/>
          </a:p>
        </p:txBody>
      </p:sp>
      <p:pic>
        <p:nvPicPr>
          <p:cNvPr id="7" name="Picture 6">
            <a:extLst>
              <a:ext uri="{FF2B5EF4-FFF2-40B4-BE49-F238E27FC236}">
                <a16:creationId xmlns:a16="http://schemas.microsoft.com/office/drawing/2014/main" id="{484D828C-4088-8F4D-B8C8-DA49FED1396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265" y="1642040"/>
            <a:ext cx="12066457" cy="1335076"/>
          </a:xfrm>
          <a:prstGeom prst="rect">
            <a:avLst/>
          </a:prstGeom>
        </p:spPr>
      </p:pic>
      <p:sp>
        <p:nvSpPr>
          <p:cNvPr id="6" name="TextBox 5">
            <a:extLst>
              <a:ext uri="{FF2B5EF4-FFF2-40B4-BE49-F238E27FC236}">
                <a16:creationId xmlns:a16="http://schemas.microsoft.com/office/drawing/2014/main" id="{6F085A7E-96FC-A74A-A386-7C6D44344571}"/>
              </a:ext>
            </a:extLst>
          </p:cNvPr>
          <p:cNvSpPr txBox="1"/>
          <p:nvPr/>
        </p:nvSpPr>
        <p:spPr>
          <a:xfrm>
            <a:off x="1509824" y="3389538"/>
            <a:ext cx="8676167" cy="1200329"/>
          </a:xfrm>
          <a:prstGeom prst="rect">
            <a:avLst/>
          </a:prstGeom>
          <a:noFill/>
        </p:spPr>
        <p:txBody>
          <a:bodyPr wrap="square" rtlCol="0">
            <a:spAutoFit/>
          </a:bodyPr>
          <a:lstStyle/>
          <a:p>
            <a:r>
              <a:rPr lang="en-US" sz="3600" dirty="0"/>
              <a:t>Disentangling climate, food security and social factors as drivers of migration</a:t>
            </a:r>
          </a:p>
        </p:txBody>
      </p:sp>
      <p:sp>
        <p:nvSpPr>
          <p:cNvPr id="8" name="TextBox 7">
            <a:extLst>
              <a:ext uri="{FF2B5EF4-FFF2-40B4-BE49-F238E27FC236}">
                <a16:creationId xmlns:a16="http://schemas.microsoft.com/office/drawing/2014/main" id="{9E31DF25-7296-D049-AEE3-9E5DB8ECCF64}"/>
              </a:ext>
            </a:extLst>
          </p:cNvPr>
          <p:cNvSpPr txBox="1"/>
          <p:nvPr/>
        </p:nvSpPr>
        <p:spPr>
          <a:xfrm>
            <a:off x="1250783" y="5002289"/>
            <a:ext cx="9194248" cy="584775"/>
          </a:xfrm>
          <a:prstGeom prst="rect">
            <a:avLst/>
          </a:prstGeom>
          <a:noFill/>
        </p:spPr>
        <p:txBody>
          <a:bodyPr wrap="none" rtlCol="0">
            <a:spAutoFit/>
          </a:bodyPr>
          <a:lstStyle/>
          <a:p>
            <a:r>
              <a:rPr lang="en-US" sz="3200" b="1" dirty="0">
                <a:solidFill>
                  <a:schemeClr val="accent2"/>
                </a:solidFill>
                <a:sym typeface="Helvetica Neue"/>
              </a:rPr>
              <a:t>Focus on migration in and out of  West Africa </a:t>
            </a:r>
          </a:p>
        </p:txBody>
      </p:sp>
    </p:spTree>
    <p:extLst>
      <p:ext uri="{BB962C8B-B14F-4D97-AF65-F5344CB8AC3E}">
        <p14:creationId xmlns:p14="http://schemas.microsoft.com/office/powerpoint/2010/main" val="2457478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4426F-824E-7F49-8B35-63A88A550E2B}"/>
              </a:ext>
            </a:extLst>
          </p:cNvPr>
          <p:cNvSpPr>
            <a:spLocks noGrp="1"/>
          </p:cNvSpPr>
          <p:nvPr>
            <p:ph type="title"/>
          </p:nvPr>
        </p:nvSpPr>
        <p:spPr/>
        <p:txBody>
          <a:bodyPr/>
          <a:lstStyle/>
          <a:p>
            <a:r>
              <a:rPr lang="en-US" dirty="0"/>
              <a:t>What is convergence research?</a:t>
            </a:r>
          </a:p>
        </p:txBody>
      </p:sp>
      <p:sp>
        <p:nvSpPr>
          <p:cNvPr id="3" name="Content Placeholder 2">
            <a:extLst>
              <a:ext uri="{FF2B5EF4-FFF2-40B4-BE49-F238E27FC236}">
                <a16:creationId xmlns:a16="http://schemas.microsoft.com/office/drawing/2014/main" id="{7A924884-A1E3-EF4D-B7DB-F7D4164FFA84}"/>
              </a:ext>
            </a:extLst>
          </p:cNvPr>
          <p:cNvSpPr>
            <a:spLocks noGrp="1"/>
          </p:cNvSpPr>
          <p:nvPr>
            <p:ph idx="1"/>
          </p:nvPr>
        </p:nvSpPr>
        <p:spPr>
          <a:xfrm>
            <a:off x="585457" y="1229781"/>
            <a:ext cx="10927532" cy="4596264"/>
          </a:xfrm>
        </p:spPr>
        <p:txBody>
          <a:bodyPr>
            <a:normAutofit lnSpcReduction="10000"/>
          </a:bodyPr>
          <a:lstStyle/>
          <a:p>
            <a:r>
              <a:rPr lang="en-US" i="1" dirty="0"/>
              <a:t>“</a:t>
            </a:r>
            <a:r>
              <a:rPr lang="en-US" i="1" dirty="0">
                <a:solidFill>
                  <a:schemeClr val="accent1"/>
                </a:solidFill>
              </a:rPr>
              <a:t>Research driven by a specific and compelling problem</a:t>
            </a:r>
            <a:r>
              <a:rPr lang="en-US" i="1" dirty="0"/>
              <a:t>.</a:t>
            </a:r>
            <a:r>
              <a:rPr lang="en-US" dirty="0"/>
              <a:t> Convergence Research is generally inspired by the need to address a specific challenge or opportunity, whether it arises from deep scientific questions or pressing societal needs”</a:t>
            </a:r>
            <a:endParaRPr lang="en-US" i="1" dirty="0"/>
          </a:p>
          <a:p>
            <a:r>
              <a:rPr lang="en-US" i="1" dirty="0"/>
              <a:t>“</a:t>
            </a:r>
            <a:r>
              <a:rPr lang="en-US" i="1" dirty="0">
                <a:solidFill>
                  <a:schemeClr val="accent1"/>
                </a:solidFill>
              </a:rPr>
              <a:t>Deep integration across disciplines</a:t>
            </a:r>
            <a:r>
              <a:rPr lang="en-US" i="1" dirty="0"/>
              <a:t>.</a:t>
            </a:r>
            <a:r>
              <a:rPr lang="en-US" dirty="0"/>
              <a:t> As experts from different disciplines pursue common research challenges, their knowledge, theories, methods, data, research communities and languages become increasingly intermingled or integrated. </a:t>
            </a:r>
            <a:r>
              <a:rPr lang="en-US" dirty="0">
                <a:solidFill>
                  <a:schemeClr val="accent1"/>
                </a:solidFill>
              </a:rPr>
              <a:t>New </a:t>
            </a:r>
            <a:r>
              <a:rPr lang="en-US" b="1" dirty="0">
                <a:solidFill>
                  <a:schemeClr val="accent1">
                    <a:lumMod val="75000"/>
                  </a:schemeClr>
                </a:solidFill>
              </a:rPr>
              <a:t>frameworks, paradigms or even disciplines </a:t>
            </a:r>
            <a:r>
              <a:rPr lang="en-US" dirty="0">
                <a:solidFill>
                  <a:schemeClr val="accent1"/>
                </a:solidFill>
              </a:rPr>
              <a:t>can form sustained interactions across multiple communities</a:t>
            </a:r>
            <a:r>
              <a:rPr lang="en-US" dirty="0"/>
              <a:t>.”</a:t>
            </a:r>
          </a:p>
        </p:txBody>
      </p:sp>
      <p:sp>
        <p:nvSpPr>
          <p:cNvPr id="4" name="Slide Number Placeholder 3">
            <a:extLst>
              <a:ext uri="{FF2B5EF4-FFF2-40B4-BE49-F238E27FC236}">
                <a16:creationId xmlns:a16="http://schemas.microsoft.com/office/drawing/2014/main" id="{702FEE6A-9EDA-244A-A1A8-6761F2236DC4}"/>
              </a:ext>
            </a:extLst>
          </p:cNvPr>
          <p:cNvSpPr>
            <a:spLocks noGrp="1"/>
          </p:cNvSpPr>
          <p:nvPr>
            <p:ph type="sldNum" sz="quarter" idx="12"/>
          </p:nvPr>
        </p:nvSpPr>
        <p:spPr/>
        <p:txBody>
          <a:bodyPr/>
          <a:lstStyle/>
          <a:p>
            <a:fld id="{4FAB73BC-B049-4115-A692-8D63A059BFB8}" type="slidenum">
              <a:rPr lang="en-US" smtClean="0"/>
              <a:t>23</a:t>
            </a:fld>
            <a:endParaRPr lang="en-US"/>
          </a:p>
        </p:txBody>
      </p:sp>
      <p:sp>
        <p:nvSpPr>
          <p:cNvPr id="6" name="TextBox 5">
            <a:extLst>
              <a:ext uri="{FF2B5EF4-FFF2-40B4-BE49-F238E27FC236}">
                <a16:creationId xmlns:a16="http://schemas.microsoft.com/office/drawing/2014/main" id="{A89E40F5-E636-F14F-BD8F-F87F1C32826A}"/>
              </a:ext>
            </a:extLst>
          </p:cNvPr>
          <p:cNvSpPr txBox="1"/>
          <p:nvPr/>
        </p:nvSpPr>
        <p:spPr>
          <a:xfrm>
            <a:off x="795131" y="6003040"/>
            <a:ext cx="6589561" cy="369332"/>
          </a:xfrm>
          <a:prstGeom prst="rect">
            <a:avLst/>
          </a:prstGeom>
          <a:noFill/>
        </p:spPr>
        <p:txBody>
          <a:bodyPr wrap="none" rtlCol="0">
            <a:spAutoFit/>
          </a:bodyPr>
          <a:lstStyle/>
          <a:p>
            <a:r>
              <a:rPr lang="en-US" dirty="0"/>
              <a:t>Source: </a:t>
            </a:r>
            <a:r>
              <a:rPr lang="en-US" dirty="0">
                <a:hlinkClick r:id="rId2"/>
              </a:rPr>
              <a:t>https://www.nsf.gov/od/oia/convergence/index.jsp</a:t>
            </a:r>
            <a:r>
              <a:rPr lang="en-US" dirty="0"/>
              <a:t> </a:t>
            </a:r>
          </a:p>
        </p:txBody>
      </p:sp>
    </p:spTree>
    <p:extLst>
      <p:ext uri="{BB962C8B-B14F-4D97-AF65-F5344CB8AC3E}">
        <p14:creationId xmlns:p14="http://schemas.microsoft.com/office/powerpoint/2010/main" val="2839913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C50A1C7-85AB-BB4B-B0EA-E926723686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2903" y="3103808"/>
            <a:ext cx="3598836" cy="3728434"/>
          </a:xfrm>
          <a:prstGeom prst="rect">
            <a:avLst/>
          </a:prstGeom>
        </p:spPr>
      </p:pic>
      <p:pic>
        <p:nvPicPr>
          <p:cNvPr id="11" name="Picture 10">
            <a:extLst>
              <a:ext uri="{FF2B5EF4-FFF2-40B4-BE49-F238E27FC236}">
                <a16:creationId xmlns:a16="http://schemas.microsoft.com/office/drawing/2014/main" id="{7C2CC127-F41F-F849-BDB4-EB4199045E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20385" y="1807981"/>
            <a:ext cx="4762500" cy="3556000"/>
          </a:xfrm>
          <a:prstGeom prst="rect">
            <a:avLst/>
          </a:prstGeom>
        </p:spPr>
      </p:pic>
      <p:sp>
        <p:nvSpPr>
          <p:cNvPr id="8" name="Line 11"/>
          <p:cNvSpPr>
            <a:spLocks noChangeShapeType="1"/>
          </p:cNvSpPr>
          <p:nvPr/>
        </p:nvSpPr>
        <p:spPr bwMode="auto">
          <a:xfrm flipH="1">
            <a:off x="443138" y="2910625"/>
            <a:ext cx="764866" cy="2318198"/>
          </a:xfrm>
          <a:prstGeom prst="line">
            <a:avLst/>
          </a:prstGeom>
          <a:ln w="57150" cap="flat" cmpd="sng" algn="ctr">
            <a:solidFill>
              <a:schemeClr val="accent1"/>
            </a:solidFill>
            <a:prstDash val="solid"/>
            <a:round/>
            <a:headEnd type="none" w="med" len="med"/>
            <a:tailEnd type="arrow" w="med" len="med"/>
          </a:ln>
          <a:extLst>
            <a:ext uri="{909E8E84-426E-40dd-AFC4-6F175D3DCCD1}">
              <a14:hiddenFill xmlns="" xmlns:a14="http://schemas.microsoft.com/office/drawing/2010/main">
                <a:noFill/>
              </a14:hiddenFill>
            </a:ext>
          </a:extLst>
        </p:spPr>
        <p:style>
          <a:lnRef idx="0">
            <a:scrgbClr r="0" g="0" b="0"/>
          </a:lnRef>
          <a:fillRef idx="0">
            <a:scrgbClr r="0" g="0" b="0"/>
          </a:fillRef>
          <a:effectRef idx="0">
            <a:scrgbClr r="0" g="0" b="0"/>
          </a:effectRef>
          <a:fontRef idx="minor">
            <a:schemeClr val="tx1"/>
          </a:fontRef>
        </p:style>
        <p:txBody>
          <a:bodyPr/>
          <a:lstStyle/>
          <a:p>
            <a:endParaRPr lang="en-US"/>
          </a:p>
        </p:txBody>
      </p:sp>
      <p:sp>
        <p:nvSpPr>
          <p:cNvPr id="5" name="TextBox 4"/>
          <p:cNvSpPr txBox="1"/>
          <p:nvPr/>
        </p:nvSpPr>
        <p:spPr>
          <a:xfrm>
            <a:off x="7139923" y="2325850"/>
            <a:ext cx="1625573" cy="584775"/>
          </a:xfrm>
          <a:prstGeom prst="rect">
            <a:avLst/>
          </a:prstGeom>
          <a:noFill/>
        </p:spPr>
        <p:txBody>
          <a:bodyPr wrap="none" rtlCol="0">
            <a:spAutoFit/>
          </a:bodyPr>
          <a:lstStyle/>
          <a:p>
            <a:pPr algn="ctr"/>
            <a:r>
              <a:rPr lang="en-US" sz="1600" b="1" dirty="0">
                <a:solidFill>
                  <a:srgbClr val="C00000"/>
                </a:solidFill>
              </a:rPr>
              <a:t>Tambacounda</a:t>
            </a:r>
          </a:p>
          <a:p>
            <a:pPr algn="ctr"/>
            <a:r>
              <a:rPr lang="en-US" sz="1600" b="1" dirty="0">
                <a:solidFill>
                  <a:srgbClr val="C00000"/>
                </a:solidFill>
              </a:rPr>
              <a:t>Region</a:t>
            </a:r>
          </a:p>
        </p:txBody>
      </p:sp>
      <p:sp>
        <p:nvSpPr>
          <p:cNvPr id="9" name="Line 11"/>
          <p:cNvSpPr>
            <a:spLocks noChangeShapeType="1"/>
          </p:cNvSpPr>
          <p:nvPr/>
        </p:nvSpPr>
        <p:spPr bwMode="auto">
          <a:xfrm flipV="1">
            <a:off x="1208005" y="2894651"/>
            <a:ext cx="2613586" cy="15974"/>
          </a:xfrm>
          <a:prstGeom prst="line">
            <a:avLst/>
          </a:prstGeom>
          <a:ln w="57150" cap="flat" cmpd="sng" algn="ctr">
            <a:solidFill>
              <a:schemeClr val="accent1"/>
            </a:solidFill>
            <a:prstDash val="solid"/>
            <a:round/>
            <a:headEnd type="none" w="med" len="med"/>
            <a:tailEnd type="arrow" w="med" len="med"/>
          </a:ln>
          <a:extLst>
            <a:ext uri="{909E8E84-426E-40dd-AFC4-6F175D3DCCD1}">
              <a14:hiddenFill xmlns="" xmlns:a14="http://schemas.microsoft.com/office/drawing/2010/main">
                <a:noFill/>
              </a14:hiddenFill>
            </a:ext>
          </a:extLst>
        </p:spPr>
        <p:style>
          <a:lnRef idx="0">
            <a:scrgbClr r="0" g="0" b="0"/>
          </a:lnRef>
          <a:fillRef idx="0">
            <a:scrgbClr r="0" g="0" b="0"/>
          </a:fillRef>
          <a:effectRef idx="0">
            <a:scrgbClr r="0" g="0" b="0"/>
          </a:effectRef>
          <a:fontRef idx="minor">
            <a:schemeClr val="tx1"/>
          </a:fontRef>
        </p:style>
        <p:txBody>
          <a:bodyPr/>
          <a:lstStyle/>
          <a:p>
            <a:endParaRPr lang="en-US"/>
          </a:p>
        </p:txBody>
      </p:sp>
      <p:pic>
        <p:nvPicPr>
          <p:cNvPr id="12" name="Espace réservé du contenu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86925" y="698983"/>
            <a:ext cx="2390795" cy="1742103"/>
          </a:xfrm>
          <a:prstGeom prst="rect">
            <a:avLst/>
          </a:prstGeom>
        </p:spPr>
      </p:pic>
      <p:sp>
        <p:nvSpPr>
          <p:cNvPr id="13" name="Line 11"/>
          <p:cNvSpPr>
            <a:spLocks noChangeShapeType="1"/>
          </p:cNvSpPr>
          <p:nvPr/>
        </p:nvSpPr>
        <p:spPr bwMode="auto">
          <a:xfrm flipV="1">
            <a:off x="7018986" y="2279561"/>
            <a:ext cx="2267939" cy="1777283"/>
          </a:xfrm>
          <a:prstGeom prst="line">
            <a:avLst/>
          </a:prstGeom>
          <a:ln w="57150" cap="flat" cmpd="sng" algn="ctr">
            <a:solidFill>
              <a:schemeClr val="accent1"/>
            </a:solidFill>
            <a:prstDash val="solid"/>
            <a:round/>
            <a:headEnd type="none" w="med" len="med"/>
            <a:tailEnd type="arrow" w="med" len="med"/>
          </a:ln>
          <a:extLst>
            <a:ext uri="{909E8E84-426E-40dd-AFC4-6F175D3DCCD1}">
              <a14:hiddenFill xmlns="" xmlns:a14="http://schemas.microsoft.com/office/drawing/2010/main">
                <a:noFill/>
              </a14:hiddenFill>
            </a:ext>
          </a:extLst>
        </p:spPr>
        <p:style>
          <a:lnRef idx="0">
            <a:scrgbClr r="0" g="0" b="0"/>
          </a:lnRef>
          <a:fillRef idx="0">
            <a:scrgbClr r="0" g="0" b="0"/>
          </a:fillRef>
          <a:effectRef idx="0">
            <a:scrgbClr r="0" g="0" b="0"/>
          </a:effectRef>
          <a:fontRef idx="minor">
            <a:schemeClr val="tx1"/>
          </a:fontRef>
        </p:style>
        <p:txBody>
          <a:bodyPr/>
          <a:lstStyle/>
          <a:p>
            <a:endParaRPr lang="en-US"/>
          </a:p>
        </p:txBody>
      </p:sp>
      <p:sp>
        <p:nvSpPr>
          <p:cNvPr id="16" name="TextBox 15">
            <a:extLst>
              <a:ext uri="{FF2B5EF4-FFF2-40B4-BE49-F238E27FC236}">
                <a16:creationId xmlns:a16="http://schemas.microsoft.com/office/drawing/2014/main" id="{866C25C2-FCB9-6742-8CE8-9CE375F8C78D}"/>
              </a:ext>
            </a:extLst>
          </p:cNvPr>
          <p:cNvSpPr txBox="1"/>
          <p:nvPr/>
        </p:nvSpPr>
        <p:spPr>
          <a:xfrm>
            <a:off x="4224350" y="5121715"/>
            <a:ext cx="3554569" cy="954107"/>
          </a:xfrm>
          <a:prstGeom prst="rect">
            <a:avLst/>
          </a:prstGeom>
          <a:noFill/>
        </p:spPr>
        <p:txBody>
          <a:bodyPr wrap="square" rtlCol="0">
            <a:spAutoFit/>
          </a:bodyPr>
          <a:lstStyle/>
          <a:p>
            <a:r>
              <a:rPr lang="en-US" sz="1400" dirty="0"/>
              <a:t>Source: </a:t>
            </a:r>
            <a:r>
              <a:rPr lang="en-US" sz="1400" dirty="0">
                <a:hlinkClick r:id="rId5"/>
              </a:rPr>
              <a:t>https://reliefweb.int/sites/reliefweb.int/files/resources/Senegal_Sit%20Rep%201_final.pdf</a:t>
            </a:r>
            <a:r>
              <a:rPr lang="en-US" sz="1400" dirty="0"/>
              <a:t> </a:t>
            </a:r>
          </a:p>
        </p:txBody>
      </p:sp>
      <p:sp>
        <p:nvSpPr>
          <p:cNvPr id="17" name="Rectangle 16">
            <a:extLst>
              <a:ext uri="{FF2B5EF4-FFF2-40B4-BE49-F238E27FC236}">
                <a16:creationId xmlns:a16="http://schemas.microsoft.com/office/drawing/2014/main" id="{9D01130C-CF50-F848-8AC2-16577B48347A}"/>
              </a:ext>
            </a:extLst>
          </p:cNvPr>
          <p:cNvSpPr/>
          <p:nvPr/>
        </p:nvSpPr>
        <p:spPr>
          <a:xfrm>
            <a:off x="9055489" y="2487432"/>
            <a:ext cx="2853666" cy="261610"/>
          </a:xfrm>
          <a:prstGeom prst="rect">
            <a:avLst/>
          </a:prstGeom>
        </p:spPr>
        <p:txBody>
          <a:bodyPr wrap="none">
            <a:spAutoFit/>
          </a:bodyPr>
          <a:lstStyle/>
          <a:p>
            <a:pPr algn="ctr"/>
            <a:r>
              <a:rPr lang="en-US" sz="1100" dirty="0">
                <a:latin typeface="Arial" charset="0"/>
              </a:rPr>
              <a:t>Image: Pape Faye, 2/14/2020 presentation</a:t>
            </a:r>
          </a:p>
        </p:txBody>
      </p:sp>
      <p:sp>
        <p:nvSpPr>
          <p:cNvPr id="2" name="TextBox 1">
            <a:extLst>
              <a:ext uri="{FF2B5EF4-FFF2-40B4-BE49-F238E27FC236}">
                <a16:creationId xmlns:a16="http://schemas.microsoft.com/office/drawing/2014/main" id="{0A35C61A-2AB4-0B4B-9BFE-EC2C08100DC6}"/>
              </a:ext>
            </a:extLst>
          </p:cNvPr>
          <p:cNvSpPr txBox="1"/>
          <p:nvPr/>
        </p:nvSpPr>
        <p:spPr>
          <a:xfrm>
            <a:off x="8719528" y="2956913"/>
            <a:ext cx="3309340" cy="3416320"/>
          </a:xfrm>
          <a:prstGeom prst="rect">
            <a:avLst/>
          </a:prstGeom>
          <a:noFill/>
        </p:spPr>
        <p:txBody>
          <a:bodyPr wrap="square" rtlCol="0">
            <a:spAutoFit/>
          </a:bodyPr>
          <a:lstStyle/>
          <a:p>
            <a:r>
              <a:rPr lang="en-US" b="1" dirty="0">
                <a:solidFill>
                  <a:schemeClr val="accent1"/>
                </a:solidFill>
              </a:rPr>
              <a:t>Why do farmers migrate?</a:t>
            </a:r>
          </a:p>
          <a:p>
            <a:pPr marL="285750" indent="-285750">
              <a:buFont typeface="Arial" panose="020B0604020202020204" pitchFamily="34" charset="0"/>
              <a:buChar char="•"/>
            </a:pPr>
            <a:r>
              <a:rPr lang="en-US" dirty="0"/>
              <a:t>Weather generally not mentioned</a:t>
            </a:r>
          </a:p>
          <a:p>
            <a:pPr marL="285750" indent="-285750">
              <a:buFont typeface="Arial" panose="020B0604020202020204" pitchFamily="34" charset="0"/>
              <a:buChar char="•"/>
            </a:pPr>
            <a:r>
              <a:rPr lang="en-US" dirty="0"/>
              <a:t>Subsistence crisis</a:t>
            </a:r>
          </a:p>
          <a:p>
            <a:pPr marL="285750" indent="-285750">
              <a:buFont typeface="Arial" panose="020B0604020202020204" pitchFamily="34" charset="0"/>
              <a:buChar char="•"/>
            </a:pPr>
            <a:r>
              <a:rPr lang="en-US" dirty="0"/>
              <a:t>Few gov.  services</a:t>
            </a:r>
          </a:p>
          <a:p>
            <a:pPr marL="285750" indent="-285750">
              <a:buFont typeface="Arial" panose="020B0604020202020204" pitchFamily="34" charset="0"/>
              <a:buChar char="•"/>
            </a:pPr>
            <a:r>
              <a:rPr lang="en-US" dirty="0"/>
              <a:t>Emigrants/remittances </a:t>
            </a:r>
          </a:p>
          <a:p>
            <a:pPr marL="285750" indent="-285750">
              <a:buFont typeface="Arial" panose="020B0604020202020204" pitchFamily="34" charset="0"/>
              <a:buChar char="•"/>
            </a:pPr>
            <a:r>
              <a:rPr lang="en-US" dirty="0"/>
              <a:t>Coming of age issue</a:t>
            </a:r>
          </a:p>
          <a:p>
            <a:pPr marL="285750" indent="-285750">
              <a:buFont typeface="Arial" panose="020B0604020202020204" pitchFamily="34" charset="0"/>
              <a:buChar char="•"/>
            </a:pPr>
            <a:r>
              <a:rPr lang="en-US" dirty="0"/>
              <a:t>Precarity =&gt; constant anxiety</a:t>
            </a:r>
          </a:p>
          <a:p>
            <a:pPr marL="285750" indent="-285750">
              <a:buFont typeface="Arial" panose="020B0604020202020204" pitchFamily="34" charset="0"/>
              <a:buChar char="•"/>
            </a:pPr>
            <a:r>
              <a:rPr lang="en-US" dirty="0"/>
              <a:t>Disenfranchised with local/national gov.</a:t>
            </a:r>
          </a:p>
          <a:p>
            <a:pPr marL="285750" indent="-285750">
              <a:buFont typeface="Arial" panose="020B0604020202020204" pitchFamily="34" charset="0"/>
              <a:buChar char="•"/>
            </a:pPr>
            <a:endParaRPr lang="en-US" dirty="0"/>
          </a:p>
        </p:txBody>
      </p:sp>
      <p:sp>
        <p:nvSpPr>
          <p:cNvPr id="15" name="Rectangle 14">
            <a:extLst>
              <a:ext uri="{FF2B5EF4-FFF2-40B4-BE49-F238E27FC236}">
                <a16:creationId xmlns:a16="http://schemas.microsoft.com/office/drawing/2014/main" id="{0857BCE5-05B4-FA41-9982-7BC4BDBA25B3}"/>
              </a:ext>
            </a:extLst>
          </p:cNvPr>
          <p:cNvSpPr/>
          <p:nvPr/>
        </p:nvSpPr>
        <p:spPr>
          <a:xfrm>
            <a:off x="9009931" y="6181175"/>
            <a:ext cx="2520576" cy="461665"/>
          </a:xfrm>
          <a:prstGeom prst="rect">
            <a:avLst/>
          </a:prstGeom>
        </p:spPr>
        <p:txBody>
          <a:bodyPr wrap="square">
            <a:spAutoFit/>
          </a:bodyPr>
          <a:lstStyle/>
          <a:p>
            <a:r>
              <a:rPr lang="en-US" sz="1200" dirty="0"/>
              <a:t>Based on discussions with Jesse </a:t>
            </a:r>
            <a:r>
              <a:rPr lang="en-US" sz="1200" dirty="0" err="1"/>
              <a:t>Ribot</a:t>
            </a:r>
            <a:r>
              <a:rPr lang="en-US" sz="1200" dirty="0"/>
              <a:t>, American University</a:t>
            </a:r>
          </a:p>
        </p:txBody>
      </p:sp>
      <p:sp>
        <p:nvSpPr>
          <p:cNvPr id="10" name="Rectangle 9">
            <a:extLst>
              <a:ext uri="{FF2B5EF4-FFF2-40B4-BE49-F238E27FC236}">
                <a16:creationId xmlns:a16="http://schemas.microsoft.com/office/drawing/2014/main" id="{8051BE04-5B57-3442-B286-0560A9405555}"/>
              </a:ext>
            </a:extLst>
          </p:cNvPr>
          <p:cNvSpPr/>
          <p:nvPr/>
        </p:nvSpPr>
        <p:spPr>
          <a:xfrm>
            <a:off x="768654" y="264538"/>
            <a:ext cx="8406789" cy="707886"/>
          </a:xfrm>
          <a:prstGeom prst="rect">
            <a:avLst/>
          </a:prstGeom>
        </p:spPr>
        <p:txBody>
          <a:bodyPr wrap="none">
            <a:spAutoFit/>
          </a:bodyPr>
          <a:lstStyle/>
          <a:p>
            <a:r>
              <a:rPr lang="en-US" sz="4000" b="1" dirty="0" err="1"/>
              <a:t>Tambacounda</a:t>
            </a:r>
            <a:r>
              <a:rPr lang="en-US" sz="4000" b="1" dirty="0"/>
              <a:t> Region of Senegal</a:t>
            </a:r>
            <a:endParaRPr lang="en-US" sz="4000" dirty="0"/>
          </a:p>
        </p:txBody>
      </p:sp>
    </p:spTree>
    <p:extLst>
      <p:ext uri="{BB962C8B-B14F-4D97-AF65-F5344CB8AC3E}">
        <p14:creationId xmlns:p14="http://schemas.microsoft.com/office/powerpoint/2010/main" val="3261340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35C61A-2AB4-0B4B-9BFE-EC2C08100DC6}"/>
              </a:ext>
            </a:extLst>
          </p:cNvPr>
          <p:cNvSpPr txBox="1"/>
          <p:nvPr/>
        </p:nvSpPr>
        <p:spPr>
          <a:xfrm>
            <a:off x="503374" y="1564527"/>
            <a:ext cx="11688626" cy="5078313"/>
          </a:xfrm>
          <a:prstGeom prst="rect">
            <a:avLst/>
          </a:prstGeom>
          <a:noFill/>
        </p:spPr>
        <p:txBody>
          <a:bodyPr wrap="square" rtlCol="0">
            <a:spAutoFit/>
          </a:bodyPr>
          <a:lstStyle/>
          <a:p>
            <a:r>
              <a:rPr lang="en-US" sz="3600" b="1" dirty="0">
                <a:solidFill>
                  <a:schemeClr val="accent1"/>
                </a:solidFill>
              </a:rPr>
              <a:t>Why do farmers migrate?</a:t>
            </a:r>
          </a:p>
          <a:p>
            <a:pPr marL="285750" indent="-285750">
              <a:buFont typeface="Arial" panose="020B0604020202020204" pitchFamily="34" charset="0"/>
              <a:buChar char="•"/>
            </a:pPr>
            <a:r>
              <a:rPr lang="en-US" sz="3600" dirty="0"/>
              <a:t>Weather generally not mentioned</a:t>
            </a:r>
          </a:p>
          <a:p>
            <a:pPr marL="285750" indent="-285750">
              <a:buFont typeface="Arial" panose="020B0604020202020204" pitchFamily="34" charset="0"/>
              <a:buChar char="•"/>
            </a:pPr>
            <a:r>
              <a:rPr lang="en-US" sz="3600" dirty="0"/>
              <a:t>Subsistence crisis</a:t>
            </a:r>
          </a:p>
          <a:p>
            <a:pPr marL="285750" indent="-285750">
              <a:buFont typeface="Arial" panose="020B0604020202020204" pitchFamily="34" charset="0"/>
              <a:buChar char="•"/>
            </a:pPr>
            <a:r>
              <a:rPr lang="en-US" sz="3600" dirty="0"/>
              <a:t>Few gov.  services</a:t>
            </a:r>
          </a:p>
          <a:p>
            <a:pPr marL="285750" indent="-285750">
              <a:buFont typeface="Arial" panose="020B0604020202020204" pitchFamily="34" charset="0"/>
              <a:buChar char="•"/>
            </a:pPr>
            <a:r>
              <a:rPr lang="en-US" sz="3600" dirty="0"/>
              <a:t>Emigrants/remittances </a:t>
            </a:r>
          </a:p>
          <a:p>
            <a:pPr marL="285750" indent="-285750">
              <a:buFont typeface="Arial" panose="020B0604020202020204" pitchFamily="34" charset="0"/>
              <a:buChar char="•"/>
            </a:pPr>
            <a:r>
              <a:rPr lang="en-US" sz="3600" dirty="0"/>
              <a:t>Coming of age issue</a:t>
            </a:r>
          </a:p>
          <a:p>
            <a:pPr marL="285750" indent="-285750">
              <a:buFont typeface="Arial" panose="020B0604020202020204" pitchFamily="34" charset="0"/>
              <a:buChar char="•"/>
            </a:pPr>
            <a:r>
              <a:rPr lang="en-US" sz="3600" dirty="0"/>
              <a:t>Precarity =&gt; constant anxiety</a:t>
            </a:r>
          </a:p>
          <a:p>
            <a:pPr marL="285750" indent="-285750">
              <a:buFont typeface="Arial" panose="020B0604020202020204" pitchFamily="34" charset="0"/>
              <a:buChar char="•"/>
            </a:pPr>
            <a:r>
              <a:rPr lang="en-US" sz="3600" dirty="0"/>
              <a:t>Disenfranchised with local/national gov.</a:t>
            </a:r>
          </a:p>
          <a:p>
            <a:pPr marL="285750" indent="-285750">
              <a:buFont typeface="Arial" panose="020B0604020202020204" pitchFamily="34" charset="0"/>
              <a:buChar char="•"/>
            </a:pPr>
            <a:endParaRPr lang="en-US" sz="3600" dirty="0"/>
          </a:p>
        </p:txBody>
      </p:sp>
      <p:sp>
        <p:nvSpPr>
          <p:cNvPr id="15" name="Rectangle 14">
            <a:extLst>
              <a:ext uri="{FF2B5EF4-FFF2-40B4-BE49-F238E27FC236}">
                <a16:creationId xmlns:a16="http://schemas.microsoft.com/office/drawing/2014/main" id="{0857BCE5-05B4-FA41-9982-7BC4BDBA25B3}"/>
              </a:ext>
            </a:extLst>
          </p:cNvPr>
          <p:cNvSpPr/>
          <p:nvPr/>
        </p:nvSpPr>
        <p:spPr>
          <a:xfrm>
            <a:off x="8201855" y="2991408"/>
            <a:ext cx="3217511" cy="1569660"/>
          </a:xfrm>
          <a:prstGeom prst="rect">
            <a:avLst/>
          </a:prstGeom>
        </p:spPr>
        <p:txBody>
          <a:bodyPr wrap="square">
            <a:spAutoFit/>
          </a:bodyPr>
          <a:lstStyle/>
          <a:p>
            <a:r>
              <a:rPr lang="en-US" sz="2400" dirty="0"/>
              <a:t>Based on discussions with Jesse </a:t>
            </a:r>
            <a:r>
              <a:rPr lang="en-US" sz="2400" dirty="0" err="1"/>
              <a:t>Ribot</a:t>
            </a:r>
            <a:r>
              <a:rPr lang="en-US" sz="2400" dirty="0"/>
              <a:t>, American University (Advisory team)</a:t>
            </a:r>
          </a:p>
        </p:txBody>
      </p:sp>
      <p:sp>
        <p:nvSpPr>
          <p:cNvPr id="10" name="Rectangle 9">
            <a:extLst>
              <a:ext uri="{FF2B5EF4-FFF2-40B4-BE49-F238E27FC236}">
                <a16:creationId xmlns:a16="http://schemas.microsoft.com/office/drawing/2014/main" id="{8051BE04-5B57-3442-B286-0560A9405555}"/>
              </a:ext>
            </a:extLst>
          </p:cNvPr>
          <p:cNvSpPr/>
          <p:nvPr/>
        </p:nvSpPr>
        <p:spPr>
          <a:xfrm>
            <a:off x="768654" y="264538"/>
            <a:ext cx="8406789" cy="707886"/>
          </a:xfrm>
          <a:prstGeom prst="rect">
            <a:avLst/>
          </a:prstGeom>
        </p:spPr>
        <p:txBody>
          <a:bodyPr wrap="none">
            <a:spAutoFit/>
          </a:bodyPr>
          <a:lstStyle/>
          <a:p>
            <a:r>
              <a:rPr lang="en-US" sz="4000" b="1" dirty="0" err="1"/>
              <a:t>Tambacounda</a:t>
            </a:r>
            <a:r>
              <a:rPr lang="en-US" sz="4000" b="1" dirty="0"/>
              <a:t> Region of Senegal</a:t>
            </a:r>
            <a:endParaRPr lang="en-US" sz="4000" dirty="0"/>
          </a:p>
        </p:txBody>
      </p:sp>
    </p:spTree>
    <p:extLst>
      <p:ext uri="{BB962C8B-B14F-4D97-AF65-F5344CB8AC3E}">
        <p14:creationId xmlns:p14="http://schemas.microsoft.com/office/powerpoint/2010/main" val="2395297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27DCD-F978-D74F-A4E4-33E42190A15E}"/>
              </a:ext>
            </a:extLst>
          </p:cNvPr>
          <p:cNvSpPr>
            <a:spLocks noGrp="1"/>
          </p:cNvSpPr>
          <p:nvPr>
            <p:ph type="title"/>
          </p:nvPr>
        </p:nvSpPr>
        <p:spPr/>
        <p:txBody>
          <a:bodyPr/>
          <a:lstStyle/>
          <a:p>
            <a:r>
              <a:rPr lang="en-US" dirty="0"/>
              <a:t>Cross-project synergies</a:t>
            </a:r>
          </a:p>
        </p:txBody>
      </p:sp>
      <p:sp>
        <p:nvSpPr>
          <p:cNvPr id="3" name="Content Placeholder 2">
            <a:extLst>
              <a:ext uri="{FF2B5EF4-FFF2-40B4-BE49-F238E27FC236}">
                <a16:creationId xmlns:a16="http://schemas.microsoft.com/office/drawing/2014/main" id="{B895B25F-7E59-4541-B596-1C0288D47202}"/>
              </a:ext>
            </a:extLst>
          </p:cNvPr>
          <p:cNvSpPr>
            <a:spLocks noGrp="1"/>
          </p:cNvSpPr>
          <p:nvPr>
            <p:ph idx="1"/>
          </p:nvPr>
        </p:nvSpPr>
        <p:spPr>
          <a:xfrm>
            <a:off x="585457" y="1738648"/>
            <a:ext cx="10927532" cy="3974088"/>
          </a:xfrm>
        </p:spPr>
        <p:txBody>
          <a:bodyPr>
            <a:normAutofit/>
          </a:bodyPr>
          <a:lstStyle/>
          <a:p>
            <a:pPr>
              <a:buClr>
                <a:schemeClr val="tx2">
                  <a:lumMod val="60000"/>
                  <a:lumOff val="40000"/>
                </a:schemeClr>
              </a:buClr>
            </a:pPr>
            <a:r>
              <a:rPr lang="en-US" sz="4000" dirty="0">
                <a:solidFill>
                  <a:schemeClr val="tx2">
                    <a:lumMod val="40000"/>
                    <a:lumOff val="60000"/>
                  </a:schemeClr>
                </a:solidFill>
              </a:rPr>
              <a:t>Intellectual and theoretical opportunities</a:t>
            </a:r>
          </a:p>
          <a:p>
            <a:r>
              <a:rPr lang="en-US" sz="4000" dirty="0"/>
              <a:t>Application opportunities</a:t>
            </a:r>
          </a:p>
        </p:txBody>
      </p:sp>
      <p:sp>
        <p:nvSpPr>
          <p:cNvPr id="4" name="Slide Number Placeholder 3">
            <a:extLst>
              <a:ext uri="{FF2B5EF4-FFF2-40B4-BE49-F238E27FC236}">
                <a16:creationId xmlns:a16="http://schemas.microsoft.com/office/drawing/2014/main" id="{94EE05C7-E497-174F-96A0-18BBF7F6518A}"/>
              </a:ext>
            </a:extLst>
          </p:cNvPr>
          <p:cNvSpPr>
            <a:spLocks noGrp="1"/>
          </p:cNvSpPr>
          <p:nvPr>
            <p:ph type="sldNum" sz="quarter" idx="12"/>
          </p:nvPr>
        </p:nvSpPr>
        <p:spPr/>
        <p:txBody>
          <a:bodyPr/>
          <a:lstStyle/>
          <a:p>
            <a:fld id="{4FAB73BC-B049-4115-A692-8D63A059BFB8}" type="slidenum">
              <a:rPr lang="en-US" smtClean="0"/>
              <a:t>26</a:t>
            </a:fld>
            <a:endParaRPr lang="en-US"/>
          </a:p>
        </p:txBody>
      </p:sp>
    </p:spTree>
    <p:extLst>
      <p:ext uri="{BB962C8B-B14F-4D97-AF65-F5344CB8AC3E}">
        <p14:creationId xmlns:p14="http://schemas.microsoft.com/office/powerpoint/2010/main" val="2541888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48CFD-D648-B247-9824-7140F5B57E35}"/>
              </a:ext>
            </a:extLst>
          </p:cNvPr>
          <p:cNvSpPr>
            <a:spLocks noGrp="1"/>
          </p:cNvSpPr>
          <p:nvPr>
            <p:ph type="title"/>
          </p:nvPr>
        </p:nvSpPr>
        <p:spPr>
          <a:xfrm>
            <a:off x="707835" y="362986"/>
            <a:ext cx="10094844" cy="606575"/>
          </a:xfrm>
        </p:spPr>
        <p:txBody>
          <a:bodyPr>
            <a:noAutofit/>
          </a:bodyPr>
          <a:lstStyle/>
          <a:p>
            <a:r>
              <a:rPr lang="en-US" sz="3600" dirty="0"/>
              <a:t>What is the goal of DARPA World Modelers?</a:t>
            </a:r>
          </a:p>
        </p:txBody>
      </p:sp>
      <p:sp>
        <p:nvSpPr>
          <p:cNvPr id="37" name="Slide Number Placeholder 4">
            <a:extLst>
              <a:ext uri="{FF2B5EF4-FFF2-40B4-BE49-F238E27FC236}">
                <a16:creationId xmlns:a16="http://schemas.microsoft.com/office/drawing/2014/main" id="{66388FCE-F4DD-1E4D-91BC-310647EF1BAC}"/>
              </a:ext>
            </a:extLst>
          </p:cNvPr>
          <p:cNvSpPr>
            <a:spLocks noGrp="1"/>
          </p:cNvSpPr>
          <p:nvPr>
            <p:ph type="sldNum" sz="quarter" idx="12"/>
          </p:nvPr>
        </p:nvSpPr>
        <p:spPr>
          <a:xfrm>
            <a:off x="7906520" y="848108"/>
            <a:ext cx="1543050" cy="273844"/>
          </a:xfrm>
        </p:spPr>
        <p:txBody>
          <a:bodyPr/>
          <a:lstStyle/>
          <a:p>
            <a:endParaRPr lang="en-US" dirty="0"/>
          </a:p>
        </p:txBody>
      </p:sp>
      <p:pic>
        <p:nvPicPr>
          <p:cNvPr id="7" name="Picture 6">
            <a:extLst>
              <a:ext uri="{FF2B5EF4-FFF2-40B4-BE49-F238E27FC236}">
                <a16:creationId xmlns:a16="http://schemas.microsoft.com/office/drawing/2014/main" id="{D5B6BC8E-E295-B343-8894-89F7657958F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64690" y="1172086"/>
            <a:ext cx="1586012" cy="1248344"/>
          </a:xfrm>
          <a:prstGeom prst="rect">
            <a:avLst/>
          </a:prstGeom>
        </p:spPr>
      </p:pic>
      <p:pic>
        <p:nvPicPr>
          <p:cNvPr id="8" name="Picture 7">
            <a:extLst>
              <a:ext uri="{FF2B5EF4-FFF2-40B4-BE49-F238E27FC236}">
                <a16:creationId xmlns:a16="http://schemas.microsoft.com/office/drawing/2014/main" id="{99B3F7C7-C730-1F49-9943-20EEA50572E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77587" y="1307338"/>
            <a:ext cx="698824" cy="832171"/>
          </a:xfrm>
          <a:prstGeom prst="rect">
            <a:avLst/>
          </a:prstGeom>
        </p:spPr>
      </p:pic>
      <p:pic>
        <p:nvPicPr>
          <p:cNvPr id="9" name="Picture 8">
            <a:extLst>
              <a:ext uri="{FF2B5EF4-FFF2-40B4-BE49-F238E27FC236}">
                <a16:creationId xmlns:a16="http://schemas.microsoft.com/office/drawing/2014/main" id="{99173531-2BF2-144D-AE5C-3D2C6F823F4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968307" y="1208052"/>
            <a:ext cx="2172086" cy="1243048"/>
          </a:xfrm>
          <a:prstGeom prst="rect">
            <a:avLst/>
          </a:prstGeom>
        </p:spPr>
      </p:pic>
      <p:sp>
        <p:nvSpPr>
          <p:cNvPr id="10" name="TextBox 9">
            <a:extLst>
              <a:ext uri="{FF2B5EF4-FFF2-40B4-BE49-F238E27FC236}">
                <a16:creationId xmlns:a16="http://schemas.microsoft.com/office/drawing/2014/main" id="{8C344B95-1103-FA44-B4E1-72B45C333178}"/>
              </a:ext>
            </a:extLst>
          </p:cNvPr>
          <p:cNvSpPr txBox="1"/>
          <p:nvPr/>
        </p:nvSpPr>
        <p:spPr>
          <a:xfrm>
            <a:off x="3950997" y="1492081"/>
            <a:ext cx="785273" cy="369332"/>
          </a:xfrm>
          <a:prstGeom prst="rect">
            <a:avLst/>
          </a:prstGeom>
          <a:noFill/>
        </p:spPr>
        <p:txBody>
          <a:bodyPr wrap="square" rtlCol="0">
            <a:spAutoFit/>
          </a:bodyPr>
          <a:lstStyle/>
          <a:p>
            <a:r>
              <a:rPr lang="en-US" dirty="0"/>
              <a:t>+</a:t>
            </a:r>
          </a:p>
        </p:txBody>
      </p:sp>
      <p:sp>
        <p:nvSpPr>
          <p:cNvPr id="11" name="Right Arrow 10">
            <a:extLst>
              <a:ext uri="{FF2B5EF4-FFF2-40B4-BE49-F238E27FC236}">
                <a16:creationId xmlns:a16="http://schemas.microsoft.com/office/drawing/2014/main" id="{CF74C245-EB60-C44F-8624-6F25AF72389A}"/>
              </a:ext>
            </a:extLst>
          </p:cNvPr>
          <p:cNvSpPr/>
          <p:nvPr/>
        </p:nvSpPr>
        <p:spPr>
          <a:xfrm>
            <a:off x="5647355" y="1496321"/>
            <a:ext cx="984596" cy="316012"/>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82F24E8-B574-4F4F-ACD4-05922445F1C5}"/>
              </a:ext>
            </a:extLst>
          </p:cNvPr>
          <p:cNvSpPr txBox="1"/>
          <p:nvPr/>
        </p:nvSpPr>
        <p:spPr>
          <a:xfrm>
            <a:off x="1707890" y="6187236"/>
            <a:ext cx="9094789" cy="307777"/>
          </a:xfrm>
          <a:prstGeom prst="rect">
            <a:avLst/>
          </a:prstGeom>
          <a:noFill/>
        </p:spPr>
        <p:txBody>
          <a:bodyPr wrap="square" rtlCol="0">
            <a:spAutoFit/>
          </a:bodyPr>
          <a:lstStyle/>
          <a:p>
            <a:r>
              <a:rPr lang="en-US" sz="1400" dirty="0">
                <a:solidFill>
                  <a:schemeClr val="accent2">
                    <a:lumMod val="20000"/>
                    <a:lumOff val="80000"/>
                  </a:schemeClr>
                </a:solidFill>
              </a:rPr>
              <a:t>:Source  Modified from J Elliott, DARPA, Presentation, Modeling the World Workshop, 07/18/2018, Slide #3-4</a:t>
            </a:r>
          </a:p>
        </p:txBody>
      </p:sp>
      <p:pic>
        <p:nvPicPr>
          <p:cNvPr id="16" name="Picture 15">
            <a:extLst>
              <a:ext uri="{FF2B5EF4-FFF2-40B4-BE49-F238E27FC236}">
                <a16:creationId xmlns:a16="http://schemas.microsoft.com/office/drawing/2014/main" id="{97610DB2-A645-2D44-90BE-9B23D80702E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53125" y="4355571"/>
            <a:ext cx="3751842" cy="1432954"/>
          </a:xfrm>
          <a:prstGeom prst="rect">
            <a:avLst/>
          </a:prstGeom>
        </p:spPr>
      </p:pic>
      <p:pic>
        <p:nvPicPr>
          <p:cNvPr id="18" name="Picture 17">
            <a:extLst>
              <a:ext uri="{FF2B5EF4-FFF2-40B4-BE49-F238E27FC236}">
                <a16:creationId xmlns:a16="http://schemas.microsoft.com/office/drawing/2014/main" id="{0F087B74-08F6-EE40-9D1D-BD929F21433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77496" y="4269480"/>
            <a:ext cx="1305816" cy="240150"/>
          </a:xfrm>
          <a:prstGeom prst="rect">
            <a:avLst/>
          </a:prstGeom>
        </p:spPr>
      </p:pic>
      <p:pic>
        <p:nvPicPr>
          <p:cNvPr id="20" name="Picture 19">
            <a:extLst>
              <a:ext uri="{FF2B5EF4-FFF2-40B4-BE49-F238E27FC236}">
                <a16:creationId xmlns:a16="http://schemas.microsoft.com/office/drawing/2014/main" id="{5A209DB6-7F48-804D-88CD-50FA0B2A450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65509" y="4230907"/>
            <a:ext cx="1164235" cy="352883"/>
          </a:xfrm>
          <a:prstGeom prst="rect">
            <a:avLst/>
          </a:prstGeom>
        </p:spPr>
      </p:pic>
      <p:pic>
        <p:nvPicPr>
          <p:cNvPr id="22" name="Picture 21">
            <a:extLst>
              <a:ext uri="{FF2B5EF4-FFF2-40B4-BE49-F238E27FC236}">
                <a16:creationId xmlns:a16="http://schemas.microsoft.com/office/drawing/2014/main" id="{DE2549F5-4E09-7F44-ACCC-8054A96CBB8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673992" y="4967307"/>
            <a:ext cx="1335393" cy="320883"/>
          </a:xfrm>
          <a:prstGeom prst="rect">
            <a:avLst/>
          </a:prstGeom>
        </p:spPr>
      </p:pic>
      <p:pic>
        <p:nvPicPr>
          <p:cNvPr id="24" name="Picture 23">
            <a:extLst>
              <a:ext uri="{FF2B5EF4-FFF2-40B4-BE49-F238E27FC236}">
                <a16:creationId xmlns:a16="http://schemas.microsoft.com/office/drawing/2014/main" id="{887C2264-6827-1046-8F4A-C135DEE57F5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673991" y="5394607"/>
            <a:ext cx="1275473" cy="308189"/>
          </a:xfrm>
          <a:prstGeom prst="rect">
            <a:avLst/>
          </a:prstGeom>
        </p:spPr>
      </p:pic>
      <p:pic>
        <p:nvPicPr>
          <p:cNvPr id="28" name="Picture 27">
            <a:extLst>
              <a:ext uri="{FF2B5EF4-FFF2-40B4-BE49-F238E27FC236}">
                <a16:creationId xmlns:a16="http://schemas.microsoft.com/office/drawing/2014/main" id="{251654B3-38E0-4B4F-8142-408D6DE5F64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265509" y="5339119"/>
            <a:ext cx="1343793" cy="361411"/>
          </a:xfrm>
          <a:prstGeom prst="rect">
            <a:avLst/>
          </a:prstGeom>
        </p:spPr>
      </p:pic>
      <p:pic>
        <p:nvPicPr>
          <p:cNvPr id="30" name="Picture 29">
            <a:extLst>
              <a:ext uri="{FF2B5EF4-FFF2-40B4-BE49-F238E27FC236}">
                <a16:creationId xmlns:a16="http://schemas.microsoft.com/office/drawing/2014/main" id="{571EA4AC-B4D2-594C-9ADC-FAF63AAC991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690846" y="4612926"/>
            <a:ext cx="1200195" cy="254587"/>
          </a:xfrm>
          <a:prstGeom prst="rect">
            <a:avLst/>
          </a:prstGeom>
        </p:spPr>
      </p:pic>
      <p:pic>
        <p:nvPicPr>
          <p:cNvPr id="32" name="Picture 31">
            <a:extLst>
              <a:ext uri="{FF2B5EF4-FFF2-40B4-BE49-F238E27FC236}">
                <a16:creationId xmlns:a16="http://schemas.microsoft.com/office/drawing/2014/main" id="{1B1A4FC5-C635-4740-9F8A-BC70D9B8E9A5}"/>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265505" y="4706542"/>
            <a:ext cx="1227748" cy="293019"/>
          </a:xfrm>
          <a:prstGeom prst="rect">
            <a:avLst/>
          </a:prstGeom>
        </p:spPr>
      </p:pic>
      <p:pic>
        <p:nvPicPr>
          <p:cNvPr id="34" name="Picture 33">
            <a:extLst>
              <a:ext uri="{FF2B5EF4-FFF2-40B4-BE49-F238E27FC236}">
                <a16:creationId xmlns:a16="http://schemas.microsoft.com/office/drawing/2014/main" id="{E31280FE-55F5-9D42-8DD6-6EC71A207A52}"/>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265509" y="5072545"/>
            <a:ext cx="1452207" cy="278082"/>
          </a:xfrm>
          <a:prstGeom prst="rect">
            <a:avLst/>
          </a:prstGeom>
        </p:spPr>
      </p:pic>
      <p:sp>
        <p:nvSpPr>
          <p:cNvPr id="35" name="TextBox 34">
            <a:extLst>
              <a:ext uri="{FF2B5EF4-FFF2-40B4-BE49-F238E27FC236}">
                <a16:creationId xmlns:a16="http://schemas.microsoft.com/office/drawing/2014/main" id="{55C995FC-5411-A84A-A3EA-5FC75FCB5807}"/>
              </a:ext>
            </a:extLst>
          </p:cNvPr>
          <p:cNvSpPr txBox="1"/>
          <p:nvPr/>
        </p:nvSpPr>
        <p:spPr>
          <a:xfrm>
            <a:off x="2029061" y="3689022"/>
            <a:ext cx="2580241" cy="461665"/>
          </a:xfrm>
          <a:prstGeom prst="rect">
            <a:avLst/>
          </a:prstGeom>
          <a:noFill/>
        </p:spPr>
        <p:txBody>
          <a:bodyPr wrap="square" rtlCol="0">
            <a:spAutoFit/>
          </a:bodyPr>
          <a:lstStyle/>
          <a:p>
            <a:r>
              <a:rPr lang="en-US" sz="2400" b="1" dirty="0">
                <a:solidFill>
                  <a:schemeClr val="accent3">
                    <a:lumMod val="75000"/>
                  </a:schemeClr>
                </a:solidFill>
              </a:rPr>
              <a:t>Domain models</a:t>
            </a:r>
          </a:p>
        </p:txBody>
      </p:sp>
      <p:sp>
        <p:nvSpPr>
          <p:cNvPr id="36" name="TextBox 35">
            <a:extLst>
              <a:ext uri="{FF2B5EF4-FFF2-40B4-BE49-F238E27FC236}">
                <a16:creationId xmlns:a16="http://schemas.microsoft.com/office/drawing/2014/main" id="{77F07307-5D60-A84B-9A4D-42CC62DDB0BA}"/>
              </a:ext>
            </a:extLst>
          </p:cNvPr>
          <p:cNvSpPr txBox="1"/>
          <p:nvPr/>
        </p:nvSpPr>
        <p:spPr>
          <a:xfrm>
            <a:off x="7550627" y="3751966"/>
            <a:ext cx="2600690" cy="461665"/>
          </a:xfrm>
          <a:prstGeom prst="rect">
            <a:avLst/>
          </a:prstGeom>
          <a:noFill/>
        </p:spPr>
        <p:txBody>
          <a:bodyPr wrap="square" rtlCol="0">
            <a:spAutoFit/>
          </a:bodyPr>
          <a:lstStyle/>
          <a:p>
            <a:r>
              <a:rPr lang="en-US" sz="2400" b="1" dirty="0">
                <a:solidFill>
                  <a:schemeClr val="accent1"/>
                </a:solidFill>
              </a:rPr>
              <a:t>AI approaches</a:t>
            </a:r>
          </a:p>
        </p:txBody>
      </p:sp>
      <p:sp>
        <p:nvSpPr>
          <p:cNvPr id="4" name="Rectangle 3">
            <a:extLst>
              <a:ext uri="{FF2B5EF4-FFF2-40B4-BE49-F238E27FC236}">
                <a16:creationId xmlns:a16="http://schemas.microsoft.com/office/drawing/2014/main" id="{E6E3B9EA-2077-9749-9507-A36278EA5608}"/>
              </a:ext>
            </a:extLst>
          </p:cNvPr>
          <p:cNvSpPr/>
          <p:nvPr/>
        </p:nvSpPr>
        <p:spPr>
          <a:xfrm>
            <a:off x="2145100" y="2530031"/>
            <a:ext cx="7690884" cy="954107"/>
          </a:xfrm>
          <a:prstGeom prst="rect">
            <a:avLst/>
          </a:prstGeom>
        </p:spPr>
        <p:txBody>
          <a:bodyPr wrap="square">
            <a:spAutoFit/>
          </a:bodyPr>
          <a:lstStyle/>
          <a:p>
            <a:pPr algn="ctr"/>
            <a:r>
              <a:rPr lang="en-US" sz="2800" dirty="0">
                <a:solidFill>
                  <a:schemeClr val="accent2"/>
                </a:solidFill>
              </a:rPr>
              <a:t>Develop a suite of technologies to </a:t>
            </a:r>
            <a:r>
              <a:rPr lang="en-US" sz="2800" b="1" i="1" dirty="0">
                <a:solidFill>
                  <a:schemeClr val="accent2"/>
                </a:solidFill>
              </a:rPr>
              <a:t>improve &amp; accelerate</a:t>
            </a:r>
            <a:r>
              <a:rPr lang="en-US" sz="2800" b="1" dirty="0">
                <a:solidFill>
                  <a:schemeClr val="accent2"/>
                </a:solidFill>
              </a:rPr>
              <a:t> </a:t>
            </a:r>
            <a:r>
              <a:rPr lang="en-US" sz="2800" dirty="0">
                <a:solidFill>
                  <a:schemeClr val="accent2"/>
                </a:solidFill>
              </a:rPr>
              <a:t>analyses of complex systems</a:t>
            </a:r>
          </a:p>
        </p:txBody>
      </p:sp>
    </p:spTree>
    <p:extLst>
      <p:ext uri="{BB962C8B-B14F-4D97-AF65-F5344CB8AC3E}">
        <p14:creationId xmlns:p14="http://schemas.microsoft.com/office/powerpoint/2010/main" val="4577223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B6781-27FA-D44A-B7C5-068541400ECC}"/>
              </a:ext>
            </a:extLst>
          </p:cNvPr>
          <p:cNvSpPr>
            <a:spLocks noGrp="1"/>
          </p:cNvSpPr>
          <p:nvPr>
            <p:ph type="title"/>
          </p:nvPr>
        </p:nvSpPr>
        <p:spPr/>
        <p:txBody>
          <a:bodyPr/>
          <a:lstStyle/>
          <a:p>
            <a:r>
              <a:rPr lang="en-US" dirty="0"/>
              <a:t>DARPA World Modelers – Domain models</a:t>
            </a:r>
          </a:p>
        </p:txBody>
      </p:sp>
      <p:sp>
        <p:nvSpPr>
          <p:cNvPr id="4" name="Slide Number Placeholder 3">
            <a:extLst>
              <a:ext uri="{FF2B5EF4-FFF2-40B4-BE49-F238E27FC236}">
                <a16:creationId xmlns:a16="http://schemas.microsoft.com/office/drawing/2014/main" id="{E29DB994-9873-254E-A93B-87CB4E6FC9B5}"/>
              </a:ext>
            </a:extLst>
          </p:cNvPr>
          <p:cNvSpPr>
            <a:spLocks noGrp="1"/>
          </p:cNvSpPr>
          <p:nvPr>
            <p:ph type="sldNum" sz="quarter" idx="12"/>
          </p:nvPr>
        </p:nvSpPr>
        <p:spPr/>
        <p:txBody>
          <a:bodyPr/>
          <a:lstStyle/>
          <a:p>
            <a:fld id="{4FAB73BC-B049-4115-A692-8D63A059BFB8}" type="slidenum">
              <a:rPr lang="en-US" smtClean="0"/>
              <a:t>28</a:t>
            </a:fld>
            <a:endParaRPr lang="en-US"/>
          </a:p>
        </p:txBody>
      </p:sp>
      <p:sp>
        <p:nvSpPr>
          <p:cNvPr id="6" name="TextBox 5">
            <a:extLst>
              <a:ext uri="{FF2B5EF4-FFF2-40B4-BE49-F238E27FC236}">
                <a16:creationId xmlns:a16="http://schemas.microsoft.com/office/drawing/2014/main" id="{1D0521F6-4D78-CF48-AC96-2B5CC7A21D2B}"/>
              </a:ext>
            </a:extLst>
          </p:cNvPr>
          <p:cNvSpPr txBox="1"/>
          <p:nvPr/>
        </p:nvSpPr>
        <p:spPr>
          <a:xfrm>
            <a:off x="7514052" y="1114496"/>
            <a:ext cx="4677948" cy="954107"/>
          </a:xfrm>
          <a:prstGeom prst="rect">
            <a:avLst/>
          </a:prstGeom>
          <a:noFill/>
        </p:spPr>
        <p:txBody>
          <a:bodyPr wrap="square" rtlCol="0">
            <a:spAutoFit/>
          </a:bodyPr>
          <a:lstStyle/>
          <a:p>
            <a:pPr algn="ctr"/>
            <a:r>
              <a:rPr lang="en-US" sz="2800" b="1" dirty="0" err="1">
                <a:solidFill>
                  <a:schemeClr val="tx2"/>
                </a:solidFill>
              </a:rPr>
              <a:t>SuperMaaS</a:t>
            </a:r>
            <a:r>
              <a:rPr lang="en-US" sz="2800" b="1" dirty="0">
                <a:solidFill>
                  <a:schemeClr val="tx2"/>
                </a:solidFill>
              </a:rPr>
              <a:t>, Models as a Service (</a:t>
            </a:r>
            <a:r>
              <a:rPr lang="en-US" sz="2800" b="1" dirty="0" err="1">
                <a:solidFill>
                  <a:schemeClr val="tx2"/>
                </a:solidFill>
              </a:rPr>
              <a:t>Galios</a:t>
            </a:r>
            <a:r>
              <a:rPr lang="en-US" sz="2800" b="1" dirty="0">
                <a:solidFill>
                  <a:schemeClr val="tx2"/>
                </a:solidFill>
              </a:rPr>
              <a:t>, Inc)</a:t>
            </a:r>
          </a:p>
        </p:txBody>
      </p:sp>
      <p:sp>
        <p:nvSpPr>
          <p:cNvPr id="7" name="TextBox 6">
            <a:extLst>
              <a:ext uri="{FF2B5EF4-FFF2-40B4-BE49-F238E27FC236}">
                <a16:creationId xmlns:a16="http://schemas.microsoft.com/office/drawing/2014/main" id="{583F8C86-89CD-A045-A451-4B0837D5E308}"/>
              </a:ext>
            </a:extLst>
          </p:cNvPr>
          <p:cNvSpPr txBox="1"/>
          <p:nvPr/>
        </p:nvSpPr>
        <p:spPr>
          <a:xfrm>
            <a:off x="9329122" y="6137458"/>
            <a:ext cx="1522227"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General Modeler</a:t>
            </a:r>
          </a:p>
        </p:txBody>
      </p:sp>
      <p:sp>
        <p:nvSpPr>
          <p:cNvPr id="10" name="TextBox 9">
            <a:extLst>
              <a:ext uri="{FF2B5EF4-FFF2-40B4-BE49-F238E27FC236}">
                <a16:creationId xmlns:a16="http://schemas.microsoft.com/office/drawing/2014/main" id="{0D0F0200-97AD-1948-8A61-C0A5BCDB0043}"/>
              </a:ext>
            </a:extLst>
          </p:cNvPr>
          <p:cNvSpPr txBox="1"/>
          <p:nvPr/>
        </p:nvSpPr>
        <p:spPr>
          <a:xfrm rot="16200000">
            <a:off x="5697875" y="4281138"/>
            <a:ext cx="1522227"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dirty="0"/>
              <a:t>Domain Modeler</a:t>
            </a:r>
          </a:p>
        </p:txBody>
      </p:sp>
      <p:sp>
        <p:nvSpPr>
          <p:cNvPr id="11" name="TextBox 10">
            <a:extLst>
              <a:ext uri="{FF2B5EF4-FFF2-40B4-BE49-F238E27FC236}">
                <a16:creationId xmlns:a16="http://schemas.microsoft.com/office/drawing/2014/main" id="{26752502-4D3B-FA40-A160-0FB270BFEBB3}"/>
              </a:ext>
            </a:extLst>
          </p:cNvPr>
          <p:cNvSpPr txBox="1"/>
          <p:nvPr/>
        </p:nvSpPr>
        <p:spPr>
          <a:xfrm>
            <a:off x="8966109" y="2172494"/>
            <a:ext cx="2248252"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a:t>Analysts:</a:t>
            </a:r>
          </a:p>
          <a:p>
            <a:pPr algn="ctr"/>
            <a:r>
              <a:rPr lang="en-US" dirty="0"/>
              <a:t>Policy &amp; Academic</a:t>
            </a:r>
          </a:p>
        </p:txBody>
      </p:sp>
      <p:pic>
        <p:nvPicPr>
          <p:cNvPr id="15" name="Picture 14">
            <a:extLst>
              <a:ext uri="{FF2B5EF4-FFF2-40B4-BE49-F238E27FC236}">
                <a16:creationId xmlns:a16="http://schemas.microsoft.com/office/drawing/2014/main" id="{7142D926-826B-E942-AF7D-582F5A875F47}"/>
              </a:ext>
            </a:extLst>
          </p:cNvPr>
          <p:cNvPicPr>
            <a:picLocks noChangeAspect="1"/>
          </p:cNvPicPr>
          <p:nvPr/>
        </p:nvPicPr>
        <p:blipFill>
          <a:blip r:embed="rId2"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715128" y="3657601"/>
            <a:ext cx="555105" cy="425002"/>
          </a:xfrm>
          <a:prstGeom prst="rect">
            <a:avLst/>
          </a:prstGeom>
        </p:spPr>
      </p:pic>
      <p:sp>
        <p:nvSpPr>
          <p:cNvPr id="16" name="Rectangle 15">
            <a:extLst>
              <a:ext uri="{FF2B5EF4-FFF2-40B4-BE49-F238E27FC236}">
                <a16:creationId xmlns:a16="http://schemas.microsoft.com/office/drawing/2014/main" id="{42D7FD78-B730-BF45-BE48-02E5BFBDD9E1}"/>
              </a:ext>
            </a:extLst>
          </p:cNvPr>
          <p:cNvSpPr/>
          <p:nvPr/>
        </p:nvSpPr>
        <p:spPr>
          <a:xfrm>
            <a:off x="904687" y="1746480"/>
            <a:ext cx="4639358" cy="2862322"/>
          </a:xfrm>
          <a:prstGeom prst="rect">
            <a:avLst/>
          </a:prstGeom>
        </p:spPr>
        <p:txBody>
          <a:bodyPr wrap="square">
            <a:spAutoFit/>
          </a:bodyPr>
          <a:lstStyle/>
          <a:p>
            <a:pPr algn="ctr"/>
            <a:r>
              <a:rPr lang="en-US" sz="3600" b="1" dirty="0">
                <a:solidFill>
                  <a:schemeClr val="accent6"/>
                </a:solidFill>
              </a:rPr>
              <a:t>Opportunity to link in our new MURI migration theories into the </a:t>
            </a:r>
            <a:r>
              <a:rPr lang="en-US" sz="3600" b="1" dirty="0" err="1">
                <a:solidFill>
                  <a:schemeClr val="accent6"/>
                </a:solidFill>
              </a:rPr>
              <a:t>SuperMaaS</a:t>
            </a:r>
            <a:r>
              <a:rPr lang="en-US" sz="3600" b="1" dirty="0">
                <a:solidFill>
                  <a:schemeClr val="accent6"/>
                </a:solidFill>
              </a:rPr>
              <a:t> system</a:t>
            </a:r>
          </a:p>
        </p:txBody>
      </p:sp>
      <p:grpSp>
        <p:nvGrpSpPr>
          <p:cNvPr id="30" name="Group 29">
            <a:extLst>
              <a:ext uri="{FF2B5EF4-FFF2-40B4-BE49-F238E27FC236}">
                <a16:creationId xmlns:a16="http://schemas.microsoft.com/office/drawing/2014/main" id="{08946475-1363-7D4D-84C7-2FB2C7B50DCA}"/>
              </a:ext>
            </a:extLst>
          </p:cNvPr>
          <p:cNvGrpSpPr/>
          <p:nvPr/>
        </p:nvGrpSpPr>
        <p:grpSpPr>
          <a:xfrm>
            <a:off x="8667483" y="3786391"/>
            <a:ext cx="2847490" cy="1493948"/>
            <a:chOff x="8667483" y="3657601"/>
            <a:chExt cx="2847490" cy="1493948"/>
          </a:xfrm>
        </p:grpSpPr>
        <p:pic>
          <p:nvPicPr>
            <p:cNvPr id="13" name="Picture 12">
              <a:extLst>
                <a:ext uri="{FF2B5EF4-FFF2-40B4-BE49-F238E27FC236}">
                  <a16:creationId xmlns:a16="http://schemas.microsoft.com/office/drawing/2014/main" id="{8DA36FF9-A886-1148-9BD5-BDE8BDB78CD5}"/>
                </a:ext>
              </a:extLst>
            </p:cNvPr>
            <p:cNvPicPr>
              <a:picLocks noChangeAspect="1"/>
            </p:cNvPicPr>
            <p:nvPr/>
          </p:nvPicPr>
          <p:blipFill>
            <a:blip r:embed="rId3" cstate="email">
              <a:grayscl/>
              <a:extLst>
                <a:ext uri="{28A0092B-C50C-407E-A947-70E740481C1C}">
                  <a14:useLocalDpi xmlns:a14="http://schemas.microsoft.com/office/drawing/2010/main"/>
                </a:ext>
              </a:extLst>
            </a:blip>
            <a:stretch>
              <a:fillRect/>
            </a:stretch>
          </p:blipFill>
          <p:spPr>
            <a:xfrm>
              <a:off x="10006600" y="4480165"/>
              <a:ext cx="714802" cy="642356"/>
            </a:xfrm>
            <a:prstGeom prst="rect">
              <a:avLst/>
            </a:prstGeom>
          </p:spPr>
        </p:pic>
        <p:pic>
          <p:nvPicPr>
            <p:cNvPr id="17" name="Picture 16">
              <a:extLst>
                <a:ext uri="{FF2B5EF4-FFF2-40B4-BE49-F238E27FC236}">
                  <a16:creationId xmlns:a16="http://schemas.microsoft.com/office/drawing/2014/main" id="{F58D9284-8910-7348-B26A-F3155BF80AF8}"/>
                </a:ext>
              </a:extLst>
            </p:cNvPr>
            <p:cNvPicPr>
              <a:picLocks noChangeAspect="1"/>
            </p:cNvPicPr>
            <p:nvPr/>
          </p:nvPicPr>
          <p:blipFill>
            <a:blip r:embed="rId3" cstate="email">
              <a:grayscl/>
              <a:extLst>
                <a:ext uri="{28A0092B-C50C-407E-A947-70E740481C1C}">
                  <a14:useLocalDpi xmlns:a14="http://schemas.microsoft.com/office/drawing/2010/main"/>
                </a:ext>
              </a:extLst>
            </a:blip>
            <a:stretch>
              <a:fillRect/>
            </a:stretch>
          </p:blipFill>
          <p:spPr>
            <a:xfrm>
              <a:off x="10800171" y="4492291"/>
              <a:ext cx="714802" cy="642356"/>
            </a:xfrm>
            <a:prstGeom prst="rect">
              <a:avLst/>
            </a:prstGeom>
          </p:spPr>
        </p:pic>
        <p:pic>
          <p:nvPicPr>
            <p:cNvPr id="18" name="Picture 17">
              <a:extLst>
                <a:ext uri="{FF2B5EF4-FFF2-40B4-BE49-F238E27FC236}">
                  <a16:creationId xmlns:a16="http://schemas.microsoft.com/office/drawing/2014/main" id="{064BF28C-6914-024A-997F-23E0578DCF19}"/>
                </a:ext>
              </a:extLst>
            </p:cNvPr>
            <p:cNvPicPr>
              <a:picLocks noChangeAspect="1"/>
            </p:cNvPicPr>
            <p:nvPr/>
          </p:nvPicPr>
          <p:blipFill>
            <a:blip r:embed="rId3" cstate="email">
              <a:grayscl/>
              <a:extLst>
                <a:ext uri="{28A0092B-C50C-407E-A947-70E740481C1C}">
                  <a14:useLocalDpi xmlns:a14="http://schemas.microsoft.com/office/drawing/2010/main"/>
                </a:ext>
              </a:extLst>
            </a:blip>
            <a:stretch>
              <a:fillRect/>
            </a:stretch>
          </p:blipFill>
          <p:spPr>
            <a:xfrm>
              <a:off x="10554435" y="3694658"/>
              <a:ext cx="714802" cy="642356"/>
            </a:xfrm>
            <a:prstGeom prst="rect">
              <a:avLst/>
            </a:prstGeom>
          </p:spPr>
        </p:pic>
        <p:sp>
          <p:nvSpPr>
            <p:cNvPr id="19" name="Rectangle 18">
              <a:extLst>
                <a:ext uri="{FF2B5EF4-FFF2-40B4-BE49-F238E27FC236}">
                  <a16:creationId xmlns:a16="http://schemas.microsoft.com/office/drawing/2014/main" id="{A277E521-C9CF-064E-A2EB-1651A3E0602B}"/>
                </a:ext>
              </a:extLst>
            </p:cNvPr>
            <p:cNvSpPr/>
            <p:nvPr/>
          </p:nvSpPr>
          <p:spPr>
            <a:xfrm>
              <a:off x="8667483" y="3657601"/>
              <a:ext cx="2845506" cy="1493948"/>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1" name="TextBox 20">
              <a:extLst>
                <a:ext uri="{FF2B5EF4-FFF2-40B4-BE49-F238E27FC236}">
                  <a16:creationId xmlns:a16="http://schemas.microsoft.com/office/drawing/2014/main" id="{B564AB34-F07F-1247-A3A7-6848D47F0CC3}"/>
                </a:ext>
              </a:extLst>
            </p:cNvPr>
            <p:cNvSpPr txBox="1"/>
            <p:nvPr/>
          </p:nvSpPr>
          <p:spPr>
            <a:xfrm>
              <a:off x="8814111" y="3875349"/>
              <a:ext cx="1863348" cy="923330"/>
            </a:xfrm>
            <a:prstGeom prst="rect">
              <a:avLst/>
            </a:prstGeom>
            <a:noFill/>
          </p:spPr>
          <p:txBody>
            <a:bodyPr wrap="square" rtlCol="0">
              <a:spAutoFit/>
            </a:bodyPr>
            <a:lstStyle/>
            <a:p>
              <a:r>
                <a:rPr lang="en-US" dirty="0" err="1"/>
                <a:t>SuperMaaS</a:t>
              </a:r>
              <a:endParaRPr lang="en-US" dirty="0"/>
            </a:p>
            <a:p>
              <a:r>
                <a:rPr lang="en-US" i="1" dirty="0"/>
                <a:t>Consists of Data Cubes </a:t>
              </a:r>
            </a:p>
          </p:txBody>
        </p:sp>
      </p:grpSp>
      <p:sp>
        <p:nvSpPr>
          <p:cNvPr id="22" name="Right Arrow 21">
            <a:extLst>
              <a:ext uri="{FF2B5EF4-FFF2-40B4-BE49-F238E27FC236}">
                <a16:creationId xmlns:a16="http://schemas.microsoft.com/office/drawing/2014/main" id="{B121B6CB-530F-1949-81A0-02DE1C0412D3}"/>
              </a:ext>
            </a:extLst>
          </p:cNvPr>
          <p:cNvSpPr/>
          <p:nvPr/>
        </p:nvSpPr>
        <p:spPr>
          <a:xfrm>
            <a:off x="7514052" y="4082603"/>
            <a:ext cx="1011762" cy="218422"/>
          </a:xfrm>
          <a:prstGeom prst="rightArrow">
            <a:avLst/>
          </a:prstGeom>
          <a:solidFill>
            <a:schemeClr val="accent3"/>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F4A30846-6BA4-734D-9BE1-96EE4BEE34CB}"/>
              </a:ext>
            </a:extLst>
          </p:cNvPr>
          <p:cNvSpPr txBox="1"/>
          <p:nvPr/>
        </p:nvSpPr>
        <p:spPr>
          <a:xfrm>
            <a:off x="7296365" y="4383180"/>
            <a:ext cx="1369134" cy="830997"/>
          </a:xfrm>
          <a:prstGeom prst="rect">
            <a:avLst/>
          </a:prstGeom>
          <a:noFill/>
        </p:spPr>
        <p:txBody>
          <a:bodyPr wrap="square" rtlCol="0">
            <a:spAutoFit/>
          </a:bodyPr>
          <a:lstStyle/>
          <a:p>
            <a:pPr algn="ctr"/>
            <a:r>
              <a:rPr lang="en-US" sz="1600" dirty="0"/>
              <a:t>Put models into a ”container”</a:t>
            </a:r>
          </a:p>
        </p:txBody>
      </p:sp>
      <p:sp>
        <p:nvSpPr>
          <p:cNvPr id="24" name="Right Arrow 23">
            <a:extLst>
              <a:ext uri="{FF2B5EF4-FFF2-40B4-BE49-F238E27FC236}">
                <a16:creationId xmlns:a16="http://schemas.microsoft.com/office/drawing/2014/main" id="{7764FF44-21CD-684F-9F01-15C9F56300FB}"/>
              </a:ext>
            </a:extLst>
          </p:cNvPr>
          <p:cNvSpPr/>
          <p:nvPr/>
        </p:nvSpPr>
        <p:spPr>
          <a:xfrm rot="5400000">
            <a:off x="9891938" y="3413542"/>
            <a:ext cx="396597" cy="189904"/>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a:extLst>
              <a:ext uri="{FF2B5EF4-FFF2-40B4-BE49-F238E27FC236}">
                <a16:creationId xmlns:a16="http://schemas.microsoft.com/office/drawing/2014/main" id="{6CA683C3-C146-304E-AF07-466EBA98AC25}"/>
              </a:ext>
            </a:extLst>
          </p:cNvPr>
          <p:cNvSpPr/>
          <p:nvPr/>
        </p:nvSpPr>
        <p:spPr>
          <a:xfrm rot="16200000">
            <a:off x="9891938" y="5424646"/>
            <a:ext cx="396597" cy="1899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0690DEE-19BF-084B-8292-EAF6D0A9F084}"/>
              </a:ext>
            </a:extLst>
          </p:cNvPr>
          <p:cNvSpPr txBox="1"/>
          <p:nvPr/>
        </p:nvSpPr>
        <p:spPr>
          <a:xfrm>
            <a:off x="8947039" y="5782123"/>
            <a:ext cx="2325186" cy="307777"/>
          </a:xfrm>
          <a:prstGeom prst="rect">
            <a:avLst/>
          </a:prstGeom>
          <a:noFill/>
          <a:ln w="19050">
            <a:solidFill>
              <a:srgbClr val="D34817"/>
            </a:solidFill>
            <a:prstDash val="sysDash"/>
          </a:ln>
        </p:spPr>
        <p:txBody>
          <a:bodyPr wrap="square" rtlCol="0">
            <a:spAutoFit/>
          </a:bodyPr>
          <a:lstStyle/>
          <a:p>
            <a:pPr algn="ctr"/>
            <a:r>
              <a:rPr lang="en-US" sz="1400" i="1" dirty="0"/>
              <a:t>API for General Modeler</a:t>
            </a:r>
          </a:p>
        </p:txBody>
      </p:sp>
      <p:sp>
        <p:nvSpPr>
          <p:cNvPr id="31" name="TextBox 30">
            <a:extLst>
              <a:ext uri="{FF2B5EF4-FFF2-40B4-BE49-F238E27FC236}">
                <a16:creationId xmlns:a16="http://schemas.microsoft.com/office/drawing/2014/main" id="{6BD37B8C-CD69-2441-A393-9119B35DA036}"/>
              </a:ext>
            </a:extLst>
          </p:cNvPr>
          <p:cNvSpPr txBox="1"/>
          <p:nvPr/>
        </p:nvSpPr>
        <p:spPr>
          <a:xfrm>
            <a:off x="8927642" y="2918680"/>
            <a:ext cx="2325186" cy="307777"/>
          </a:xfrm>
          <a:prstGeom prst="rect">
            <a:avLst/>
          </a:prstGeom>
          <a:noFill/>
          <a:ln w="19050">
            <a:solidFill>
              <a:schemeClr val="accent2"/>
            </a:solidFill>
            <a:prstDash val="sysDash"/>
          </a:ln>
        </p:spPr>
        <p:txBody>
          <a:bodyPr wrap="square" rtlCol="0">
            <a:spAutoFit/>
          </a:bodyPr>
          <a:lstStyle/>
          <a:p>
            <a:pPr algn="ctr"/>
            <a:r>
              <a:rPr lang="en-US" sz="1400" i="1" dirty="0"/>
              <a:t>API for Analyst</a:t>
            </a:r>
          </a:p>
        </p:txBody>
      </p:sp>
      <p:sp>
        <p:nvSpPr>
          <p:cNvPr id="32" name="TextBox 31">
            <a:extLst>
              <a:ext uri="{FF2B5EF4-FFF2-40B4-BE49-F238E27FC236}">
                <a16:creationId xmlns:a16="http://schemas.microsoft.com/office/drawing/2014/main" id="{E9CEF863-ED9E-AB44-8F4A-24553CB06F9E}"/>
              </a:ext>
            </a:extLst>
          </p:cNvPr>
          <p:cNvSpPr txBox="1"/>
          <p:nvPr/>
        </p:nvSpPr>
        <p:spPr>
          <a:xfrm rot="16200000">
            <a:off x="5953819" y="4379476"/>
            <a:ext cx="2325186" cy="307777"/>
          </a:xfrm>
          <a:prstGeom prst="rect">
            <a:avLst/>
          </a:prstGeom>
          <a:noFill/>
          <a:ln w="19050">
            <a:solidFill>
              <a:srgbClr val="A28E6A"/>
            </a:solidFill>
            <a:prstDash val="sysDash"/>
          </a:ln>
        </p:spPr>
        <p:txBody>
          <a:bodyPr wrap="square" rtlCol="0">
            <a:spAutoFit/>
          </a:bodyPr>
          <a:lstStyle/>
          <a:p>
            <a:pPr algn="ctr"/>
            <a:r>
              <a:rPr lang="en-US" sz="1400" i="1" dirty="0"/>
              <a:t>API for Domain Modeler</a:t>
            </a:r>
          </a:p>
        </p:txBody>
      </p:sp>
      <p:sp>
        <p:nvSpPr>
          <p:cNvPr id="33" name="TextBox 32">
            <a:extLst>
              <a:ext uri="{FF2B5EF4-FFF2-40B4-BE49-F238E27FC236}">
                <a16:creationId xmlns:a16="http://schemas.microsoft.com/office/drawing/2014/main" id="{58B852C2-3BDA-FE42-97D0-4DEC351F3CCC}"/>
              </a:ext>
            </a:extLst>
          </p:cNvPr>
          <p:cNvSpPr txBox="1"/>
          <p:nvPr/>
        </p:nvSpPr>
        <p:spPr>
          <a:xfrm>
            <a:off x="904687" y="5193278"/>
            <a:ext cx="4507605" cy="1200329"/>
          </a:xfrm>
          <a:prstGeom prst="rect">
            <a:avLst/>
          </a:prstGeom>
          <a:noFill/>
        </p:spPr>
        <p:txBody>
          <a:bodyPr wrap="square" rtlCol="0">
            <a:spAutoFit/>
          </a:bodyPr>
          <a:lstStyle/>
          <a:p>
            <a:r>
              <a:rPr lang="en-US" dirty="0"/>
              <a:t>Wider dissemination </a:t>
            </a:r>
            <a:r>
              <a:rPr lang="en-US" dirty="0" err="1"/>
              <a:t>possiible</a:t>
            </a:r>
            <a:r>
              <a:rPr lang="en-US" dirty="0"/>
              <a:t> through World Food Program and FAO (Food security cluster, </a:t>
            </a:r>
            <a:r>
              <a:rPr lang="en-US" dirty="0">
                <a:hlinkClick r:id="rId4"/>
              </a:rPr>
              <a:t>https://fscluster.org</a:t>
            </a:r>
            <a:r>
              <a:rPr lang="en-US" dirty="0"/>
              <a:t>) – </a:t>
            </a:r>
            <a:r>
              <a:rPr lang="en-US" i="1" dirty="0">
                <a:solidFill>
                  <a:schemeClr val="accent2"/>
                </a:solidFill>
              </a:rPr>
              <a:t>discussions ongoing </a:t>
            </a:r>
          </a:p>
        </p:txBody>
      </p:sp>
    </p:spTree>
    <p:extLst>
      <p:ext uri="{BB962C8B-B14F-4D97-AF65-F5344CB8AC3E}">
        <p14:creationId xmlns:p14="http://schemas.microsoft.com/office/powerpoint/2010/main" val="1604536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61834-60C7-4C4B-A785-339ABBA72F9C}"/>
              </a:ext>
            </a:extLst>
          </p:cNvPr>
          <p:cNvSpPr>
            <a:spLocks noGrp="1"/>
          </p:cNvSpPr>
          <p:nvPr>
            <p:ph type="title"/>
          </p:nvPr>
        </p:nvSpPr>
        <p:spPr/>
        <p:txBody>
          <a:bodyPr>
            <a:normAutofit fontScale="90000"/>
          </a:bodyPr>
          <a:lstStyle/>
          <a:p>
            <a:r>
              <a:rPr lang="en-US" dirty="0"/>
              <a:t>DARPA World Modelers – Ethiopia Use Case</a:t>
            </a:r>
          </a:p>
        </p:txBody>
      </p:sp>
      <p:sp>
        <p:nvSpPr>
          <p:cNvPr id="4" name="Slide Number Placeholder 3">
            <a:extLst>
              <a:ext uri="{FF2B5EF4-FFF2-40B4-BE49-F238E27FC236}">
                <a16:creationId xmlns:a16="http://schemas.microsoft.com/office/drawing/2014/main" id="{46D37F68-45B6-4E42-8FF4-B6C607C67A71}"/>
              </a:ext>
            </a:extLst>
          </p:cNvPr>
          <p:cNvSpPr>
            <a:spLocks noGrp="1"/>
          </p:cNvSpPr>
          <p:nvPr>
            <p:ph type="sldNum" sz="quarter" idx="12"/>
          </p:nvPr>
        </p:nvSpPr>
        <p:spPr/>
        <p:txBody>
          <a:bodyPr/>
          <a:lstStyle/>
          <a:p>
            <a:fld id="{4FAB73BC-B049-4115-A692-8D63A059BFB8}" type="slidenum">
              <a:rPr lang="en-US" smtClean="0"/>
              <a:t>29</a:t>
            </a:fld>
            <a:endParaRPr lang="en-US"/>
          </a:p>
        </p:txBody>
      </p:sp>
      <p:pic>
        <p:nvPicPr>
          <p:cNvPr id="10" name="Picture 9">
            <a:extLst>
              <a:ext uri="{FF2B5EF4-FFF2-40B4-BE49-F238E27FC236}">
                <a16:creationId xmlns:a16="http://schemas.microsoft.com/office/drawing/2014/main" id="{1BFC18FF-E22F-184C-B531-B4548414C4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359" y="1174894"/>
            <a:ext cx="5228220" cy="4221849"/>
          </a:xfrm>
          <a:prstGeom prst="rect">
            <a:avLst/>
          </a:prstGeom>
        </p:spPr>
      </p:pic>
      <p:sp>
        <p:nvSpPr>
          <p:cNvPr id="11" name="Rectangle 10">
            <a:extLst>
              <a:ext uri="{FF2B5EF4-FFF2-40B4-BE49-F238E27FC236}">
                <a16:creationId xmlns:a16="http://schemas.microsoft.com/office/drawing/2014/main" id="{235A8F79-016F-2049-A344-59A051999B92}"/>
              </a:ext>
            </a:extLst>
          </p:cNvPr>
          <p:cNvSpPr/>
          <p:nvPr/>
        </p:nvSpPr>
        <p:spPr>
          <a:xfrm>
            <a:off x="602974" y="6019884"/>
            <a:ext cx="6274712" cy="461665"/>
          </a:xfrm>
          <a:prstGeom prst="rect">
            <a:avLst/>
          </a:prstGeom>
        </p:spPr>
        <p:txBody>
          <a:bodyPr wrap="square">
            <a:spAutoFit/>
          </a:bodyPr>
          <a:lstStyle/>
          <a:p>
            <a:pPr algn="l"/>
            <a:r>
              <a:rPr lang="en-US" sz="1200" dirty="0">
                <a:solidFill>
                  <a:schemeClr val="bg1">
                    <a:lumMod val="50000"/>
                  </a:schemeClr>
                </a:solidFill>
                <a:latin typeface="Calibri" panose="020F0502020204030204" pitchFamily="34" charset="0"/>
              </a:rPr>
              <a:t>Image: </a:t>
            </a:r>
            <a:r>
              <a:rPr lang="en-US" sz="1200" dirty="0">
                <a:solidFill>
                  <a:schemeClr val="bg1">
                    <a:lumMod val="50000"/>
                  </a:schemeClr>
                </a:solidFill>
                <a:latin typeface="Calibri" panose="020F0502020204030204" pitchFamily="34" charset="0"/>
                <a:hlinkClick r:id="" action="ppaction://noaction">
                  <a:extLst>
                    <a:ext uri="{A12FA001-AC4F-418D-AE19-62706E023703}">
                      <ahyp:hlinkClr xmlns:ahyp="http://schemas.microsoft.com/office/drawing/2018/hyperlinkcolor" val="tx"/>
                    </a:ext>
                  </a:extLst>
                </a:hlinkClick>
              </a:rPr>
              <a:t>https://en.wikipedia.org/wiki/</a:t>
            </a:r>
          </a:p>
          <a:p>
            <a:pPr algn="l"/>
            <a:r>
              <a:rPr lang="en-US" sz="1200" dirty="0">
                <a:solidFill>
                  <a:schemeClr val="bg1">
                    <a:lumMod val="50000"/>
                  </a:schemeClr>
                </a:solidFill>
                <a:latin typeface="Calibri" panose="020F0502020204030204" pitchFamily="34" charset="0"/>
                <a:hlinkClick r:id="" action="ppaction://noaction">
                  <a:extLst>
                    <a:ext uri="{A12FA001-AC4F-418D-AE19-62706E023703}">
                      <ahyp:hlinkClr xmlns:ahyp="http://schemas.microsoft.com/office/drawing/2018/hyperlinkcolor" val="tx"/>
                    </a:ext>
                  </a:extLst>
                </a:hlinkClick>
              </a:rPr>
              <a:t>Dollo_Zone#/media/</a:t>
            </a:r>
            <a:r>
              <a:rPr lang="en-US" sz="1200" dirty="0" err="1">
                <a:solidFill>
                  <a:schemeClr val="bg1">
                    <a:lumMod val="50000"/>
                  </a:schemeClr>
                </a:solidFill>
                <a:latin typeface="Calibri" panose="020F0502020204030204" pitchFamily="34" charset="0"/>
              </a:rPr>
              <a:t>File:Map_of_zones_of_Ethiopia.svg</a:t>
            </a:r>
            <a:r>
              <a:rPr lang="en-US" sz="1200" dirty="0">
                <a:solidFill>
                  <a:schemeClr val="bg1">
                    <a:lumMod val="50000"/>
                  </a:schemeClr>
                </a:solidFill>
                <a:latin typeface="Calibri" panose="020F0502020204030204" pitchFamily="34" charset="0"/>
              </a:rPr>
              <a:t>; LUMA slide, Jan 2020.</a:t>
            </a:r>
          </a:p>
        </p:txBody>
      </p:sp>
      <p:sp>
        <p:nvSpPr>
          <p:cNvPr id="12" name="Rectangle 11">
            <a:extLst>
              <a:ext uri="{FF2B5EF4-FFF2-40B4-BE49-F238E27FC236}">
                <a16:creationId xmlns:a16="http://schemas.microsoft.com/office/drawing/2014/main" id="{4119F931-A8BA-BF48-A3DB-BEF416B505BC}"/>
              </a:ext>
            </a:extLst>
          </p:cNvPr>
          <p:cNvSpPr/>
          <p:nvPr/>
        </p:nvSpPr>
        <p:spPr>
          <a:xfrm>
            <a:off x="5332208" y="1216387"/>
            <a:ext cx="5199821" cy="646331"/>
          </a:xfrm>
          <a:prstGeom prst="rect">
            <a:avLst/>
          </a:prstGeom>
        </p:spPr>
        <p:txBody>
          <a:bodyPr wrap="square">
            <a:spAutoFit/>
          </a:bodyPr>
          <a:lstStyle/>
          <a:p>
            <a:r>
              <a:rPr lang="en-US" dirty="0"/>
              <a:t>Decision Support Modeling Tools – Ethiopia Program (DSMT-E)</a:t>
            </a:r>
          </a:p>
        </p:txBody>
      </p:sp>
      <p:sp>
        <p:nvSpPr>
          <p:cNvPr id="13" name="Rectangle 12">
            <a:extLst>
              <a:ext uri="{FF2B5EF4-FFF2-40B4-BE49-F238E27FC236}">
                <a16:creationId xmlns:a16="http://schemas.microsoft.com/office/drawing/2014/main" id="{3F9A0C82-9F83-7847-ABA4-72D835761D50}"/>
              </a:ext>
            </a:extLst>
          </p:cNvPr>
          <p:cNvSpPr/>
          <p:nvPr/>
        </p:nvSpPr>
        <p:spPr>
          <a:xfrm>
            <a:off x="5867400" y="2134444"/>
            <a:ext cx="5445642" cy="1477328"/>
          </a:xfrm>
          <a:prstGeom prst="rect">
            <a:avLst/>
          </a:prstGeom>
        </p:spPr>
        <p:txBody>
          <a:bodyPr wrap="square">
            <a:spAutoFit/>
          </a:bodyPr>
          <a:lstStyle/>
          <a:p>
            <a:r>
              <a:rPr lang="en-US" i="1" dirty="0">
                <a:solidFill>
                  <a:schemeClr val="bg1">
                    <a:lumMod val="50000"/>
                  </a:schemeClr>
                </a:solidFill>
              </a:rPr>
              <a:t>2.5-year project funded by the Bill and Melinda Gates Foundation (BMGF) in partnership with DARPA’s World Modelers (WM) Program, </a:t>
            </a:r>
            <a:r>
              <a:rPr lang="en-US" i="1" dirty="0" err="1">
                <a:solidFill>
                  <a:schemeClr val="bg1">
                    <a:lumMod val="50000"/>
                  </a:schemeClr>
                </a:solidFill>
              </a:rPr>
              <a:t>Luma</a:t>
            </a:r>
            <a:r>
              <a:rPr lang="en-US" i="1" dirty="0">
                <a:solidFill>
                  <a:schemeClr val="bg1">
                    <a:lumMod val="50000"/>
                  </a:schemeClr>
                </a:solidFill>
              </a:rPr>
              <a:t> Consulting, &amp; Addis Ababa University’s Institute of Technology (</a:t>
            </a:r>
            <a:r>
              <a:rPr lang="en-US" i="1" dirty="0" err="1">
                <a:solidFill>
                  <a:schemeClr val="bg1">
                    <a:lumMod val="50000"/>
                  </a:schemeClr>
                </a:solidFill>
              </a:rPr>
              <a:t>AAiT</a:t>
            </a:r>
            <a:r>
              <a:rPr lang="en-US" i="1" dirty="0">
                <a:solidFill>
                  <a:schemeClr val="bg1">
                    <a:lumMod val="50000"/>
                  </a:schemeClr>
                </a:solidFill>
              </a:rPr>
              <a:t>)</a:t>
            </a:r>
          </a:p>
        </p:txBody>
      </p:sp>
      <p:sp>
        <p:nvSpPr>
          <p:cNvPr id="14" name="Rectangle 13">
            <a:extLst>
              <a:ext uri="{FF2B5EF4-FFF2-40B4-BE49-F238E27FC236}">
                <a16:creationId xmlns:a16="http://schemas.microsoft.com/office/drawing/2014/main" id="{3BDD5320-549E-D944-BB93-E10D4F2013F4}"/>
              </a:ext>
            </a:extLst>
          </p:cNvPr>
          <p:cNvSpPr/>
          <p:nvPr/>
        </p:nvSpPr>
        <p:spPr>
          <a:xfrm>
            <a:off x="6634836" y="3850538"/>
            <a:ext cx="4678206" cy="2246769"/>
          </a:xfrm>
          <a:prstGeom prst="rect">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wrap="square">
            <a:spAutoFit/>
          </a:bodyPr>
          <a:lstStyle/>
          <a:p>
            <a:pPr algn="l"/>
            <a:r>
              <a:rPr lang="en-US" sz="2000" dirty="0"/>
              <a:t>Goals</a:t>
            </a:r>
          </a:p>
          <a:p>
            <a:pPr marL="342900" indent="-342900">
              <a:buFont typeface="Arial" panose="020B0604020202020204" pitchFamily="34" charset="0"/>
              <a:buChar char="•"/>
            </a:pPr>
            <a:r>
              <a:rPr lang="en-US" sz="2000" dirty="0"/>
              <a:t>DSMT-E: scale analysis to whole country</a:t>
            </a:r>
          </a:p>
          <a:p>
            <a:pPr marL="342900" indent="-342900">
              <a:buFont typeface="Arial" panose="020B0604020202020204" pitchFamily="34" charset="0"/>
              <a:buChar char="•"/>
            </a:pPr>
            <a:r>
              <a:rPr lang="en-US" sz="2000" dirty="0"/>
              <a:t>WM: create the middleware for modeling and analysis; adapt the technology to other countries and contexts</a:t>
            </a:r>
          </a:p>
        </p:txBody>
      </p:sp>
      <p:sp>
        <p:nvSpPr>
          <p:cNvPr id="15" name="TextBox 14">
            <a:extLst>
              <a:ext uri="{FF2B5EF4-FFF2-40B4-BE49-F238E27FC236}">
                <a16:creationId xmlns:a16="http://schemas.microsoft.com/office/drawing/2014/main" id="{21C3AE04-4CD6-BF43-8398-85EA45BB95F0}"/>
              </a:ext>
            </a:extLst>
          </p:cNvPr>
          <p:cNvSpPr txBox="1"/>
          <p:nvPr/>
        </p:nvSpPr>
        <p:spPr>
          <a:xfrm>
            <a:off x="1878890" y="5421156"/>
            <a:ext cx="4873330" cy="369332"/>
          </a:xfrm>
          <a:prstGeom prst="rect">
            <a:avLst/>
          </a:prstGeom>
          <a:noFill/>
        </p:spPr>
        <p:txBody>
          <a:bodyPr wrap="square" rtlCol="0">
            <a:spAutoFit/>
          </a:bodyPr>
          <a:lstStyle/>
          <a:p>
            <a:pPr algn="l"/>
            <a:r>
              <a:rPr lang="en-US" dirty="0"/>
              <a:t>18 different Ethiopia partners</a:t>
            </a:r>
          </a:p>
        </p:txBody>
      </p:sp>
    </p:spTree>
    <p:extLst>
      <p:ext uri="{BB962C8B-B14F-4D97-AF65-F5344CB8AC3E}">
        <p14:creationId xmlns:p14="http://schemas.microsoft.com/office/powerpoint/2010/main" val="352467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4A11F-1F31-47B4-82AA-03694AE222DF}"/>
              </a:ext>
            </a:extLst>
          </p:cNvPr>
          <p:cNvSpPr>
            <a:spLocks noGrp="1"/>
          </p:cNvSpPr>
          <p:nvPr>
            <p:ph type="title"/>
          </p:nvPr>
        </p:nvSpPr>
        <p:spPr/>
        <p:txBody>
          <a:bodyPr>
            <a:normAutofit fontScale="90000"/>
          </a:bodyPr>
          <a:lstStyle/>
          <a:p>
            <a:r>
              <a:rPr lang="en-US" dirty="0"/>
              <a:t>Relation between the MURI migration project and the book</a:t>
            </a:r>
          </a:p>
        </p:txBody>
      </p:sp>
      <p:sp>
        <p:nvSpPr>
          <p:cNvPr id="3" name="Content Placeholder 2">
            <a:extLst>
              <a:ext uri="{FF2B5EF4-FFF2-40B4-BE49-F238E27FC236}">
                <a16:creationId xmlns:a16="http://schemas.microsoft.com/office/drawing/2014/main" id="{4AA223B7-58BF-4867-BD67-6D945A14B3E7}"/>
              </a:ext>
            </a:extLst>
          </p:cNvPr>
          <p:cNvSpPr>
            <a:spLocks noGrp="1"/>
          </p:cNvSpPr>
          <p:nvPr>
            <p:ph idx="1"/>
          </p:nvPr>
        </p:nvSpPr>
        <p:spPr>
          <a:xfrm>
            <a:off x="585457" y="1290917"/>
            <a:ext cx="10927532" cy="5199529"/>
          </a:xfrm>
        </p:spPr>
        <p:txBody>
          <a:bodyPr>
            <a:normAutofit/>
          </a:bodyPr>
          <a:lstStyle/>
          <a:p>
            <a:r>
              <a:rPr lang="en-US" sz="2400" dirty="0"/>
              <a:t>Book emerged from a National Science Foundation project: Managed Migration and the Value of Labor.</a:t>
            </a:r>
          </a:p>
          <a:p>
            <a:r>
              <a:rPr lang="en-US" sz="2400" dirty="0"/>
              <a:t>However, after publishing a few articles, I began working on the MURI project, principally reviewing literature on environmental and conflict migration.</a:t>
            </a:r>
          </a:p>
          <a:p>
            <a:r>
              <a:rPr lang="en-US" sz="2400" dirty="0"/>
              <a:t>Began organizing and writing the book at the same time I was reviewing the environmental change-migration literature.</a:t>
            </a:r>
          </a:p>
          <a:p>
            <a:r>
              <a:rPr lang="en-US" sz="2400" dirty="0"/>
              <a:t>Literature review revealed a good deal of overlap: migration as a risk-reduction, livelihood diversification strategy; different kinds of migration leading to managed migration; migration building on social networks, etc.</a:t>
            </a:r>
          </a:p>
          <a:p>
            <a:r>
              <a:rPr lang="en-US" sz="2400" dirty="0"/>
              <a:t>Hence, have acknowledged the study and DoD in the book.</a:t>
            </a:r>
          </a:p>
          <a:p>
            <a:endParaRPr lang="en-US" sz="2400" dirty="0"/>
          </a:p>
        </p:txBody>
      </p:sp>
      <p:sp>
        <p:nvSpPr>
          <p:cNvPr id="4" name="Slide Number Placeholder 3">
            <a:extLst>
              <a:ext uri="{FF2B5EF4-FFF2-40B4-BE49-F238E27FC236}">
                <a16:creationId xmlns:a16="http://schemas.microsoft.com/office/drawing/2014/main" id="{F135B9D0-34BB-42C4-9CF0-E7951765FE1E}"/>
              </a:ext>
            </a:extLst>
          </p:cNvPr>
          <p:cNvSpPr>
            <a:spLocks noGrp="1"/>
          </p:cNvSpPr>
          <p:nvPr>
            <p:ph type="sldNum" sz="quarter" idx="12"/>
          </p:nvPr>
        </p:nvSpPr>
        <p:spPr/>
        <p:txBody>
          <a:bodyPr/>
          <a:lstStyle/>
          <a:p>
            <a:fld id="{4FAB73BC-B049-4115-A692-8D63A059BFB8}" type="slidenum">
              <a:rPr lang="en-US" smtClean="0"/>
              <a:t>3</a:t>
            </a:fld>
            <a:endParaRPr lang="en-US"/>
          </a:p>
        </p:txBody>
      </p:sp>
    </p:spTree>
    <p:extLst>
      <p:ext uri="{BB962C8B-B14F-4D97-AF65-F5344CB8AC3E}">
        <p14:creationId xmlns:p14="http://schemas.microsoft.com/office/powerpoint/2010/main" val="3755463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E6108-1F9E-3846-9854-3416F1326880}"/>
              </a:ext>
            </a:extLst>
          </p:cNvPr>
          <p:cNvSpPr>
            <a:spLocks noGrp="1"/>
          </p:cNvSpPr>
          <p:nvPr>
            <p:ph type="title"/>
          </p:nvPr>
        </p:nvSpPr>
        <p:spPr/>
        <p:txBody>
          <a:bodyPr>
            <a:normAutofit fontScale="90000"/>
          </a:bodyPr>
          <a:lstStyle/>
          <a:p>
            <a:r>
              <a:rPr lang="en-US" dirty="0"/>
              <a:t>DARPA World Modelers – Food security pillars</a:t>
            </a:r>
          </a:p>
        </p:txBody>
      </p:sp>
      <p:sp>
        <p:nvSpPr>
          <p:cNvPr id="3" name="Content Placeholder 2">
            <a:extLst>
              <a:ext uri="{FF2B5EF4-FFF2-40B4-BE49-F238E27FC236}">
                <a16:creationId xmlns:a16="http://schemas.microsoft.com/office/drawing/2014/main" id="{4F1B9108-75C6-F744-9AFF-9E02CC866D17}"/>
              </a:ext>
            </a:extLst>
          </p:cNvPr>
          <p:cNvSpPr>
            <a:spLocks noGrp="1"/>
          </p:cNvSpPr>
          <p:nvPr>
            <p:ph idx="1"/>
          </p:nvPr>
        </p:nvSpPr>
        <p:spPr>
          <a:xfrm>
            <a:off x="351540" y="1632098"/>
            <a:ext cx="4742722" cy="5225902"/>
          </a:xfrm>
        </p:spPr>
        <p:txBody>
          <a:bodyPr>
            <a:normAutofit fontScale="77500" lnSpcReduction="20000"/>
          </a:bodyPr>
          <a:lstStyle/>
          <a:p>
            <a:pPr marL="514350" indent="-514350">
              <a:buFont typeface="+mj-lt"/>
              <a:buAutoNum type="arabicPeriod"/>
            </a:pPr>
            <a:r>
              <a:rPr lang="en-US" b="1" dirty="0">
                <a:solidFill>
                  <a:srgbClr val="FF8000"/>
                </a:solidFill>
              </a:rPr>
              <a:t>Food Availability</a:t>
            </a:r>
            <a:r>
              <a:rPr lang="en-US" dirty="0"/>
              <a:t>: Project cereal crop production in Oromia for the 2018 </a:t>
            </a:r>
            <a:r>
              <a:rPr lang="en-US" dirty="0" err="1"/>
              <a:t>Belg</a:t>
            </a:r>
            <a:r>
              <a:rPr lang="en-US" dirty="0"/>
              <a:t> and </a:t>
            </a:r>
            <a:r>
              <a:rPr lang="en-US" dirty="0" err="1"/>
              <a:t>Meher</a:t>
            </a:r>
            <a:r>
              <a:rPr lang="en-US" dirty="0"/>
              <a:t> seasons (</a:t>
            </a:r>
            <a:r>
              <a:rPr lang="en-US" dirty="0" err="1">
                <a:solidFill>
                  <a:srgbClr val="00B0F0"/>
                </a:solidFill>
              </a:rPr>
              <a:t>LPJmL</a:t>
            </a:r>
            <a:r>
              <a:rPr lang="en-US" dirty="0">
                <a:solidFill>
                  <a:srgbClr val="00B0F0"/>
                </a:solidFill>
              </a:rPr>
              <a:t>, </a:t>
            </a:r>
            <a:r>
              <a:rPr lang="en-US" dirty="0" err="1">
                <a:solidFill>
                  <a:srgbClr val="00B0F0"/>
                </a:solidFill>
              </a:rPr>
              <a:t>APSIMx</a:t>
            </a:r>
            <a:r>
              <a:rPr lang="en-US" dirty="0">
                <a:solidFill>
                  <a:srgbClr val="00B0F0"/>
                </a:solidFill>
              </a:rPr>
              <a:t>, CASES, G-Range</a:t>
            </a:r>
            <a:r>
              <a:rPr lang="en-US" dirty="0"/>
              <a:t>)</a:t>
            </a:r>
          </a:p>
          <a:p>
            <a:pPr marL="514350" indent="-514350">
              <a:buFont typeface="+mj-lt"/>
              <a:buAutoNum type="arabicPeriod"/>
            </a:pPr>
            <a:r>
              <a:rPr lang="en-US" b="1" dirty="0">
                <a:solidFill>
                  <a:srgbClr val="FF8000"/>
                </a:solidFill>
              </a:rPr>
              <a:t>Food Access</a:t>
            </a:r>
            <a:r>
              <a:rPr lang="en-US" dirty="0"/>
              <a:t>:  Project cereal crop prices for major markets in the region during the </a:t>
            </a:r>
            <a:r>
              <a:rPr lang="en-US" dirty="0" err="1"/>
              <a:t>Meher</a:t>
            </a:r>
            <a:r>
              <a:rPr lang="en-US" dirty="0"/>
              <a:t> and </a:t>
            </a:r>
            <a:r>
              <a:rPr lang="en-US" dirty="0" err="1"/>
              <a:t>Belg</a:t>
            </a:r>
            <a:r>
              <a:rPr lang="en-US" dirty="0"/>
              <a:t> hunger seasons (</a:t>
            </a:r>
            <a:r>
              <a:rPr lang="en-US" dirty="0">
                <a:solidFill>
                  <a:srgbClr val="00B0F0"/>
                </a:solidFill>
              </a:rPr>
              <a:t>TWIST, FSC models</a:t>
            </a:r>
            <a:r>
              <a:rPr lang="en-US" dirty="0"/>
              <a:t>)</a:t>
            </a:r>
          </a:p>
          <a:p>
            <a:pPr marL="514350" indent="-514350">
              <a:buFont typeface="+mj-lt"/>
              <a:buAutoNum type="arabicPeriod"/>
            </a:pPr>
            <a:r>
              <a:rPr lang="en-US" b="1" dirty="0">
                <a:solidFill>
                  <a:srgbClr val="FF8000"/>
                </a:solidFill>
              </a:rPr>
              <a:t>Food Utilization</a:t>
            </a:r>
            <a:r>
              <a:rPr lang="en-US" dirty="0"/>
              <a:t>: Project under-5 malnutrition rates in the region (</a:t>
            </a:r>
            <a:r>
              <a:rPr lang="en-US" dirty="0">
                <a:solidFill>
                  <a:srgbClr val="00B0F0"/>
                </a:solidFill>
              </a:rPr>
              <a:t>CLEM</a:t>
            </a:r>
            <a:r>
              <a:rPr lang="en-US" dirty="0"/>
              <a:t>)</a:t>
            </a:r>
          </a:p>
          <a:p>
            <a:pPr marL="514350" indent="-514350">
              <a:buFont typeface="+mj-lt"/>
              <a:buAutoNum type="arabicPeriod"/>
            </a:pPr>
            <a:r>
              <a:rPr lang="en-US" b="1" dirty="0">
                <a:solidFill>
                  <a:srgbClr val="FF8000"/>
                </a:solidFill>
              </a:rPr>
              <a:t>Stability</a:t>
            </a:r>
            <a:r>
              <a:rPr lang="en-US" dirty="0"/>
              <a:t>: Project the likelihood of drought/flood shocks (</a:t>
            </a:r>
            <a:r>
              <a:rPr lang="en-US" dirty="0">
                <a:solidFill>
                  <a:srgbClr val="00B0F0"/>
                </a:solidFill>
              </a:rPr>
              <a:t>TWIST, FSC models</a:t>
            </a:r>
            <a:r>
              <a:rPr lang="en-US" dirty="0"/>
              <a:t>)</a:t>
            </a:r>
          </a:p>
        </p:txBody>
      </p:sp>
      <p:pic>
        <p:nvPicPr>
          <p:cNvPr id="4" name="Picture 3">
            <a:extLst>
              <a:ext uri="{FF2B5EF4-FFF2-40B4-BE49-F238E27FC236}">
                <a16:creationId xmlns:a16="http://schemas.microsoft.com/office/drawing/2014/main" id="{6022A16D-F26D-5B4B-8D45-B406FBCA52A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78067" y="1291856"/>
            <a:ext cx="5963599" cy="2798643"/>
          </a:xfrm>
          <a:prstGeom prst="rect">
            <a:avLst/>
          </a:prstGeom>
        </p:spPr>
      </p:pic>
      <p:sp>
        <p:nvSpPr>
          <p:cNvPr id="5" name="TextBox 4">
            <a:extLst>
              <a:ext uri="{FF2B5EF4-FFF2-40B4-BE49-F238E27FC236}">
                <a16:creationId xmlns:a16="http://schemas.microsoft.com/office/drawing/2014/main" id="{3B1F0E94-D01C-4544-A803-8491446104ED}"/>
              </a:ext>
            </a:extLst>
          </p:cNvPr>
          <p:cNvSpPr txBox="1"/>
          <p:nvPr/>
        </p:nvSpPr>
        <p:spPr>
          <a:xfrm>
            <a:off x="6049221" y="5720316"/>
            <a:ext cx="5221290" cy="923330"/>
          </a:xfrm>
          <a:prstGeom prst="rect">
            <a:avLst/>
          </a:prstGeom>
          <a:noFill/>
        </p:spPr>
        <p:txBody>
          <a:bodyPr wrap="square" rtlCol="0">
            <a:spAutoFit/>
          </a:bodyPr>
          <a:lstStyle/>
          <a:p>
            <a:r>
              <a:rPr lang="en-US" b="1" dirty="0">
                <a:solidFill>
                  <a:srgbClr val="00B0F0"/>
                </a:solidFill>
              </a:rPr>
              <a:t>Blue text </a:t>
            </a:r>
            <a:r>
              <a:rPr lang="en-US" dirty="0">
                <a:solidFill>
                  <a:srgbClr val="00B0F0"/>
                </a:solidFill>
              </a:rPr>
              <a:t>=&gt; Models in the DARPA WM system from Potsdam Institute for Climate Impact Research, CSIRO,  and Columbia University</a:t>
            </a:r>
          </a:p>
        </p:txBody>
      </p:sp>
      <p:sp>
        <p:nvSpPr>
          <p:cNvPr id="6" name="Rectangle 5">
            <a:extLst>
              <a:ext uri="{FF2B5EF4-FFF2-40B4-BE49-F238E27FC236}">
                <a16:creationId xmlns:a16="http://schemas.microsoft.com/office/drawing/2014/main" id="{387C55A0-C494-0643-A71F-818C220FE67F}"/>
              </a:ext>
            </a:extLst>
          </p:cNvPr>
          <p:cNvSpPr/>
          <p:nvPr/>
        </p:nvSpPr>
        <p:spPr>
          <a:xfrm>
            <a:off x="5678067" y="4265882"/>
            <a:ext cx="6096000" cy="923330"/>
          </a:xfrm>
          <a:prstGeom prst="rect">
            <a:avLst/>
          </a:prstGeom>
        </p:spPr>
        <p:txBody>
          <a:bodyPr>
            <a:spAutoFit/>
          </a:bodyPr>
          <a:lstStyle/>
          <a:p>
            <a:r>
              <a:rPr lang="en-US" dirty="0">
                <a:solidFill>
                  <a:schemeClr val="tx2"/>
                </a:solidFill>
              </a:rPr>
              <a:t>Above from LUMA presentation</a:t>
            </a:r>
            <a:r>
              <a:rPr lang="en-US" i="1" dirty="0">
                <a:solidFill>
                  <a:schemeClr val="tx2"/>
                </a:solidFill>
              </a:rPr>
              <a:t>: DSMT-E January 2020 Seattle Experiment</a:t>
            </a:r>
            <a:r>
              <a:rPr lang="en-US" dirty="0">
                <a:solidFill>
                  <a:schemeClr val="tx2"/>
                </a:solidFill>
              </a:rPr>
              <a:t>, </a:t>
            </a:r>
            <a:r>
              <a:rPr lang="en-US" i="1" dirty="0">
                <a:solidFill>
                  <a:schemeClr val="tx2"/>
                </a:solidFill>
              </a:rPr>
              <a:t>Experiment Context and Storyboard</a:t>
            </a:r>
            <a:r>
              <a:rPr lang="en-US" dirty="0">
                <a:solidFill>
                  <a:schemeClr val="tx2"/>
                </a:solidFill>
              </a:rPr>
              <a:t>, </a:t>
            </a:r>
            <a:r>
              <a:rPr lang="en-US" i="1" dirty="0">
                <a:solidFill>
                  <a:schemeClr val="tx2"/>
                </a:solidFill>
              </a:rPr>
              <a:t>January 13th  2019 by </a:t>
            </a:r>
            <a:r>
              <a:rPr lang="en-US" i="1" dirty="0" err="1">
                <a:solidFill>
                  <a:schemeClr val="tx2"/>
                </a:solidFill>
              </a:rPr>
              <a:t>Luma</a:t>
            </a:r>
            <a:r>
              <a:rPr lang="en-US" i="1" dirty="0">
                <a:solidFill>
                  <a:schemeClr val="tx2"/>
                </a:solidFill>
              </a:rPr>
              <a:t>, DARPA WM, BMGF, &amp; </a:t>
            </a:r>
            <a:r>
              <a:rPr lang="en-US" i="1" dirty="0" err="1">
                <a:solidFill>
                  <a:schemeClr val="tx2"/>
                </a:solidFill>
              </a:rPr>
              <a:t>AAiT</a:t>
            </a:r>
            <a:endParaRPr lang="en-US" dirty="0">
              <a:solidFill>
                <a:schemeClr val="tx2"/>
              </a:solidFill>
            </a:endParaRPr>
          </a:p>
        </p:txBody>
      </p:sp>
    </p:spTree>
    <p:extLst>
      <p:ext uri="{BB962C8B-B14F-4D97-AF65-F5344CB8AC3E}">
        <p14:creationId xmlns:p14="http://schemas.microsoft.com/office/powerpoint/2010/main" val="12718758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E513E8-4126-7B42-ACC7-A5C59DA598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2717" y="1255979"/>
            <a:ext cx="7320283" cy="4825844"/>
          </a:xfrm>
          <a:prstGeom prst="rect">
            <a:avLst/>
          </a:prstGeom>
        </p:spPr>
      </p:pic>
      <p:sp>
        <p:nvSpPr>
          <p:cNvPr id="9" name="Rectangle 8">
            <a:extLst>
              <a:ext uri="{FF2B5EF4-FFF2-40B4-BE49-F238E27FC236}">
                <a16:creationId xmlns:a16="http://schemas.microsoft.com/office/drawing/2014/main" id="{2CA533CF-06EE-264A-A59D-8D2F048D606C}"/>
              </a:ext>
            </a:extLst>
          </p:cNvPr>
          <p:cNvSpPr/>
          <p:nvPr/>
        </p:nvSpPr>
        <p:spPr>
          <a:xfrm>
            <a:off x="8914898" y="2999981"/>
            <a:ext cx="2892055" cy="1200329"/>
          </a:xfrm>
          <a:prstGeom prst="rect">
            <a:avLst/>
          </a:prstGeom>
        </p:spPr>
        <p:txBody>
          <a:bodyPr wrap="square">
            <a:spAutoFit/>
          </a:bodyPr>
          <a:lstStyle/>
          <a:p>
            <a:pPr algn="l"/>
            <a:r>
              <a:rPr lang="en-US" dirty="0">
                <a:solidFill>
                  <a:schemeClr val="accent2">
                    <a:lumMod val="20000"/>
                    <a:lumOff val="80000"/>
                  </a:schemeClr>
                </a:solidFill>
              </a:rPr>
              <a:t>Source: Derek Groen, 2016. Simulating Refugee Movements:  where would you go? </a:t>
            </a:r>
          </a:p>
        </p:txBody>
      </p:sp>
      <p:sp>
        <p:nvSpPr>
          <p:cNvPr id="2" name="Title 1">
            <a:extLst>
              <a:ext uri="{FF2B5EF4-FFF2-40B4-BE49-F238E27FC236}">
                <a16:creationId xmlns:a16="http://schemas.microsoft.com/office/drawing/2014/main" id="{9B6928AF-1346-AF4B-B9A9-87F8F906237D}"/>
              </a:ext>
            </a:extLst>
          </p:cNvPr>
          <p:cNvSpPr>
            <a:spLocks noGrp="1"/>
          </p:cNvSpPr>
          <p:nvPr>
            <p:ph type="title"/>
          </p:nvPr>
        </p:nvSpPr>
        <p:spPr/>
        <p:txBody>
          <a:bodyPr>
            <a:normAutofit/>
          </a:bodyPr>
          <a:lstStyle/>
          <a:p>
            <a:r>
              <a:rPr lang="en-US" sz="3600" b="1" cap="none" dirty="0">
                <a:latin typeface="Rockwell" panose="02060603020205020403" pitchFamily="18" charset="77"/>
              </a:rPr>
              <a:t>DARPA World Modelers – Human mobility</a:t>
            </a:r>
            <a:endParaRPr lang="en-US" b="1" dirty="0">
              <a:latin typeface="+mn-lt"/>
            </a:endParaRPr>
          </a:p>
        </p:txBody>
      </p:sp>
    </p:spTree>
    <p:extLst>
      <p:ext uri="{BB962C8B-B14F-4D97-AF65-F5344CB8AC3E}">
        <p14:creationId xmlns:p14="http://schemas.microsoft.com/office/powerpoint/2010/main" val="1261015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36C580-CC68-874D-B921-8CB8BE7330F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2975" y="3429001"/>
            <a:ext cx="5500172" cy="3320600"/>
          </a:xfrm>
          <a:prstGeom prst="rect">
            <a:avLst/>
          </a:prstGeom>
        </p:spPr>
      </p:pic>
      <p:sp>
        <p:nvSpPr>
          <p:cNvPr id="5" name="Rectangle 4">
            <a:extLst>
              <a:ext uri="{FF2B5EF4-FFF2-40B4-BE49-F238E27FC236}">
                <a16:creationId xmlns:a16="http://schemas.microsoft.com/office/drawing/2014/main" id="{A4B69EC6-00C0-0D46-A2E1-07D482C166C6}"/>
              </a:ext>
            </a:extLst>
          </p:cNvPr>
          <p:cNvSpPr/>
          <p:nvPr/>
        </p:nvSpPr>
        <p:spPr>
          <a:xfrm>
            <a:off x="602974" y="1352546"/>
            <a:ext cx="6090426" cy="20621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l"/>
            <a:r>
              <a:rPr lang="en-US" sz="1600" b="1" dirty="0"/>
              <a:t>Flee Agent Based Model (ABM)</a:t>
            </a:r>
            <a:endParaRPr lang="en-US" sz="1600" dirty="0"/>
          </a:p>
          <a:p>
            <a:pPr marL="285744" indent="-285744">
              <a:buFont typeface="Arial" panose="020B0604020202020204" pitchFamily="34" charset="0"/>
              <a:buChar char="•"/>
            </a:pPr>
            <a:r>
              <a:rPr lang="en-US" sz="1600" dirty="0"/>
              <a:t>Simulates refugee (agent) movement from </a:t>
            </a:r>
            <a:r>
              <a:rPr lang="en-US" sz="1600" b="1" dirty="0">
                <a:solidFill>
                  <a:srgbClr val="FF0000"/>
                </a:solidFill>
              </a:rPr>
              <a:t>conflict zones</a:t>
            </a:r>
            <a:r>
              <a:rPr lang="en-US" sz="1600" dirty="0"/>
              <a:t>, zones of </a:t>
            </a:r>
            <a:r>
              <a:rPr lang="en-US" sz="1600" b="1" dirty="0">
                <a:solidFill>
                  <a:srgbClr val="00A642"/>
                </a:solidFill>
              </a:rPr>
              <a:t>food insecurity </a:t>
            </a:r>
            <a:r>
              <a:rPr lang="en-US" sz="1600" dirty="0"/>
              <a:t>and </a:t>
            </a:r>
            <a:r>
              <a:rPr lang="en-US" sz="1600" b="1" dirty="0">
                <a:solidFill>
                  <a:srgbClr val="0000FF"/>
                </a:solidFill>
              </a:rPr>
              <a:t>flood zones </a:t>
            </a:r>
            <a:r>
              <a:rPr lang="en-US" sz="1600" dirty="0"/>
              <a:t>(in development) to refugee camps</a:t>
            </a:r>
          </a:p>
          <a:p>
            <a:pPr marL="285744" indent="-285744">
              <a:buFont typeface="Arial" panose="020B0604020202020204" pitchFamily="34" charset="0"/>
              <a:buChar char="•"/>
            </a:pPr>
            <a:r>
              <a:rPr lang="en-US" sz="1600" dirty="0"/>
              <a:t>A long enough simulation allows all agents to be distributed to refugee camps </a:t>
            </a:r>
          </a:p>
          <a:p>
            <a:pPr marL="285744" indent="-285744">
              <a:buFont typeface="Arial" panose="020B0604020202020204" pitchFamily="34" charset="0"/>
              <a:buChar char="•"/>
            </a:pPr>
            <a:r>
              <a:rPr lang="en-US" sz="1600" dirty="0"/>
              <a:t>Code is stochastic, thus different simulations with identical inputs result in slightly different outputs</a:t>
            </a:r>
          </a:p>
        </p:txBody>
      </p:sp>
      <p:sp>
        <p:nvSpPr>
          <p:cNvPr id="7" name="TextBox 6">
            <a:extLst>
              <a:ext uri="{FF2B5EF4-FFF2-40B4-BE49-F238E27FC236}">
                <a16:creationId xmlns:a16="http://schemas.microsoft.com/office/drawing/2014/main" id="{D2204DEA-DB4D-714B-8CDA-87896A551A28}"/>
              </a:ext>
            </a:extLst>
          </p:cNvPr>
          <p:cNvSpPr txBox="1"/>
          <p:nvPr/>
        </p:nvSpPr>
        <p:spPr>
          <a:xfrm>
            <a:off x="4872152" y="4151145"/>
            <a:ext cx="2072094" cy="830997"/>
          </a:xfrm>
          <a:prstGeom prst="rect">
            <a:avLst/>
          </a:prstGeom>
          <a:noFill/>
        </p:spPr>
        <p:txBody>
          <a:bodyPr wrap="square" rtlCol="0">
            <a:spAutoFit/>
          </a:bodyPr>
          <a:lstStyle/>
          <a:p>
            <a:r>
              <a:rPr lang="en-US" sz="1600" dirty="0">
                <a:solidFill>
                  <a:schemeClr val="bg2"/>
                </a:solidFill>
              </a:rPr>
              <a:t>Source: </a:t>
            </a:r>
            <a:r>
              <a:rPr lang="en-US" sz="1600" dirty="0" err="1">
                <a:solidFill>
                  <a:schemeClr val="bg2"/>
                </a:solidFill>
              </a:rPr>
              <a:t>Suleimenova</a:t>
            </a:r>
            <a:r>
              <a:rPr lang="en-US" sz="1600" dirty="0">
                <a:solidFill>
                  <a:schemeClr val="bg2"/>
                </a:solidFill>
              </a:rPr>
              <a:t> and Groen (2020)</a:t>
            </a:r>
          </a:p>
        </p:txBody>
      </p:sp>
      <p:grpSp>
        <p:nvGrpSpPr>
          <p:cNvPr id="6" name="Group 5">
            <a:extLst>
              <a:ext uri="{FF2B5EF4-FFF2-40B4-BE49-F238E27FC236}">
                <a16:creationId xmlns:a16="http://schemas.microsoft.com/office/drawing/2014/main" id="{19C7B6CF-8825-5246-8646-CC9A84922AA9}"/>
              </a:ext>
            </a:extLst>
          </p:cNvPr>
          <p:cNvGrpSpPr/>
          <p:nvPr/>
        </p:nvGrpSpPr>
        <p:grpSpPr>
          <a:xfrm>
            <a:off x="7195091" y="966446"/>
            <a:ext cx="4654393" cy="5758934"/>
            <a:chOff x="6624388" y="914400"/>
            <a:chExt cx="4247252" cy="5287760"/>
          </a:xfrm>
        </p:grpSpPr>
        <p:pic>
          <p:nvPicPr>
            <p:cNvPr id="4" name="Picture 3">
              <a:extLst>
                <a:ext uri="{FF2B5EF4-FFF2-40B4-BE49-F238E27FC236}">
                  <a16:creationId xmlns:a16="http://schemas.microsoft.com/office/drawing/2014/main" id="{77DD1FB8-0D3A-5C4A-A39B-7FFA42B7A4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24388" y="914400"/>
              <a:ext cx="4001982" cy="5287760"/>
            </a:xfrm>
            <a:prstGeom prst="rect">
              <a:avLst/>
            </a:prstGeom>
          </p:spPr>
        </p:pic>
        <p:sp>
          <p:nvSpPr>
            <p:cNvPr id="3" name="TextBox 2">
              <a:extLst>
                <a:ext uri="{FF2B5EF4-FFF2-40B4-BE49-F238E27FC236}">
                  <a16:creationId xmlns:a16="http://schemas.microsoft.com/office/drawing/2014/main" id="{114FBC64-D56B-C243-A8FC-F32700FCDF4F}"/>
                </a:ext>
              </a:extLst>
            </p:cNvPr>
            <p:cNvSpPr txBox="1"/>
            <p:nvPr/>
          </p:nvSpPr>
          <p:spPr>
            <a:xfrm>
              <a:off x="7495830" y="1055949"/>
              <a:ext cx="1276710" cy="369332"/>
            </a:xfrm>
            <a:prstGeom prst="rect">
              <a:avLst/>
            </a:prstGeom>
            <a:noFill/>
          </p:spPr>
          <p:txBody>
            <a:bodyPr wrap="square" rtlCol="0">
              <a:spAutoFit/>
            </a:bodyPr>
            <a:lstStyle/>
            <a:p>
              <a:r>
                <a:rPr lang="en-US" b="1" dirty="0">
                  <a:solidFill>
                    <a:srgbClr val="00A642"/>
                  </a:solidFill>
                </a:rPr>
                <a:t>Sudan</a:t>
              </a:r>
            </a:p>
          </p:txBody>
        </p:sp>
        <p:sp>
          <p:nvSpPr>
            <p:cNvPr id="8" name="TextBox 7">
              <a:extLst>
                <a:ext uri="{FF2B5EF4-FFF2-40B4-BE49-F238E27FC236}">
                  <a16:creationId xmlns:a16="http://schemas.microsoft.com/office/drawing/2014/main" id="{B75B4964-878D-4449-810A-9135B74794E3}"/>
                </a:ext>
              </a:extLst>
            </p:cNvPr>
            <p:cNvSpPr txBox="1"/>
            <p:nvPr/>
          </p:nvSpPr>
          <p:spPr>
            <a:xfrm>
              <a:off x="9173949" y="2977634"/>
              <a:ext cx="1697691" cy="369332"/>
            </a:xfrm>
            <a:prstGeom prst="rect">
              <a:avLst/>
            </a:prstGeom>
            <a:noFill/>
          </p:spPr>
          <p:txBody>
            <a:bodyPr wrap="square" rtlCol="0">
              <a:spAutoFit/>
            </a:bodyPr>
            <a:lstStyle/>
            <a:p>
              <a:r>
                <a:rPr lang="en-US" b="1" dirty="0">
                  <a:solidFill>
                    <a:srgbClr val="00A642"/>
                  </a:solidFill>
                </a:rPr>
                <a:t>Ethiopia</a:t>
              </a:r>
            </a:p>
          </p:txBody>
        </p:sp>
        <p:sp>
          <p:nvSpPr>
            <p:cNvPr id="9" name="TextBox 8">
              <a:extLst>
                <a:ext uri="{FF2B5EF4-FFF2-40B4-BE49-F238E27FC236}">
                  <a16:creationId xmlns:a16="http://schemas.microsoft.com/office/drawing/2014/main" id="{EE6F60E7-46B2-CA48-9107-8569AEDE652A}"/>
                </a:ext>
              </a:extLst>
            </p:cNvPr>
            <p:cNvSpPr txBox="1"/>
            <p:nvPr/>
          </p:nvSpPr>
          <p:spPr>
            <a:xfrm>
              <a:off x="9363699" y="5832828"/>
              <a:ext cx="1507940" cy="369332"/>
            </a:xfrm>
            <a:prstGeom prst="rect">
              <a:avLst/>
            </a:prstGeom>
            <a:noFill/>
          </p:spPr>
          <p:txBody>
            <a:bodyPr wrap="square" rtlCol="0">
              <a:spAutoFit/>
            </a:bodyPr>
            <a:lstStyle/>
            <a:p>
              <a:r>
                <a:rPr lang="en-US" b="1" dirty="0">
                  <a:solidFill>
                    <a:srgbClr val="00A642"/>
                  </a:solidFill>
                </a:rPr>
                <a:t>Kenya</a:t>
              </a:r>
            </a:p>
          </p:txBody>
        </p:sp>
        <p:sp>
          <p:nvSpPr>
            <p:cNvPr id="10" name="TextBox 9">
              <a:extLst>
                <a:ext uri="{FF2B5EF4-FFF2-40B4-BE49-F238E27FC236}">
                  <a16:creationId xmlns:a16="http://schemas.microsoft.com/office/drawing/2014/main" id="{F74327C9-7ADF-724C-B258-E57176F2BF43}"/>
                </a:ext>
              </a:extLst>
            </p:cNvPr>
            <p:cNvSpPr txBox="1"/>
            <p:nvPr/>
          </p:nvSpPr>
          <p:spPr>
            <a:xfrm>
              <a:off x="6741860" y="5673809"/>
              <a:ext cx="1507940" cy="369332"/>
            </a:xfrm>
            <a:prstGeom prst="rect">
              <a:avLst/>
            </a:prstGeom>
            <a:noFill/>
          </p:spPr>
          <p:txBody>
            <a:bodyPr wrap="square" rtlCol="0">
              <a:spAutoFit/>
            </a:bodyPr>
            <a:lstStyle/>
            <a:p>
              <a:r>
                <a:rPr lang="en-US" b="1" dirty="0">
                  <a:solidFill>
                    <a:srgbClr val="00A642"/>
                  </a:solidFill>
                </a:rPr>
                <a:t>Uganda</a:t>
              </a:r>
            </a:p>
          </p:txBody>
        </p:sp>
        <p:sp>
          <p:nvSpPr>
            <p:cNvPr id="11" name="TextBox 10">
              <a:extLst>
                <a:ext uri="{FF2B5EF4-FFF2-40B4-BE49-F238E27FC236}">
                  <a16:creationId xmlns:a16="http://schemas.microsoft.com/office/drawing/2014/main" id="{54796503-350B-E942-BBBE-F76843799119}"/>
                </a:ext>
              </a:extLst>
            </p:cNvPr>
            <p:cNvSpPr txBox="1"/>
            <p:nvPr/>
          </p:nvSpPr>
          <p:spPr>
            <a:xfrm>
              <a:off x="7974940" y="3429001"/>
              <a:ext cx="1254912" cy="584775"/>
            </a:xfrm>
            <a:prstGeom prst="rect">
              <a:avLst/>
            </a:prstGeom>
            <a:noFill/>
          </p:spPr>
          <p:txBody>
            <a:bodyPr wrap="square" rtlCol="0">
              <a:spAutoFit/>
            </a:bodyPr>
            <a:lstStyle/>
            <a:p>
              <a:r>
                <a:rPr lang="en-US" sz="1600" b="1" dirty="0">
                  <a:solidFill>
                    <a:srgbClr val="FF0000"/>
                  </a:solidFill>
                </a:rPr>
                <a:t>South Sudan</a:t>
              </a:r>
            </a:p>
          </p:txBody>
        </p:sp>
      </p:grpSp>
      <p:sp>
        <p:nvSpPr>
          <p:cNvPr id="13" name="Title 12">
            <a:extLst>
              <a:ext uri="{FF2B5EF4-FFF2-40B4-BE49-F238E27FC236}">
                <a16:creationId xmlns:a16="http://schemas.microsoft.com/office/drawing/2014/main" id="{53A0769C-20ED-0642-9524-B3B7C0896DBE}"/>
              </a:ext>
            </a:extLst>
          </p:cNvPr>
          <p:cNvSpPr>
            <a:spLocks noGrp="1"/>
          </p:cNvSpPr>
          <p:nvPr>
            <p:ph type="title"/>
          </p:nvPr>
        </p:nvSpPr>
        <p:spPr/>
        <p:txBody>
          <a:bodyPr>
            <a:normAutofit fontScale="90000"/>
          </a:bodyPr>
          <a:lstStyle/>
          <a:p>
            <a:r>
              <a:rPr lang="en-US" dirty="0"/>
              <a:t>DARPA World Modelers – Refugee movement</a:t>
            </a:r>
          </a:p>
        </p:txBody>
      </p:sp>
    </p:spTree>
    <p:extLst>
      <p:ext uri="{BB962C8B-B14F-4D97-AF65-F5344CB8AC3E}">
        <p14:creationId xmlns:p14="http://schemas.microsoft.com/office/powerpoint/2010/main" val="5941137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619DD-EA2F-7D4B-9830-B45D310B2CD2}"/>
              </a:ext>
            </a:extLst>
          </p:cNvPr>
          <p:cNvSpPr>
            <a:spLocks noGrp="1"/>
          </p:cNvSpPr>
          <p:nvPr>
            <p:ph type="title"/>
          </p:nvPr>
        </p:nvSpPr>
        <p:spPr/>
        <p:txBody>
          <a:bodyPr>
            <a:normAutofit fontScale="90000"/>
          </a:bodyPr>
          <a:lstStyle/>
          <a:p>
            <a:r>
              <a:rPr lang="en-US" dirty="0"/>
              <a:t>DARPA World Modelers – Refugee movement</a:t>
            </a:r>
          </a:p>
        </p:txBody>
      </p:sp>
      <p:sp>
        <p:nvSpPr>
          <p:cNvPr id="3" name="Content Placeholder 2">
            <a:extLst>
              <a:ext uri="{FF2B5EF4-FFF2-40B4-BE49-F238E27FC236}">
                <a16:creationId xmlns:a16="http://schemas.microsoft.com/office/drawing/2014/main" id="{60A64755-A732-DD41-9953-49F0FB3ECCCD}"/>
              </a:ext>
            </a:extLst>
          </p:cNvPr>
          <p:cNvSpPr>
            <a:spLocks noGrp="1"/>
          </p:cNvSpPr>
          <p:nvPr>
            <p:ph idx="1"/>
          </p:nvPr>
        </p:nvSpPr>
        <p:spPr>
          <a:xfrm>
            <a:off x="585456" y="1539190"/>
            <a:ext cx="6010876" cy="4800600"/>
          </a:xfrm>
        </p:spPr>
        <p:txBody>
          <a:bodyPr>
            <a:normAutofit/>
          </a:bodyPr>
          <a:lstStyle/>
          <a:p>
            <a:r>
              <a:rPr lang="en-US" sz="4000" dirty="0">
                <a:solidFill>
                  <a:schemeClr val="bg1">
                    <a:lumMod val="65000"/>
                  </a:schemeClr>
                </a:solidFill>
              </a:rPr>
              <a:t>South Sudan</a:t>
            </a:r>
          </a:p>
          <a:p>
            <a:r>
              <a:rPr lang="en-US" sz="4000" dirty="0"/>
              <a:t>Mali</a:t>
            </a:r>
          </a:p>
          <a:p>
            <a:r>
              <a:rPr lang="en-US" sz="4000" dirty="0"/>
              <a:t>Central African Republic</a:t>
            </a:r>
          </a:p>
          <a:p>
            <a:r>
              <a:rPr lang="en-US" sz="4000" dirty="0"/>
              <a:t>Burundi</a:t>
            </a:r>
          </a:p>
          <a:p>
            <a:r>
              <a:rPr lang="en-US" sz="4000" dirty="0">
                <a:solidFill>
                  <a:srgbClr val="0070C0"/>
                </a:solidFill>
              </a:rPr>
              <a:t>Somalia/Ethiopia (Keren Mezuman)</a:t>
            </a:r>
          </a:p>
        </p:txBody>
      </p:sp>
      <p:sp>
        <p:nvSpPr>
          <p:cNvPr id="8" name="TextBox 7">
            <a:extLst>
              <a:ext uri="{FF2B5EF4-FFF2-40B4-BE49-F238E27FC236}">
                <a16:creationId xmlns:a16="http://schemas.microsoft.com/office/drawing/2014/main" id="{CFF3082F-25D8-944E-B307-E7CAD750830C}"/>
              </a:ext>
            </a:extLst>
          </p:cNvPr>
          <p:cNvSpPr txBox="1"/>
          <p:nvPr/>
        </p:nvSpPr>
        <p:spPr>
          <a:xfrm>
            <a:off x="585456" y="5622039"/>
            <a:ext cx="4251764" cy="1015663"/>
          </a:xfrm>
          <a:prstGeom prst="rect">
            <a:avLst/>
          </a:prstGeom>
          <a:noFill/>
        </p:spPr>
        <p:txBody>
          <a:bodyPr wrap="square" rtlCol="0">
            <a:spAutoFit/>
          </a:bodyPr>
          <a:lstStyle/>
          <a:p>
            <a:r>
              <a:rPr lang="en-US" sz="1200" dirty="0">
                <a:solidFill>
                  <a:schemeClr val="bg1">
                    <a:lumMod val="65000"/>
                  </a:schemeClr>
                </a:solidFill>
              </a:rPr>
              <a:t>Source: </a:t>
            </a:r>
            <a:r>
              <a:rPr lang="en-US" sz="1200" dirty="0">
                <a:solidFill>
                  <a:schemeClr val="bg1">
                    <a:lumMod val="65000"/>
                  </a:schemeClr>
                </a:solidFill>
                <a:hlinkClick r:id="rId2">
                  <a:extLst>
                    <a:ext uri="{A12FA001-AC4F-418D-AE19-62706E023703}">
                      <ahyp:hlinkClr xmlns:ahyp="http://schemas.microsoft.com/office/drawing/2018/hyperlinkcolor" val="tx"/>
                    </a:ext>
                  </a:extLst>
                </a:hlinkClick>
              </a:rPr>
              <a:t>https://www.brunel.ac.uk/news-and-events/news/articles/Climate-refugees-why-we-cant-yet-predict-where-millions-of-displaced-people-will-go</a:t>
            </a:r>
            <a:r>
              <a:rPr lang="en-US" sz="1200" dirty="0">
                <a:solidFill>
                  <a:schemeClr val="bg1">
                    <a:lumMod val="65000"/>
                  </a:schemeClr>
                </a:solidFill>
              </a:rPr>
              <a:t>, accessed 4/14/2020/</a:t>
            </a:r>
          </a:p>
          <a:p>
            <a:r>
              <a:rPr lang="en-US" sz="1200" dirty="0">
                <a:solidFill>
                  <a:schemeClr val="bg1">
                    <a:lumMod val="65000"/>
                  </a:schemeClr>
                </a:solidFill>
              </a:rPr>
              <a:t> </a:t>
            </a:r>
          </a:p>
        </p:txBody>
      </p:sp>
      <p:grpSp>
        <p:nvGrpSpPr>
          <p:cNvPr id="4" name="Group 3">
            <a:extLst>
              <a:ext uri="{FF2B5EF4-FFF2-40B4-BE49-F238E27FC236}">
                <a16:creationId xmlns:a16="http://schemas.microsoft.com/office/drawing/2014/main" id="{9031F422-335B-9A44-B085-0D6AF2529F26}"/>
              </a:ext>
            </a:extLst>
          </p:cNvPr>
          <p:cNvGrpSpPr/>
          <p:nvPr/>
        </p:nvGrpSpPr>
        <p:grpSpPr>
          <a:xfrm>
            <a:off x="6596332" y="1328562"/>
            <a:ext cx="5087188" cy="5011228"/>
            <a:chOff x="5455848" y="381000"/>
            <a:chExt cx="5087188" cy="5011228"/>
          </a:xfrm>
        </p:grpSpPr>
        <p:pic>
          <p:nvPicPr>
            <p:cNvPr id="6" name="Picture 5">
              <a:extLst>
                <a:ext uri="{FF2B5EF4-FFF2-40B4-BE49-F238E27FC236}">
                  <a16:creationId xmlns:a16="http://schemas.microsoft.com/office/drawing/2014/main" id="{C3178D74-7D4D-5F41-9C22-04ED5A2CA6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55848" y="647700"/>
              <a:ext cx="5087188" cy="4744528"/>
            </a:xfrm>
            <a:prstGeom prst="rect">
              <a:avLst/>
            </a:prstGeom>
          </p:spPr>
        </p:pic>
        <p:sp>
          <p:nvSpPr>
            <p:cNvPr id="9" name="Rectangle 8">
              <a:extLst>
                <a:ext uri="{FF2B5EF4-FFF2-40B4-BE49-F238E27FC236}">
                  <a16:creationId xmlns:a16="http://schemas.microsoft.com/office/drawing/2014/main" id="{5E474915-8D0C-3B41-BB20-8E85AC89CCEA}"/>
                </a:ext>
              </a:extLst>
            </p:cNvPr>
            <p:cNvSpPr/>
            <p:nvPr/>
          </p:nvSpPr>
          <p:spPr>
            <a:xfrm>
              <a:off x="5716872" y="2253576"/>
              <a:ext cx="928331" cy="338554"/>
            </a:xfrm>
            <a:prstGeom prst="rect">
              <a:avLst/>
            </a:prstGeom>
          </p:spPr>
          <p:txBody>
            <a:bodyPr wrap="none">
              <a:spAutoFit/>
            </a:bodyPr>
            <a:lstStyle/>
            <a:p>
              <a:r>
                <a:rPr lang="en-US" sz="1600" dirty="0">
                  <a:solidFill>
                    <a:srgbClr val="FF0000"/>
                  </a:solidFill>
                </a:rPr>
                <a:t>Burundi</a:t>
              </a:r>
            </a:p>
          </p:txBody>
        </p:sp>
        <p:sp>
          <p:nvSpPr>
            <p:cNvPr id="10" name="Rectangle 9">
              <a:extLst>
                <a:ext uri="{FF2B5EF4-FFF2-40B4-BE49-F238E27FC236}">
                  <a16:creationId xmlns:a16="http://schemas.microsoft.com/office/drawing/2014/main" id="{CC703E17-6351-2F48-9099-318DDB1413D9}"/>
                </a:ext>
              </a:extLst>
            </p:cNvPr>
            <p:cNvSpPr/>
            <p:nvPr/>
          </p:nvSpPr>
          <p:spPr>
            <a:xfrm>
              <a:off x="7605978" y="381000"/>
              <a:ext cx="2510303" cy="338554"/>
            </a:xfrm>
            <a:prstGeom prst="rect">
              <a:avLst/>
            </a:prstGeom>
          </p:spPr>
          <p:txBody>
            <a:bodyPr wrap="none">
              <a:spAutoFit/>
            </a:bodyPr>
            <a:lstStyle/>
            <a:p>
              <a:r>
                <a:rPr lang="en-US" sz="1600" dirty="0">
                  <a:solidFill>
                    <a:srgbClr val="FF0000"/>
                  </a:solidFill>
                </a:rPr>
                <a:t>Central African Republic</a:t>
              </a:r>
            </a:p>
          </p:txBody>
        </p:sp>
        <p:sp>
          <p:nvSpPr>
            <p:cNvPr id="11" name="Rectangle 10">
              <a:extLst>
                <a:ext uri="{FF2B5EF4-FFF2-40B4-BE49-F238E27FC236}">
                  <a16:creationId xmlns:a16="http://schemas.microsoft.com/office/drawing/2014/main" id="{37270874-693A-574A-814B-2DFB658FF351}"/>
                </a:ext>
              </a:extLst>
            </p:cNvPr>
            <p:cNvSpPr/>
            <p:nvPr/>
          </p:nvSpPr>
          <p:spPr>
            <a:xfrm>
              <a:off x="7890492" y="3312467"/>
              <a:ext cx="643125" cy="369332"/>
            </a:xfrm>
            <a:prstGeom prst="rect">
              <a:avLst/>
            </a:prstGeom>
          </p:spPr>
          <p:txBody>
            <a:bodyPr wrap="none">
              <a:spAutoFit/>
            </a:bodyPr>
            <a:lstStyle/>
            <a:p>
              <a:r>
                <a:rPr lang="en-US" dirty="0">
                  <a:solidFill>
                    <a:srgbClr val="FF0000"/>
                  </a:solidFill>
                </a:rPr>
                <a:t>Mali</a:t>
              </a:r>
            </a:p>
          </p:txBody>
        </p:sp>
      </p:grpSp>
    </p:spTree>
    <p:extLst>
      <p:ext uri="{BB962C8B-B14F-4D97-AF65-F5344CB8AC3E}">
        <p14:creationId xmlns:p14="http://schemas.microsoft.com/office/powerpoint/2010/main" val="554292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A22E9-E84E-F047-B419-6B16662CB36D}"/>
              </a:ext>
            </a:extLst>
          </p:cNvPr>
          <p:cNvSpPr>
            <a:spLocks noGrp="1"/>
          </p:cNvSpPr>
          <p:nvPr>
            <p:ph type="title"/>
          </p:nvPr>
        </p:nvSpPr>
        <p:spPr/>
        <p:txBody>
          <a:bodyPr/>
          <a:lstStyle/>
          <a:p>
            <a:r>
              <a:rPr lang="en-US" dirty="0"/>
              <a:t>DARPA World Modelers – Up next</a:t>
            </a:r>
          </a:p>
        </p:txBody>
      </p:sp>
      <p:sp>
        <p:nvSpPr>
          <p:cNvPr id="3" name="Content Placeholder 2">
            <a:extLst>
              <a:ext uri="{FF2B5EF4-FFF2-40B4-BE49-F238E27FC236}">
                <a16:creationId xmlns:a16="http://schemas.microsoft.com/office/drawing/2014/main" id="{93A3758E-7565-DF47-9737-F98FE52E0AB6}"/>
              </a:ext>
            </a:extLst>
          </p:cNvPr>
          <p:cNvSpPr>
            <a:spLocks noGrp="1"/>
          </p:cNvSpPr>
          <p:nvPr>
            <p:ph idx="1"/>
          </p:nvPr>
        </p:nvSpPr>
        <p:spPr>
          <a:xfrm>
            <a:off x="585457" y="1509823"/>
            <a:ext cx="10927532" cy="1637414"/>
          </a:xfrm>
        </p:spPr>
        <p:txBody>
          <a:bodyPr>
            <a:normAutofit/>
          </a:bodyPr>
          <a:lstStyle/>
          <a:p>
            <a:pPr marL="0" indent="0">
              <a:buNone/>
            </a:pPr>
            <a:r>
              <a:rPr lang="en-US" dirty="0"/>
              <a:t>Fragility in East Africa</a:t>
            </a:r>
          </a:p>
          <a:p>
            <a:pPr>
              <a:buFont typeface="Symbol" pitchFamily="2" charset="2"/>
              <a:buChar char="Þ"/>
            </a:pPr>
            <a:r>
              <a:rPr lang="en-US" dirty="0"/>
              <a:t> Apply WM tools</a:t>
            </a:r>
          </a:p>
        </p:txBody>
      </p:sp>
      <p:sp>
        <p:nvSpPr>
          <p:cNvPr id="4" name="Slide Number Placeholder 3">
            <a:extLst>
              <a:ext uri="{FF2B5EF4-FFF2-40B4-BE49-F238E27FC236}">
                <a16:creationId xmlns:a16="http://schemas.microsoft.com/office/drawing/2014/main" id="{88E01186-F10A-B147-AC1E-03BDE746A8C4}"/>
              </a:ext>
            </a:extLst>
          </p:cNvPr>
          <p:cNvSpPr>
            <a:spLocks noGrp="1"/>
          </p:cNvSpPr>
          <p:nvPr>
            <p:ph type="sldNum" sz="quarter" idx="12"/>
          </p:nvPr>
        </p:nvSpPr>
        <p:spPr/>
        <p:txBody>
          <a:bodyPr/>
          <a:lstStyle/>
          <a:p>
            <a:fld id="{4FAB73BC-B049-4115-A692-8D63A059BFB8}" type="slidenum">
              <a:rPr lang="en-US" smtClean="0"/>
              <a:t>34</a:t>
            </a:fld>
            <a:endParaRPr lang="en-US"/>
          </a:p>
        </p:txBody>
      </p:sp>
      <p:pic>
        <p:nvPicPr>
          <p:cNvPr id="6" name="Picture 5">
            <a:extLst>
              <a:ext uri="{FF2B5EF4-FFF2-40B4-BE49-F238E27FC236}">
                <a16:creationId xmlns:a16="http://schemas.microsoft.com/office/drawing/2014/main" id="{4246FAAE-E5B5-DF4F-AEAD-24D8F0713E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96269" y="1116473"/>
            <a:ext cx="5266366" cy="5741527"/>
          </a:xfrm>
          <a:prstGeom prst="rect">
            <a:avLst/>
          </a:prstGeom>
        </p:spPr>
      </p:pic>
      <p:sp>
        <p:nvSpPr>
          <p:cNvPr id="7" name="Rectangle 6">
            <a:extLst>
              <a:ext uri="{FF2B5EF4-FFF2-40B4-BE49-F238E27FC236}">
                <a16:creationId xmlns:a16="http://schemas.microsoft.com/office/drawing/2014/main" id="{F0C16942-367C-B940-8A89-0482BB8ACEE7}"/>
              </a:ext>
            </a:extLst>
          </p:cNvPr>
          <p:cNvSpPr/>
          <p:nvPr/>
        </p:nvSpPr>
        <p:spPr>
          <a:xfrm>
            <a:off x="474171" y="4733800"/>
            <a:ext cx="4262991" cy="1200329"/>
          </a:xfrm>
          <a:prstGeom prst="rect">
            <a:avLst/>
          </a:prstGeom>
        </p:spPr>
        <p:txBody>
          <a:bodyPr wrap="square">
            <a:spAutoFit/>
          </a:bodyPr>
          <a:lstStyle/>
          <a:p>
            <a:r>
              <a:rPr lang="en-US" dirty="0">
                <a:solidFill>
                  <a:srgbClr val="7F7F7F"/>
                </a:solidFill>
                <a:latin typeface="Roboto"/>
              </a:rPr>
              <a:t>Source: OECD (2018), </a:t>
            </a:r>
            <a:r>
              <a:rPr lang="en-US" i="1" dirty="0">
                <a:solidFill>
                  <a:srgbClr val="7F7F7F"/>
                </a:solidFill>
                <a:latin typeface="Roboto"/>
              </a:rPr>
              <a:t>States of Fragility 2018</a:t>
            </a:r>
            <a:r>
              <a:rPr lang="en-US" dirty="0">
                <a:solidFill>
                  <a:srgbClr val="7F7F7F"/>
                </a:solidFill>
                <a:latin typeface="Roboto"/>
              </a:rPr>
              <a:t>, OECD Publishing, Paris, </a:t>
            </a:r>
            <a:r>
              <a:rPr lang="en-US" dirty="0">
                <a:solidFill>
                  <a:srgbClr val="0068B6"/>
                </a:solidFill>
                <a:latin typeface="Roboto"/>
                <a:hlinkClick r:id="rId3"/>
              </a:rPr>
              <a:t>https://doi.org/10.1787/9789264302075-en</a:t>
            </a:r>
            <a:r>
              <a:rPr lang="en-US" dirty="0">
                <a:solidFill>
                  <a:srgbClr val="7F7F7F"/>
                </a:solidFill>
                <a:latin typeface="Roboto"/>
              </a:rPr>
              <a:t>.</a:t>
            </a:r>
            <a:endParaRPr lang="en-US" dirty="0"/>
          </a:p>
        </p:txBody>
      </p:sp>
      <p:pic>
        <p:nvPicPr>
          <p:cNvPr id="9" name="Picture 8">
            <a:extLst>
              <a:ext uri="{FF2B5EF4-FFF2-40B4-BE49-F238E27FC236}">
                <a16:creationId xmlns:a16="http://schemas.microsoft.com/office/drawing/2014/main" id="{08535819-8F0B-694E-9BD6-35B046D74E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4171" y="3147237"/>
            <a:ext cx="4648187" cy="1267687"/>
          </a:xfrm>
          <a:prstGeom prst="rect">
            <a:avLst/>
          </a:prstGeom>
        </p:spPr>
      </p:pic>
    </p:spTree>
    <p:extLst>
      <p:ext uri="{BB962C8B-B14F-4D97-AF65-F5344CB8AC3E}">
        <p14:creationId xmlns:p14="http://schemas.microsoft.com/office/powerpoint/2010/main" val="4105530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4FEB2-F823-BA43-8100-2CCCE073CF8B}"/>
              </a:ext>
            </a:extLst>
          </p:cNvPr>
          <p:cNvSpPr>
            <a:spLocks noGrp="1"/>
          </p:cNvSpPr>
          <p:nvPr>
            <p:ph type="ctrTitle"/>
          </p:nvPr>
        </p:nvSpPr>
        <p:spPr>
          <a:xfrm>
            <a:off x="904126" y="1107526"/>
            <a:ext cx="10218026" cy="2045195"/>
          </a:xfrm>
        </p:spPr>
        <p:txBody>
          <a:bodyPr/>
          <a:lstStyle/>
          <a:p>
            <a:pPr algn="ctr"/>
            <a:r>
              <a:rPr lang="en-US" sz="4400" b="1" dirty="0"/>
              <a:t>Towards a multi-scale theory on coupled human mobility and environmental change</a:t>
            </a:r>
          </a:p>
        </p:txBody>
      </p:sp>
      <p:sp>
        <p:nvSpPr>
          <p:cNvPr id="3" name="Subtitle 2">
            <a:extLst>
              <a:ext uri="{FF2B5EF4-FFF2-40B4-BE49-F238E27FC236}">
                <a16:creationId xmlns:a16="http://schemas.microsoft.com/office/drawing/2014/main" id="{DC393049-3B33-7640-B911-253B7DB069AB}"/>
              </a:ext>
            </a:extLst>
          </p:cNvPr>
          <p:cNvSpPr>
            <a:spLocks noGrp="1"/>
          </p:cNvSpPr>
          <p:nvPr>
            <p:ph type="subTitle" idx="1"/>
          </p:nvPr>
        </p:nvSpPr>
        <p:spPr>
          <a:xfrm>
            <a:off x="1061139" y="3296420"/>
            <a:ext cx="9966960" cy="529604"/>
          </a:xfrm>
        </p:spPr>
        <p:txBody>
          <a:bodyPr>
            <a:normAutofit lnSpcReduction="10000"/>
          </a:bodyPr>
          <a:lstStyle/>
          <a:p>
            <a:pPr algn="ctr">
              <a:spcBef>
                <a:spcPts val="0"/>
              </a:spcBef>
            </a:pPr>
            <a:r>
              <a:rPr lang="en-US" sz="3200" b="1" dirty="0">
                <a:solidFill>
                  <a:srgbClr val="0432FF"/>
                </a:solidFill>
              </a:rPr>
              <a:t>SUMMARY &amp; OUTLOOK</a:t>
            </a:r>
            <a:endParaRPr lang="en-US" sz="3200" dirty="0">
              <a:solidFill>
                <a:srgbClr val="0432FF"/>
              </a:solidFill>
            </a:endParaRPr>
          </a:p>
        </p:txBody>
      </p:sp>
      <p:sp>
        <p:nvSpPr>
          <p:cNvPr id="8" name="TextBox 7">
            <a:extLst>
              <a:ext uri="{FF2B5EF4-FFF2-40B4-BE49-F238E27FC236}">
                <a16:creationId xmlns:a16="http://schemas.microsoft.com/office/drawing/2014/main" id="{48C27D37-9E62-044C-AB62-D8F6916373C0}"/>
              </a:ext>
            </a:extLst>
          </p:cNvPr>
          <p:cNvSpPr txBox="1"/>
          <p:nvPr/>
        </p:nvSpPr>
        <p:spPr>
          <a:xfrm>
            <a:off x="205483" y="6386333"/>
            <a:ext cx="2963183" cy="369332"/>
          </a:xfrm>
          <a:prstGeom prst="rect">
            <a:avLst/>
          </a:prstGeom>
          <a:solidFill>
            <a:schemeClr val="tx1">
              <a:lumMod val="50000"/>
              <a:lumOff val="50000"/>
            </a:schemeClr>
          </a:solidFill>
        </p:spPr>
        <p:txBody>
          <a:bodyPr wrap="none" rtlCol="0">
            <a:spAutoFit/>
          </a:bodyPr>
          <a:lstStyle/>
          <a:p>
            <a:pPr algn="ctr"/>
            <a:r>
              <a:rPr lang="en-US" b="1" dirty="0">
                <a:solidFill>
                  <a:schemeClr val="bg1"/>
                </a:solidFill>
                <a:latin typeface="Arial Black" panose="020B0604020202020204" pitchFamily="34" charset="0"/>
                <a:cs typeface="Arial Black" panose="020B0604020202020204" pitchFamily="34" charset="0"/>
              </a:rPr>
              <a:t>MURI </a:t>
            </a:r>
            <a:r>
              <a:rPr lang="en-US" dirty="0">
                <a:solidFill>
                  <a:schemeClr val="bg1"/>
                </a:solidFill>
                <a:latin typeface="Arial" panose="020B0604020202020204" pitchFamily="34" charset="0"/>
                <a:cs typeface="Arial" panose="020B0604020202020204" pitchFamily="34" charset="0"/>
              </a:rPr>
              <a:t>W911NF-18-1-0267</a:t>
            </a:r>
          </a:p>
        </p:txBody>
      </p:sp>
      <p:sp>
        <p:nvSpPr>
          <p:cNvPr id="9" name="TextBox 8">
            <a:extLst>
              <a:ext uri="{FF2B5EF4-FFF2-40B4-BE49-F238E27FC236}">
                <a16:creationId xmlns:a16="http://schemas.microsoft.com/office/drawing/2014/main" id="{B4A028B6-F5FE-1146-BD7B-DBEA1B453D78}"/>
              </a:ext>
            </a:extLst>
          </p:cNvPr>
          <p:cNvSpPr txBox="1"/>
          <p:nvPr/>
        </p:nvSpPr>
        <p:spPr>
          <a:xfrm>
            <a:off x="7069850" y="6381716"/>
            <a:ext cx="4916667" cy="369332"/>
          </a:xfrm>
          <a:prstGeom prst="rect">
            <a:avLst/>
          </a:prstGeom>
          <a:solidFill>
            <a:schemeClr val="tx1">
              <a:lumMod val="50000"/>
              <a:lumOff val="50000"/>
            </a:schemeClr>
          </a:solidFill>
        </p:spPr>
        <p:txBody>
          <a:bodyPr wrap="none" rtlCol="0">
            <a:spAutoFit/>
          </a:bodyPr>
          <a:lstStyle/>
          <a:p>
            <a:pPr algn="ctr"/>
            <a:r>
              <a:rPr lang="en-US" b="1" dirty="0">
                <a:solidFill>
                  <a:schemeClr val="bg1"/>
                </a:solidFill>
                <a:latin typeface="Arial Black" panose="020B0604020202020204" pitchFamily="34" charset="0"/>
                <a:cs typeface="Arial Black" panose="020B0604020202020204" pitchFamily="34" charset="0"/>
              </a:rPr>
              <a:t>HRPO </a:t>
            </a:r>
            <a:r>
              <a:rPr lang="en-US" dirty="0">
                <a:solidFill>
                  <a:schemeClr val="bg1"/>
                </a:solidFill>
                <a:latin typeface="Arial" panose="020B0604020202020204" pitchFamily="34" charset="0"/>
                <a:cs typeface="Arial" panose="020B0604020202020204" pitchFamily="34" charset="0"/>
              </a:rPr>
              <a:t>ARL 18-114, ARL 18-115, ARL 18-116</a:t>
            </a:r>
          </a:p>
        </p:txBody>
      </p:sp>
      <p:sp>
        <p:nvSpPr>
          <p:cNvPr id="10" name="Subtitle 2">
            <a:extLst>
              <a:ext uri="{FF2B5EF4-FFF2-40B4-BE49-F238E27FC236}">
                <a16:creationId xmlns:a16="http://schemas.microsoft.com/office/drawing/2014/main" id="{45C917CF-6B1C-0E46-9806-124D481E99F1}"/>
              </a:ext>
            </a:extLst>
          </p:cNvPr>
          <p:cNvSpPr txBox="1">
            <a:spLocks/>
          </p:cNvSpPr>
          <p:nvPr/>
        </p:nvSpPr>
        <p:spPr>
          <a:xfrm rot="963525">
            <a:off x="10659074" y="2914070"/>
            <a:ext cx="950541" cy="4102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800" kern="1200">
                <a:solidFill>
                  <a:schemeClr val="tx1"/>
                </a:solidFill>
                <a:latin typeface="+mn-lt"/>
                <a:ea typeface="+mn-ea"/>
                <a:cs typeface="+mn-cs"/>
              </a:defRPr>
            </a:lvl2pPr>
            <a:lvl3pPr marL="914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400" kern="1200">
                <a:solidFill>
                  <a:schemeClr val="tx1"/>
                </a:solidFill>
                <a:latin typeface="+mn-lt"/>
                <a:ea typeface="+mn-ea"/>
                <a:cs typeface="+mn-cs"/>
              </a:defRPr>
            </a:lvl3pPr>
            <a:lvl4pPr marL="1371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9pPr>
          </a:lstStyle>
          <a:p>
            <a:pPr algn="ctr">
              <a:spcBef>
                <a:spcPts val="0"/>
              </a:spcBef>
            </a:pPr>
            <a:r>
              <a:rPr lang="en-US" sz="3200" b="1" dirty="0">
                <a:solidFill>
                  <a:schemeClr val="bg1"/>
                </a:solidFill>
              </a:rPr>
              <a:t>*</a:t>
            </a:r>
            <a:endParaRPr lang="en-US" sz="3200" dirty="0">
              <a:solidFill>
                <a:schemeClr val="bg1"/>
              </a:solidFill>
            </a:endParaRPr>
          </a:p>
        </p:txBody>
      </p:sp>
      <p:pic>
        <p:nvPicPr>
          <p:cNvPr id="36" name="Picture 35">
            <a:extLst>
              <a:ext uri="{FF2B5EF4-FFF2-40B4-BE49-F238E27FC236}">
                <a16:creationId xmlns:a16="http://schemas.microsoft.com/office/drawing/2014/main" id="{BD3482A9-E551-B640-BACC-9D1B193369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0539" y="15632"/>
            <a:ext cx="8585200" cy="914400"/>
          </a:xfrm>
          <a:prstGeom prst="rect">
            <a:avLst/>
          </a:prstGeom>
        </p:spPr>
      </p:pic>
      <p:sp>
        <p:nvSpPr>
          <p:cNvPr id="24" name="TextBox 23">
            <a:extLst>
              <a:ext uri="{FF2B5EF4-FFF2-40B4-BE49-F238E27FC236}">
                <a16:creationId xmlns:a16="http://schemas.microsoft.com/office/drawing/2014/main" id="{FDEEA5E7-5625-CD49-9B68-5E7173902BC0}"/>
              </a:ext>
            </a:extLst>
          </p:cNvPr>
          <p:cNvSpPr txBox="1"/>
          <p:nvPr/>
        </p:nvSpPr>
        <p:spPr>
          <a:xfrm>
            <a:off x="2351243" y="3730218"/>
            <a:ext cx="1059197" cy="830997"/>
          </a:xfrm>
          <a:prstGeom prst="rect">
            <a:avLst/>
          </a:prstGeom>
          <a:noFill/>
        </p:spPr>
        <p:txBody>
          <a:bodyPr wrap="square" rtlCol="0">
            <a:spAutoFit/>
          </a:bodyPr>
          <a:lstStyle/>
          <a:p>
            <a:r>
              <a:rPr lang="en-US" sz="4800" b="1" dirty="0">
                <a:solidFill>
                  <a:srgbClr val="FF0000"/>
                </a:solidFill>
              </a:rPr>
              <a:t>10</a:t>
            </a:r>
          </a:p>
        </p:txBody>
      </p:sp>
      <p:sp>
        <p:nvSpPr>
          <p:cNvPr id="25" name="TextBox 24">
            <a:extLst>
              <a:ext uri="{FF2B5EF4-FFF2-40B4-BE49-F238E27FC236}">
                <a16:creationId xmlns:a16="http://schemas.microsoft.com/office/drawing/2014/main" id="{A2B335F8-A27F-C84F-B731-72425C11CF82}"/>
              </a:ext>
            </a:extLst>
          </p:cNvPr>
          <p:cNvSpPr txBox="1"/>
          <p:nvPr/>
        </p:nvSpPr>
        <p:spPr>
          <a:xfrm>
            <a:off x="3081011" y="3853329"/>
            <a:ext cx="2294882" cy="584775"/>
          </a:xfrm>
          <a:prstGeom prst="rect">
            <a:avLst/>
          </a:prstGeom>
          <a:noFill/>
        </p:spPr>
        <p:txBody>
          <a:bodyPr wrap="square" rtlCol="0">
            <a:spAutoFit/>
          </a:bodyPr>
          <a:lstStyle/>
          <a:p>
            <a:r>
              <a:rPr lang="en-US" sz="1600" b="1" dirty="0">
                <a:solidFill>
                  <a:srgbClr val="FF0000"/>
                </a:solidFill>
              </a:rPr>
              <a:t>Articles published/accepted</a:t>
            </a:r>
            <a:endParaRPr lang="en-US" sz="1600" dirty="0"/>
          </a:p>
        </p:txBody>
      </p:sp>
      <p:sp>
        <p:nvSpPr>
          <p:cNvPr id="26" name="TextBox 25">
            <a:extLst>
              <a:ext uri="{FF2B5EF4-FFF2-40B4-BE49-F238E27FC236}">
                <a16:creationId xmlns:a16="http://schemas.microsoft.com/office/drawing/2014/main" id="{88F9AB00-4442-7945-87F1-DC8A62B5B510}"/>
              </a:ext>
            </a:extLst>
          </p:cNvPr>
          <p:cNvSpPr txBox="1"/>
          <p:nvPr/>
        </p:nvSpPr>
        <p:spPr>
          <a:xfrm>
            <a:off x="5631079" y="3704652"/>
            <a:ext cx="409303" cy="830997"/>
          </a:xfrm>
          <a:prstGeom prst="rect">
            <a:avLst/>
          </a:prstGeom>
          <a:noFill/>
        </p:spPr>
        <p:txBody>
          <a:bodyPr wrap="square" rtlCol="0">
            <a:spAutoFit/>
          </a:bodyPr>
          <a:lstStyle/>
          <a:p>
            <a:r>
              <a:rPr lang="en-US" sz="4800" b="1" dirty="0">
                <a:solidFill>
                  <a:srgbClr val="FF0000"/>
                </a:solidFill>
              </a:rPr>
              <a:t>1</a:t>
            </a:r>
          </a:p>
        </p:txBody>
      </p:sp>
      <p:sp>
        <p:nvSpPr>
          <p:cNvPr id="27" name="TextBox 26">
            <a:extLst>
              <a:ext uri="{FF2B5EF4-FFF2-40B4-BE49-F238E27FC236}">
                <a16:creationId xmlns:a16="http://schemas.microsoft.com/office/drawing/2014/main" id="{3051C51E-0A96-714B-8E27-016B49FD5CD8}"/>
              </a:ext>
            </a:extLst>
          </p:cNvPr>
          <p:cNvSpPr txBox="1"/>
          <p:nvPr/>
        </p:nvSpPr>
        <p:spPr>
          <a:xfrm>
            <a:off x="6031673" y="3827763"/>
            <a:ext cx="1563523" cy="584775"/>
          </a:xfrm>
          <a:prstGeom prst="rect">
            <a:avLst/>
          </a:prstGeom>
          <a:noFill/>
        </p:spPr>
        <p:txBody>
          <a:bodyPr wrap="square" rtlCol="0">
            <a:spAutoFit/>
          </a:bodyPr>
          <a:lstStyle/>
          <a:p>
            <a:r>
              <a:rPr lang="en-US" sz="1600" b="1" dirty="0">
                <a:solidFill>
                  <a:srgbClr val="FF0000"/>
                </a:solidFill>
              </a:rPr>
              <a:t>Book forthcoming</a:t>
            </a:r>
            <a:endParaRPr lang="en-US" sz="1600" dirty="0"/>
          </a:p>
        </p:txBody>
      </p:sp>
      <p:sp>
        <p:nvSpPr>
          <p:cNvPr id="28" name="TextBox 27">
            <a:extLst>
              <a:ext uri="{FF2B5EF4-FFF2-40B4-BE49-F238E27FC236}">
                <a16:creationId xmlns:a16="http://schemas.microsoft.com/office/drawing/2014/main" id="{C5377648-C612-E044-9FB2-AD00D1DB5118}"/>
              </a:ext>
            </a:extLst>
          </p:cNvPr>
          <p:cNvSpPr txBox="1"/>
          <p:nvPr/>
        </p:nvSpPr>
        <p:spPr>
          <a:xfrm>
            <a:off x="2342877" y="4307715"/>
            <a:ext cx="865279" cy="830997"/>
          </a:xfrm>
          <a:prstGeom prst="rect">
            <a:avLst/>
          </a:prstGeom>
          <a:noFill/>
        </p:spPr>
        <p:txBody>
          <a:bodyPr wrap="square" rtlCol="0">
            <a:spAutoFit/>
          </a:bodyPr>
          <a:lstStyle/>
          <a:p>
            <a:r>
              <a:rPr lang="en-US" sz="4800" b="1" dirty="0">
                <a:solidFill>
                  <a:srgbClr val="FF0000"/>
                </a:solidFill>
              </a:rPr>
              <a:t>10</a:t>
            </a:r>
          </a:p>
        </p:txBody>
      </p:sp>
      <p:sp>
        <p:nvSpPr>
          <p:cNvPr id="29" name="TextBox 28">
            <a:extLst>
              <a:ext uri="{FF2B5EF4-FFF2-40B4-BE49-F238E27FC236}">
                <a16:creationId xmlns:a16="http://schemas.microsoft.com/office/drawing/2014/main" id="{8DA8A1F4-DFAB-884B-8964-F16522288218}"/>
              </a:ext>
            </a:extLst>
          </p:cNvPr>
          <p:cNvSpPr txBox="1"/>
          <p:nvPr/>
        </p:nvSpPr>
        <p:spPr>
          <a:xfrm>
            <a:off x="3089719" y="4430826"/>
            <a:ext cx="2810705" cy="584775"/>
          </a:xfrm>
          <a:prstGeom prst="rect">
            <a:avLst/>
          </a:prstGeom>
          <a:noFill/>
        </p:spPr>
        <p:txBody>
          <a:bodyPr wrap="square" rtlCol="0">
            <a:spAutoFit/>
          </a:bodyPr>
          <a:lstStyle/>
          <a:p>
            <a:r>
              <a:rPr lang="en-US" sz="1600" b="1" dirty="0">
                <a:solidFill>
                  <a:srgbClr val="FF0000"/>
                </a:solidFill>
              </a:rPr>
              <a:t>Manuscripts submitted/under review</a:t>
            </a:r>
            <a:endParaRPr lang="en-US" sz="1600" dirty="0"/>
          </a:p>
        </p:txBody>
      </p:sp>
      <p:sp>
        <p:nvSpPr>
          <p:cNvPr id="47" name="TextBox 46">
            <a:extLst>
              <a:ext uri="{FF2B5EF4-FFF2-40B4-BE49-F238E27FC236}">
                <a16:creationId xmlns:a16="http://schemas.microsoft.com/office/drawing/2014/main" id="{D544A9B8-98BC-F54E-BEC3-41E4A545C9AA}"/>
              </a:ext>
            </a:extLst>
          </p:cNvPr>
          <p:cNvSpPr txBox="1"/>
          <p:nvPr/>
        </p:nvSpPr>
        <p:spPr>
          <a:xfrm>
            <a:off x="7658363" y="3694332"/>
            <a:ext cx="409303" cy="830997"/>
          </a:xfrm>
          <a:prstGeom prst="rect">
            <a:avLst/>
          </a:prstGeom>
          <a:noFill/>
        </p:spPr>
        <p:txBody>
          <a:bodyPr wrap="square" rtlCol="0">
            <a:spAutoFit/>
          </a:bodyPr>
          <a:lstStyle/>
          <a:p>
            <a:r>
              <a:rPr lang="en-US" sz="4800" b="1" dirty="0">
                <a:solidFill>
                  <a:srgbClr val="FF0000"/>
                </a:solidFill>
              </a:rPr>
              <a:t>1</a:t>
            </a:r>
          </a:p>
        </p:txBody>
      </p:sp>
      <p:sp>
        <p:nvSpPr>
          <p:cNvPr id="48" name="TextBox 47">
            <a:extLst>
              <a:ext uri="{FF2B5EF4-FFF2-40B4-BE49-F238E27FC236}">
                <a16:creationId xmlns:a16="http://schemas.microsoft.com/office/drawing/2014/main" id="{B0DDC46F-D564-744B-A9BB-DC2E63D24123}"/>
              </a:ext>
            </a:extLst>
          </p:cNvPr>
          <p:cNvSpPr txBox="1"/>
          <p:nvPr/>
        </p:nvSpPr>
        <p:spPr>
          <a:xfrm>
            <a:off x="8058958" y="3817443"/>
            <a:ext cx="1593669" cy="584775"/>
          </a:xfrm>
          <a:prstGeom prst="rect">
            <a:avLst/>
          </a:prstGeom>
          <a:noFill/>
        </p:spPr>
        <p:txBody>
          <a:bodyPr wrap="square" rtlCol="0">
            <a:spAutoFit/>
          </a:bodyPr>
          <a:lstStyle/>
          <a:p>
            <a:r>
              <a:rPr lang="en-US" sz="1600" b="1" dirty="0">
                <a:solidFill>
                  <a:srgbClr val="FF0000"/>
                </a:solidFill>
              </a:rPr>
              <a:t>Book </a:t>
            </a:r>
          </a:p>
          <a:p>
            <a:r>
              <a:rPr lang="en-US" sz="1600" b="1" dirty="0">
                <a:solidFill>
                  <a:srgbClr val="FF0000"/>
                </a:solidFill>
              </a:rPr>
              <a:t>under review</a:t>
            </a:r>
            <a:endParaRPr lang="en-US" sz="1600" dirty="0"/>
          </a:p>
        </p:txBody>
      </p:sp>
      <p:sp>
        <p:nvSpPr>
          <p:cNvPr id="49" name="TextBox 48">
            <a:extLst>
              <a:ext uri="{FF2B5EF4-FFF2-40B4-BE49-F238E27FC236}">
                <a16:creationId xmlns:a16="http://schemas.microsoft.com/office/drawing/2014/main" id="{4C6100E0-F3B5-6E4D-A32C-D645D5C04B32}"/>
              </a:ext>
            </a:extLst>
          </p:cNvPr>
          <p:cNvSpPr txBox="1"/>
          <p:nvPr/>
        </p:nvSpPr>
        <p:spPr>
          <a:xfrm>
            <a:off x="7667072" y="4295849"/>
            <a:ext cx="409303" cy="830997"/>
          </a:xfrm>
          <a:prstGeom prst="rect">
            <a:avLst/>
          </a:prstGeom>
          <a:noFill/>
        </p:spPr>
        <p:txBody>
          <a:bodyPr wrap="square" rtlCol="0">
            <a:spAutoFit/>
          </a:bodyPr>
          <a:lstStyle/>
          <a:p>
            <a:r>
              <a:rPr lang="en-US" sz="4800" b="1" dirty="0">
                <a:solidFill>
                  <a:srgbClr val="FF0000"/>
                </a:solidFill>
              </a:rPr>
              <a:t>1</a:t>
            </a:r>
          </a:p>
        </p:txBody>
      </p:sp>
      <p:sp>
        <p:nvSpPr>
          <p:cNvPr id="50" name="TextBox 49">
            <a:extLst>
              <a:ext uri="{FF2B5EF4-FFF2-40B4-BE49-F238E27FC236}">
                <a16:creationId xmlns:a16="http://schemas.microsoft.com/office/drawing/2014/main" id="{011BBC5F-D095-1E4A-AC1F-674F59D398C8}"/>
              </a:ext>
            </a:extLst>
          </p:cNvPr>
          <p:cNvSpPr txBox="1"/>
          <p:nvPr/>
        </p:nvSpPr>
        <p:spPr>
          <a:xfrm>
            <a:off x="8067666" y="4418960"/>
            <a:ext cx="2007659" cy="584775"/>
          </a:xfrm>
          <a:prstGeom prst="rect">
            <a:avLst/>
          </a:prstGeom>
          <a:noFill/>
        </p:spPr>
        <p:txBody>
          <a:bodyPr wrap="square" rtlCol="0">
            <a:spAutoFit/>
          </a:bodyPr>
          <a:lstStyle/>
          <a:p>
            <a:r>
              <a:rPr lang="en-US" sz="1600" b="1" dirty="0">
                <a:solidFill>
                  <a:srgbClr val="FF0000"/>
                </a:solidFill>
              </a:rPr>
              <a:t>Interdisciplinary session convened</a:t>
            </a:r>
            <a:endParaRPr lang="en-US" sz="1600" dirty="0"/>
          </a:p>
        </p:txBody>
      </p:sp>
      <p:sp>
        <p:nvSpPr>
          <p:cNvPr id="51" name="TextBox 50">
            <a:extLst>
              <a:ext uri="{FF2B5EF4-FFF2-40B4-BE49-F238E27FC236}">
                <a16:creationId xmlns:a16="http://schemas.microsoft.com/office/drawing/2014/main" id="{4F035A94-D65A-A242-A8A4-65E4734E1669}"/>
              </a:ext>
            </a:extLst>
          </p:cNvPr>
          <p:cNvSpPr txBox="1"/>
          <p:nvPr/>
        </p:nvSpPr>
        <p:spPr>
          <a:xfrm>
            <a:off x="5639787" y="4306298"/>
            <a:ext cx="409303" cy="830997"/>
          </a:xfrm>
          <a:prstGeom prst="rect">
            <a:avLst/>
          </a:prstGeom>
          <a:noFill/>
        </p:spPr>
        <p:txBody>
          <a:bodyPr wrap="square" rtlCol="0">
            <a:spAutoFit/>
          </a:bodyPr>
          <a:lstStyle/>
          <a:p>
            <a:r>
              <a:rPr lang="en-US" sz="4800" b="1" dirty="0">
                <a:solidFill>
                  <a:srgbClr val="FF0000"/>
                </a:solidFill>
              </a:rPr>
              <a:t>1</a:t>
            </a:r>
          </a:p>
        </p:txBody>
      </p:sp>
      <p:sp>
        <p:nvSpPr>
          <p:cNvPr id="52" name="TextBox 51">
            <a:extLst>
              <a:ext uri="{FF2B5EF4-FFF2-40B4-BE49-F238E27FC236}">
                <a16:creationId xmlns:a16="http://schemas.microsoft.com/office/drawing/2014/main" id="{11D2E57A-FA19-7346-8B3D-71B4ED873569}"/>
              </a:ext>
            </a:extLst>
          </p:cNvPr>
          <p:cNvSpPr txBox="1"/>
          <p:nvPr/>
        </p:nvSpPr>
        <p:spPr>
          <a:xfrm>
            <a:off x="6040381" y="4429409"/>
            <a:ext cx="1200975" cy="584775"/>
          </a:xfrm>
          <a:prstGeom prst="rect">
            <a:avLst/>
          </a:prstGeom>
          <a:noFill/>
        </p:spPr>
        <p:txBody>
          <a:bodyPr wrap="square" rtlCol="0">
            <a:spAutoFit/>
          </a:bodyPr>
          <a:lstStyle/>
          <a:p>
            <a:r>
              <a:rPr lang="en-US" sz="1600" b="1" dirty="0">
                <a:solidFill>
                  <a:srgbClr val="FF0000"/>
                </a:solidFill>
              </a:rPr>
              <a:t>Website set up</a:t>
            </a:r>
            <a:endParaRPr lang="en-US" sz="1600" dirty="0"/>
          </a:p>
        </p:txBody>
      </p:sp>
      <p:sp>
        <p:nvSpPr>
          <p:cNvPr id="53" name="TextBox 52">
            <a:extLst>
              <a:ext uri="{FF2B5EF4-FFF2-40B4-BE49-F238E27FC236}">
                <a16:creationId xmlns:a16="http://schemas.microsoft.com/office/drawing/2014/main" id="{72C87B11-5273-874F-AA4E-87A0B0562E04}"/>
              </a:ext>
            </a:extLst>
          </p:cNvPr>
          <p:cNvSpPr txBox="1"/>
          <p:nvPr/>
        </p:nvSpPr>
        <p:spPr>
          <a:xfrm>
            <a:off x="2298779" y="4894389"/>
            <a:ext cx="971128" cy="830997"/>
          </a:xfrm>
          <a:prstGeom prst="rect">
            <a:avLst/>
          </a:prstGeom>
          <a:noFill/>
        </p:spPr>
        <p:txBody>
          <a:bodyPr wrap="square" rtlCol="0">
            <a:spAutoFit/>
          </a:bodyPr>
          <a:lstStyle/>
          <a:p>
            <a:r>
              <a:rPr lang="en-US" sz="4800" b="1" dirty="0">
                <a:solidFill>
                  <a:srgbClr val="FF0000"/>
                </a:solidFill>
              </a:rPr>
              <a:t>7+</a:t>
            </a:r>
          </a:p>
        </p:txBody>
      </p:sp>
      <p:sp>
        <p:nvSpPr>
          <p:cNvPr id="54" name="TextBox 53">
            <a:extLst>
              <a:ext uri="{FF2B5EF4-FFF2-40B4-BE49-F238E27FC236}">
                <a16:creationId xmlns:a16="http://schemas.microsoft.com/office/drawing/2014/main" id="{BA62B9CA-D1FD-A14C-AB46-33BD2492B3F8}"/>
              </a:ext>
            </a:extLst>
          </p:cNvPr>
          <p:cNvSpPr txBox="1"/>
          <p:nvPr/>
        </p:nvSpPr>
        <p:spPr>
          <a:xfrm>
            <a:off x="3096220" y="5030721"/>
            <a:ext cx="2007658" cy="584775"/>
          </a:xfrm>
          <a:prstGeom prst="rect">
            <a:avLst/>
          </a:prstGeom>
          <a:noFill/>
        </p:spPr>
        <p:txBody>
          <a:bodyPr wrap="square" rtlCol="0">
            <a:spAutoFit/>
          </a:bodyPr>
          <a:lstStyle/>
          <a:p>
            <a:r>
              <a:rPr lang="en-US" sz="1600" b="1" dirty="0">
                <a:solidFill>
                  <a:srgbClr val="FF0000"/>
                </a:solidFill>
              </a:rPr>
              <a:t>Manuscripts under preparation</a:t>
            </a:r>
            <a:endParaRPr lang="en-US" sz="1600" dirty="0"/>
          </a:p>
        </p:txBody>
      </p:sp>
      <p:sp>
        <p:nvSpPr>
          <p:cNvPr id="55" name="TextBox 54">
            <a:extLst>
              <a:ext uri="{FF2B5EF4-FFF2-40B4-BE49-F238E27FC236}">
                <a16:creationId xmlns:a16="http://schemas.microsoft.com/office/drawing/2014/main" id="{862B112F-DCB0-4E4A-ADBB-7A9FD95963C9}"/>
              </a:ext>
            </a:extLst>
          </p:cNvPr>
          <p:cNvSpPr txBox="1"/>
          <p:nvPr/>
        </p:nvSpPr>
        <p:spPr>
          <a:xfrm>
            <a:off x="5644845" y="4923283"/>
            <a:ext cx="409303" cy="830997"/>
          </a:xfrm>
          <a:prstGeom prst="rect">
            <a:avLst/>
          </a:prstGeom>
          <a:noFill/>
        </p:spPr>
        <p:txBody>
          <a:bodyPr wrap="square" rtlCol="0">
            <a:spAutoFit/>
          </a:bodyPr>
          <a:lstStyle/>
          <a:p>
            <a:r>
              <a:rPr lang="en-US" sz="4800" b="1" dirty="0">
                <a:solidFill>
                  <a:srgbClr val="FF0000"/>
                </a:solidFill>
              </a:rPr>
              <a:t>1</a:t>
            </a:r>
          </a:p>
        </p:txBody>
      </p:sp>
      <p:sp>
        <p:nvSpPr>
          <p:cNvPr id="56" name="TextBox 55">
            <a:extLst>
              <a:ext uri="{FF2B5EF4-FFF2-40B4-BE49-F238E27FC236}">
                <a16:creationId xmlns:a16="http://schemas.microsoft.com/office/drawing/2014/main" id="{AAB25F37-7663-464F-8BC0-F260C294C12B}"/>
              </a:ext>
            </a:extLst>
          </p:cNvPr>
          <p:cNvSpPr txBox="1"/>
          <p:nvPr/>
        </p:nvSpPr>
        <p:spPr>
          <a:xfrm>
            <a:off x="6045439" y="5046394"/>
            <a:ext cx="1800456" cy="584775"/>
          </a:xfrm>
          <a:prstGeom prst="rect">
            <a:avLst/>
          </a:prstGeom>
          <a:noFill/>
        </p:spPr>
        <p:txBody>
          <a:bodyPr wrap="square" rtlCol="0">
            <a:spAutoFit/>
          </a:bodyPr>
          <a:lstStyle/>
          <a:p>
            <a:r>
              <a:rPr lang="en-US" sz="1600" b="1" dirty="0">
                <a:solidFill>
                  <a:srgbClr val="FF0000"/>
                </a:solidFill>
              </a:rPr>
              <a:t>Comprehensive database</a:t>
            </a:r>
            <a:endParaRPr lang="en-US" sz="1600" dirty="0"/>
          </a:p>
        </p:txBody>
      </p:sp>
    </p:spTree>
    <p:extLst>
      <p:ext uri="{BB962C8B-B14F-4D97-AF65-F5344CB8AC3E}">
        <p14:creationId xmlns:p14="http://schemas.microsoft.com/office/powerpoint/2010/main" val="1847094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90B43-558E-F24B-80A4-3C76A97C04D7}"/>
              </a:ext>
            </a:extLst>
          </p:cNvPr>
          <p:cNvSpPr>
            <a:spLocks noGrp="1"/>
          </p:cNvSpPr>
          <p:nvPr>
            <p:ph type="title"/>
          </p:nvPr>
        </p:nvSpPr>
        <p:spPr>
          <a:xfrm>
            <a:off x="552091" y="227398"/>
            <a:ext cx="10696754" cy="841643"/>
          </a:xfrm>
        </p:spPr>
        <p:txBody>
          <a:bodyPr>
            <a:noAutofit/>
          </a:bodyPr>
          <a:lstStyle/>
          <a:p>
            <a:r>
              <a:rPr lang="en-US" sz="2800" dirty="0"/>
              <a:t>Pieces of the puzzle have been systematically tackled and connected. Further integration is next.</a:t>
            </a:r>
          </a:p>
        </p:txBody>
      </p:sp>
      <p:sp>
        <p:nvSpPr>
          <p:cNvPr id="4" name="Slide Number Placeholder 3">
            <a:extLst>
              <a:ext uri="{FF2B5EF4-FFF2-40B4-BE49-F238E27FC236}">
                <a16:creationId xmlns:a16="http://schemas.microsoft.com/office/drawing/2014/main" id="{97F312B5-7F77-6B49-A560-709B51F8CC8D}"/>
              </a:ext>
            </a:extLst>
          </p:cNvPr>
          <p:cNvSpPr>
            <a:spLocks noGrp="1"/>
          </p:cNvSpPr>
          <p:nvPr>
            <p:ph type="sldNum" sz="quarter" idx="12"/>
          </p:nvPr>
        </p:nvSpPr>
        <p:spPr/>
        <p:txBody>
          <a:bodyPr/>
          <a:lstStyle/>
          <a:p>
            <a:fld id="{C01120BC-C45A-9140-B652-7DF8A8242B14}" type="slidenum">
              <a:rPr lang="en-US" smtClean="0"/>
              <a:t>36</a:t>
            </a:fld>
            <a:endParaRPr lang="en-US"/>
          </a:p>
        </p:txBody>
      </p:sp>
      <p:pic>
        <p:nvPicPr>
          <p:cNvPr id="10" name="Picture 9">
            <a:extLst>
              <a:ext uri="{FF2B5EF4-FFF2-40B4-BE49-F238E27FC236}">
                <a16:creationId xmlns:a16="http://schemas.microsoft.com/office/drawing/2014/main" id="{9FBF4725-8BD1-3944-B40C-FCC9DBA2F5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683" y="6102750"/>
            <a:ext cx="7340600" cy="609600"/>
          </a:xfrm>
          <a:prstGeom prst="rect">
            <a:avLst/>
          </a:prstGeom>
        </p:spPr>
      </p:pic>
      <p:pic>
        <p:nvPicPr>
          <p:cNvPr id="21" name="Picture 20">
            <a:extLst>
              <a:ext uri="{FF2B5EF4-FFF2-40B4-BE49-F238E27FC236}">
                <a16:creationId xmlns:a16="http://schemas.microsoft.com/office/drawing/2014/main" id="{0897CA4C-9E28-424B-9A6A-2C783D724F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25550"/>
            <a:ext cx="12192000" cy="4864100"/>
          </a:xfrm>
          <a:prstGeom prst="rect">
            <a:avLst/>
          </a:prstGeom>
        </p:spPr>
      </p:pic>
    </p:spTree>
    <p:extLst>
      <p:ext uri="{BB962C8B-B14F-4D97-AF65-F5344CB8AC3E}">
        <p14:creationId xmlns:p14="http://schemas.microsoft.com/office/powerpoint/2010/main" val="1503627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81795-5DBB-804A-AFDB-A3C54ABE39D8}"/>
              </a:ext>
            </a:extLst>
          </p:cNvPr>
          <p:cNvSpPr>
            <a:spLocks noGrp="1"/>
          </p:cNvSpPr>
          <p:nvPr>
            <p:ph type="title"/>
          </p:nvPr>
        </p:nvSpPr>
        <p:spPr/>
        <p:txBody>
          <a:bodyPr/>
          <a:lstStyle/>
          <a:p>
            <a:r>
              <a:rPr lang="en-US" dirty="0"/>
              <a:t>Outlook: what’s in the pipeline?</a:t>
            </a:r>
          </a:p>
        </p:txBody>
      </p:sp>
      <p:sp>
        <p:nvSpPr>
          <p:cNvPr id="4" name="Slide Number Placeholder 3">
            <a:extLst>
              <a:ext uri="{FF2B5EF4-FFF2-40B4-BE49-F238E27FC236}">
                <a16:creationId xmlns:a16="http://schemas.microsoft.com/office/drawing/2014/main" id="{B5962A5E-0227-B94D-B693-C55614B1E903}"/>
              </a:ext>
            </a:extLst>
          </p:cNvPr>
          <p:cNvSpPr>
            <a:spLocks noGrp="1"/>
          </p:cNvSpPr>
          <p:nvPr>
            <p:ph type="sldNum" sz="quarter" idx="12"/>
          </p:nvPr>
        </p:nvSpPr>
        <p:spPr/>
        <p:txBody>
          <a:bodyPr/>
          <a:lstStyle/>
          <a:p>
            <a:fld id="{4FAB73BC-B049-4115-A692-8D63A059BFB8}" type="slidenum">
              <a:rPr lang="en-US" smtClean="0"/>
              <a:t>37</a:t>
            </a:fld>
            <a:endParaRPr lang="en-US"/>
          </a:p>
        </p:txBody>
      </p:sp>
      <p:pic>
        <p:nvPicPr>
          <p:cNvPr id="24" name="Picture 23">
            <a:extLst>
              <a:ext uri="{FF2B5EF4-FFF2-40B4-BE49-F238E27FC236}">
                <a16:creationId xmlns:a16="http://schemas.microsoft.com/office/drawing/2014/main" id="{187C1733-DC2D-E44E-B05B-604899EC11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2850" y="1129960"/>
            <a:ext cx="9766300" cy="5537200"/>
          </a:xfrm>
          <a:prstGeom prst="rect">
            <a:avLst/>
          </a:prstGeom>
        </p:spPr>
      </p:pic>
    </p:spTree>
    <p:extLst>
      <p:ext uri="{BB962C8B-B14F-4D97-AF65-F5344CB8AC3E}">
        <p14:creationId xmlns:p14="http://schemas.microsoft.com/office/powerpoint/2010/main" val="19588910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6F1AE-7457-2243-9A09-8E2E6B3E6F61}"/>
              </a:ext>
            </a:extLst>
          </p:cNvPr>
          <p:cNvSpPr>
            <a:spLocks noGrp="1"/>
          </p:cNvSpPr>
          <p:nvPr>
            <p:ph type="title"/>
          </p:nvPr>
        </p:nvSpPr>
        <p:spPr>
          <a:xfrm>
            <a:off x="588475" y="203979"/>
            <a:ext cx="10924513" cy="891490"/>
          </a:xfrm>
        </p:spPr>
        <p:txBody>
          <a:bodyPr>
            <a:normAutofit/>
          </a:bodyPr>
          <a:lstStyle/>
          <a:p>
            <a:r>
              <a:rPr lang="en-US" dirty="0"/>
              <a:t>Outlook: what’s in the pipeline?</a:t>
            </a:r>
          </a:p>
        </p:txBody>
      </p:sp>
      <p:sp>
        <p:nvSpPr>
          <p:cNvPr id="4" name="Slide Number Placeholder 3">
            <a:extLst>
              <a:ext uri="{FF2B5EF4-FFF2-40B4-BE49-F238E27FC236}">
                <a16:creationId xmlns:a16="http://schemas.microsoft.com/office/drawing/2014/main" id="{3D14555C-7EE2-2445-A66F-5503D641E279}"/>
              </a:ext>
            </a:extLst>
          </p:cNvPr>
          <p:cNvSpPr>
            <a:spLocks noGrp="1"/>
          </p:cNvSpPr>
          <p:nvPr>
            <p:ph type="sldNum" sz="quarter" idx="12"/>
          </p:nvPr>
        </p:nvSpPr>
        <p:spPr/>
        <p:txBody>
          <a:bodyPr/>
          <a:lstStyle/>
          <a:p>
            <a:fld id="{4FAB73BC-B049-4115-A692-8D63A059BFB8}" type="slidenum">
              <a:rPr lang="en-US" smtClean="0"/>
              <a:t>38</a:t>
            </a:fld>
            <a:endParaRPr lang="en-US"/>
          </a:p>
        </p:txBody>
      </p:sp>
      <p:sp>
        <p:nvSpPr>
          <p:cNvPr id="13" name="Content Placeholder 12">
            <a:extLst>
              <a:ext uri="{FF2B5EF4-FFF2-40B4-BE49-F238E27FC236}">
                <a16:creationId xmlns:a16="http://schemas.microsoft.com/office/drawing/2014/main" id="{B8AB3CA4-9502-2C4C-A81A-AFB0A3D7FC86}"/>
              </a:ext>
            </a:extLst>
          </p:cNvPr>
          <p:cNvSpPr>
            <a:spLocks noGrp="1"/>
          </p:cNvSpPr>
          <p:nvPr>
            <p:ph idx="1"/>
          </p:nvPr>
        </p:nvSpPr>
        <p:spPr>
          <a:xfrm>
            <a:off x="585457" y="1116472"/>
            <a:ext cx="7791100" cy="5741527"/>
          </a:xfrm>
        </p:spPr>
        <p:txBody>
          <a:bodyPr>
            <a:normAutofit/>
          </a:bodyPr>
          <a:lstStyle/>
          <a:p>
            <a:r>
              <a:rPr lang="en-US" dirty="0"/>
              <a:t> Continue work on ABM/GSA, MRQAP/GSA</a:t>
            </a:r>
          </a:p>
          <a:p>
            <a:r>
              <a:rPr lang="en-US" dirty="0"/>
              <a:t> Incorporating more environmental variables in the network analysis </a:t>
            </a:r>
          </a:p>
          <a:p>
            <a:r>
              <a:rPr lang="en-US" dirty="0"/>
              <a:t> Stylized facts and network analyses to inform ABMs</a:t>
            </a:r>
          </a:p>
          <a:p>
            <a:r>
              <a:rPr lang="en-US" dirty="0"/>
              <a:t> Connecting large-scale stressors and mechanistic models with transient behaviors of migrants</a:t>
            </a:r>
          </a:p>
          <a:p>
            <a:r>
              <a:rPr lang="en-US" dirty="0"/>
              <a:t> Applying Bayesian inference to these mechanistic models</a:t>
            </a:r>
          </a:p>
          <a:p>
            <a:r>
              <a:rPr lang="en-US" dirty="0"/>
              <a:t> More case studies</a:t>
            </a:r>
          </a:p>
        </p:txBody>
      </p:sp>
      <p:grpSp>
        <p:nvGrpSpPr>
          <p:cNvPr id="35" name="Group 34">
            <a:extLst>
              <a:ext uri="{FF2B5EF4-FFF2-40B4-BE49-F238E27FC236}">
                <a16:creationId xmlns:a16="http://schemas.microsoft.com/office/drawing/2014/main" id="{C92AE39A-3472-3445-878A-A73FE5B74554}"/>
              </a:ext>
            </a:extLst>
          </p:cNvPr>
          <p:cNvGrpSpPr/>
          <p:nvPr/>
        </p:nvGrpSpPr>
        <p:grpSpPr>
          <a:xfrm>
            <a:off x="8522566" y="1180390"/>
            <a:ext cx="2364250" cy="923330"/>
            <a:chOff x="8522566" y="1180390"/>
            <a:chExt cx="2364250" cy="923330"/>
          </a:xfrm>
        </p:grpSpPr>
        <p:sp>
          <p:nvSpPr>
            <p:cNvPr id="36" name="Rounded Rectangle 35">
              <a:extLst>
                <a:ext uri="{FF2B5EF4-FFF2-40B4-BE49-F238E27FC236}">
                  <a16:creationId xmlns:a16="http://schemas.microsoft.com/office/drawing/2014/main" id="{483AA54A-FF5A-3944-90B2-003621BE4530}"/>
                </a:ext>
              </a:extLst>
            </p:cNvPr>
            <p:cNvSpPr/>
            <p:nvPr/>
          </p:nvSpPr>
          <p:spPr>
            <a:xfrm>
              <a:off x="8551308" y="1329906"/>
              <a:ext cx="2335508" cy="646331"/>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36">
              <a:extLst>
                <a:ext uri="{FF2B5EF4-FFF2-40B4-BE49-F238E27FC236}">
                  <a16:creationId xmlns:a16="http://schemas.microsoft.com/office/drawing/2014/main" id="{009919AC-76CE-D440-AB32-E54BDE792D00}"/>
                </a:ext>
              </a:extLst>
            </p:cNvPr>
            <p:cNvGrpSpPr/>
            <p:nvPr/>
          </p:nvGrpSpPr>
          <p:grpSpPr>
            <a:xfrm>
              <a:off x="8522566" y="1180390"/>
              <a:ext cx="2364250" cy="923330"/>
              <a:chOff x="8522566" y="1180390"/>
              <a:chExt cx="2364250" cy="923330"/>
            </a:xfrm>
          </p:grpSpPr>
          <p:sp>
            <p:nvSpPr>
              <p:cNvPr id="38" name="TextBox 37">
                <a:extLst>
                  <a:ext uri="{FF2B5EF4-FFF2-40B4-BE49-F238E27FC236}">
                    <a16:creationId xmlns:a16="http://schemas.microsoft.com/office/drawing/2014/main" id="{A93AB126-E921-B146-B9A6-A9903EFA2466}"/>
                  </a:ext>
                </a:extLst>
              </p:cNvPr>
              <p:cNvSpPr txBox="1"/>
              <p:nvPr/>
            </p:nvSpPr>
            <p:spPr>
              <a:xfrm>
                <a:off x="8522566" y="1180390"/>
                <a:ext cx="1271430" cy="923330"/>
              </a:xfrm>
              <a:prstGeom prst="rect">
                <a:avLst/>
              </a:prstGeom>
              <a:noFill/>
            </p:spPr>
            <p:txBody>
              <a:bodyPr wrap="square" rtlCol="0">
                <a:spAutoFit/>
              </a:bodyPr>
              <a:lstStyle/>
              <a:p>
                <a:r>
                  <a:rPr lang="en-US" sz="5400" b="1" dirty="0">
                    <a:solidFill>
                      <a:schemeClr val="bg1"/>
                    </a:solidFill>
                  </a:rPr>
                  <a:t>G1</a:t>
                </a:r>
              </a:p>
            </p:txBody>
          </p:sp>
          <p:sp>
            <p:nvSpPr>
              <p:cNvPr id="39" name="TextBox 38">
                <a:extLst>
                  <a:ext uri="{FF2B5EF4-FFF2-40B4-BE49-F238E27FC236}">
                    <a16:creationId xmlns:a16="http://schemas.microsoft.com/office/drawing/2014/main" id="{2E56DD81-A8A9-5544-A5C5-FF760C153D7C}"/>
                  </a:ext>
                </a:extLst>
              </p:cNvPr>
              <p:cNvSpPr txBox="1"/>
              <p:nvPr/>
            </p:nvSpPr>
            <p:spPr>
              <a:xfrm>
                <a:off x="9540105" y="1329906"/>
                <a:ext cx="1346711" cy="646331"/>
              </a:xfrm>
              <a:prstGeom prst="rect">
                <a:avLst/>
              </a:prstGeom>
              <a:noFill/>
            </p:spPr>
            <p:txBody>
              <a:bodyPr wrap="square" rtlCol="0">
                <a:spAutoFit/>
              </a:bodyPr>
              <a:lstStyle/>
              <a:p>
                <a:r>
                  <a:rPr lang="en-US" b="1" dirty="0">
                    <a:solidFill>
                      <a:schemeClr val="bg1"/>
                    </a:solidFill>
                  </a:rPr>
                  <a:t>Empirical</a:t>
                </a:r>
              </a:p>
              <a:p>
                <a:r>
                  <a:rPr lang="en-US" b="1" dirty="0">
                    <a:solidFill>
                      <a:schemeClr val="bg1"/>
                    </a:solidFill>
                  </a:rPr>
                  <a:t>patterns</a:t>
                </a:r>
                <a:endParaRPr lang="en-US" dirty="0">
                  <a:solidFill>
                    <a:schemeClr val="bg1"/>
                  </a:solidFill>
                </a:endParaRPr>
              </a:p>
            </p:txBody>
          </p:sp>
        </p:grpSp>
      </p:grpSp>
      <p:grpSp>
        <p:nvGrpSpPr>
          <p:cNvPr id="40" name="Group 39">
            <a:extLst>
              <a:ext uri="{FF2B5EF4-FFF2-40B4-BE49-F238E27FC236}">
                <a16:creationId xmlns:a16="http://schemas.microsoft.com/office/drawing/2014/main" id="{0AEF6C32-4901-744A-9EA9-BCEB12DE11BB}"/>
              </a:ext>
            </a:extLst>
          </p:cNvPr>
          <p:cNvGrpSpPr/>
          <p:nvPr/>
        </p:nvGrpSpPr>
        <p:grpSpPr>
          <a:xfrm>
            <a:off x="8542762" y="2313293"/>
            <a:ext cx="2447130" cy="923330"/>
            <a:chOff x="8542762" y="2313293"/>
            <a:chExt cx="2447130" cy="923330"/>
          </a:xfrm>
        </p:grpSpPr>
        <p:sp>
          <p:nvSpPr>
            <p:cNvPr id="41" name="Rounded Rectangle 40">
              <a:extLst>
                <a:ext uri="{FF2B5EF4-FFF2-40B4-BE49-F238E27FC236}">
                  <a16:creationId xmlns:a16="http://schemas.microsoft.com/office/drawing/2014/main" id="{1E800075-5B01-1646-A073-ACB7E76B8A49}"/>
                </a:ext>
              </a:extLst>
            </p:cNvPr>
            <p:cNvSpPr/>
            <p:nvPr/>
          </p:nvSpPr>
          <p:spPr>
            <a:xfrm>
              <a:off x="8573842" y="2471355"/>
              <a:ext cx="2312974" cy="64786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5F2A8DC0-7A61-874E-BAA8-938C0035B285}"/>
                </a:ext>
              </a:extLst>
            </p:cNvPr>
            <p:cNvGrpSpPr/>
            <p:nvPr/>
          </p:nvGrpSpPr>
          <p:grpSpPr>
            <a:xfrm>
              <a:off x="8542762" y="2313293"/>
              <a:ext cx="2447130" cy="923330"/>
              <a:chOff x="8542762" y="2313293"/>
              <a:chExt cx="2447130" cy="923330"/>
            </a:xfrm>
          </p:grpSpPr>
          <p:sp>
            <p:nvSpPr>
              <p:cNvPr id="43" name="TextBox 42">
                <a:extLst>
                  <a:ext uri="{FF2B5EF4-FFF2-40B4-BE49-F238E27FC236}">
                    <a16:creationId xmlns:a16="http://schemas.microsoft.com/office/drawing/2014/main" id="{EB9C5C2C-306C-1C4B-ACE8-45CD8ED16DB2}"/>
                  </a:ext>
                </a:extLst>
              </p:cNvPr>
              <p:cNvSpPr txBox="1"/>
              <p:nvPr/>
            </p:nvSpPr>
            <p:spPr>
              <a:xfrm>
                <a:off x="8542762" y="2313293"/>
                <a:ext cx="1271430" cy="923330"/>
              </a:xfrm>
              <a:prstGeom prst="rect">
                <a:avLst/>
              </a:prstGeom>
              <a:noFill/>
            </p:spPr>
            <p:txBody>
              <a:bodyPr wrap="square" rtlCol="0">
                <a:spAutoFit/>
              </a:bodyPr>
              <a:lstStyle/>
              <a:p>
                <a:r>
                  <a:rPr lang="en-US" sz="5400" b="1" dirty="0">
                    <a:solidFill>
                      <a:schemeClr val="bg1"/>
                    </a:solidFill>
                  </a:rPr>
                  <a:t>G2</a:t>
                </a:r>
              </a:p>
            </p:txBody>
          </p:sp>
          <p:sp>
            <p:nvSpPr>
              <p:cNvPr id="44" name="TextBox 43">
                <a:extLst>
                  <a:ext uri="{FF2B5EF4-FFF2-40B4-BE49-F238E27FC236}">
                    <a16:creationId xmlns:a16="http://schemas.microsoft.com/office/drawing/2014/main" id="{BFFC4142-E47D-5844-B3AE-92015DBC704B}"/>
                  </a:ext>
                </a:extLst>
              </p:cNvPr>
              <p:cNvSpPr txBox="1"/>
              <p:nvPr/>
            </p:nvSpPr>
            <p:spPr>
              <a:xfrm>
                <a:off x="9560301" y="2462809"/>
                <a:ext cx="1429591" cy="646331"/>
              </a:xfrm>
              <a:prstGeom prst="rect">
                <a:avLst/>
              </a:prstGeom>
              <a:noFill/>
            </p:spPr>
            <p:txBody>
              <a:bodyPr wrap="square" rtlCol="0">
                <a:spAutoFit/>
              </a:bodyPr>
              <a:lstStyle/>
              <a:p>
                <a:r>
                  <a:rPr lang="en-US" b="1" dirty="0">
                    <a:solidFill>
                      <a:schemeClr val="bg1"/>
                    </a:solidFill>
                  </a:rPr>
                  <a:t>Novel data analysis</a:t>
                </a:r>
                <a:endParaRPr lang="en-US" dirty="0">
                  <a:solidFill>
                    <a:schemeClr val="bg1"/>
                  </a:solidFill>
                </a:endParaRPr>
              </a:p>
            </p:txBody>
          </p:sp>
        </p:grpSp>
      </p:grpSp>
      <p:grpSp>
        <p:nvGrpSpPr>
          <p:cNvPr id="45" name="Group 44">
            <a:extLst>
              <a:ext uri="{FF2B5EF4-FFF2-40B4-BE49-F238E27FC236}">
                <a16:creationId xmlns:a16="http://schemas.microsoft.com/office/drawing/2014/main" id="{14438B55-98CD-964E-96D2-9395CC83A6C2}"/>
              </a:ext>
            </a:extLst>
          </p:cNvPr>
          <p:cNvGrpSpPr/>
          <p:nvPr/>
        </p:nvGrpSpPr>
        <p:grpSpPr>
          <a:xfrm>
            <a:off x="8575813" y="3522555"/>
            <a:ext cx="2912943" cy="923330"/>
            <a:chOff x="8575813" y="3522555"/>
            <a:chExt cx="2912943" cy="923330"/>
          </a:xfrm>
        </p:grpSpPr>
        <p:sp>
          <p:nvSpPr>
            <p:cNvPr id="46" name="Rounded Rectangle 45">
              <a:extLst>
                <a:ext uri="{FF2B5EF4-FFF2-40B4-BE49-F238E27FC236}">
                  <a16:creationId xmlns:a16="http://schemas.microsoft.com/office/drawing/2014/main" id="{EB371D9E-5E08-284F-8CE1-702E87A59E59}"/>
                </a:ext>
              </a:extLst>
            </p:cNvPr>
            <p:cNvSpPr/>
            <p:nvPr/>
          </p:nvSpPr>
          <p:spPr>
            <a:xfrm>
              <a:off x="8606392" y="3674146"/>
              <a:ext cx="2588599" cy="64008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0189835F-7AC5-FE40-BF68-A7646CA47651}"/>
                </a:ext>
              </a:extLst>
            </p:cNvPr>
            <p:cNvGrpSpPr/>
            <p:nvPr/>
          </p:nvGrpSpPr>
          <p:grpSpPr>
            <a:xfrm>
              <a:off x="8575813" y="3522555"/>
              <a:ext cx="2912943" cy="923330"/>
              <a:chOff x="8575813" y="3522555"/>
              <a:chExt cx="2912943" cy="923330"/>
            </a:xfrm>
          </p:grpSpPr>
          <p:sp>
            <p:nvSpPr>
              <p:cNvPr id="48" name="TextBox 47">
                <a:extLst>
                  <a:ext uri="{FF2B5EF4-FFF2-40B4-BE49-F238E27FC236}">
                    <a16:creationId xmlns:a16="http://schemas.microsoft.com/office/drawing/2014/main" id="{031701BA-C904-2F49-95FD-8C58F3528EF7}"/>
                  </a:ext>
                </a:extLst>
              </p:cNvPr>
              <p:cNvSpPr txBox="1"/>
              <p:nvPr/>
            </p:nvSpPr>
            <p:spPr>
              <a:xfrm>
                <a:off x="8575813" y="3522555"/>
                <a:ext cx="1271430" cy="923330"/>
              </a:xfrm>
              <a:prstGeom prst="rect">
                <a:avLst/>
              </a:prstGeom>
              <a:noFill/>
            </p:spPr>
            <p:txBody>
              <a:bodyPr wrap="square" rtlCol="0">
                <a:spAutoFit/>
              </a:bodyPr>
              <a:lstStyle/>
              <a:p>
                <a:r>
                  <a:rPr lang="en-US" sz="5400" b="1" dirty="0">
                    <a:solidFill>
                      <a:schemeClr val="bg1"/>
                    </a:solidFill>
                  </a:rPr>
                  <a:t>G3</a:t>
                </a:r>
              </a:p>
            </p:txBody>
          </p:sp>
          <p:sp>
            <p:nvSpPr>
              <p:cNvPr id="49" name="TextBox 48">
                <a:extLst>
                  <a:ext uri="{FF2B5EF4-FFF2-40B4-BE49-F238E27FC236}">
                    <a16:creationId xmlns:a16="http://schemas.microsoft.com/office/drawing/2014/main" id="{03A9948D-F47E-9A43-920F-50F7A2A4C448}"/>
                  </a:ext>
                </a:extLst>
              </p:cNvPr>
              <p:cNvSpPr txBox="1"/>
              <p:nvPr/>
            </p:nvSpPr>
            <p:spPr>
              <a:xfrm>
                <a:off x="9593352" y="3672071"/>
                <a:ext cx="1895404" cy="646331"/>
              </a:xfrm>
              <a:prstGeom prst="rect">
                <a:avLst/>
              </a:prstGeom>
              <a:noFill/>
            </p:spPr>
            <p:txBody>
              <a:bodyPr wrap="square" rtlCol="0">
                <a:spAutoFit/>
              </a:bodyPr>
              <a:lstStyle/>
              <a:p>
                <a:r>
                  <a:rPr lang="en-US" b="1" dirty="0">
                    <a:solidFill>
                      <a:schemeClr val="bg1"/>
                    </a:solidFill>
                  </a:rPr>
                  <a:t>Mechanistic models</a:t>
                </a:r>
                <a:endParaRPr lang="en-US" dirty="0">
                  <a:solidFill>
                    <a:schemeClr val="bg1"/>
                  </a:solidFill>
                </a:endParaRPr>
              </a:p>
            </p:txBody>
          </p:sp>
        </p:grpSp>
      </p:grpSp>
      <p:grpSp>
        <p:nvGrpSpPr>
          <p:cNvPr id="50" name="Group 49">
            <a:extLst>
              <a:ext uri="{FF2B5EF4-FFF2-40B4-BE49-F238E27FC236}">
                <a16:creationId xmlns:a16="http://schemas.microsoft.com/office/drawing/2014/main" id="{4E042C1C-A057-6740-944B-B776199EAC7A}"/>
              </a:ext>
            </a:extLst>
          </p:cNvPr>
          <p:cNvGrpSpPr/>
          <p:nvPr/>
        </p:nvGrpSpPr>
        <p:grpSpPr>
          <a:xfrm>
            <a:off x="8575813" y="4591275"/>
            <a:ext cx="2311003" cy="923330"/>
            <a:chOff x="8575813" y="4591275"/>
            <a:chExt cx="2311003" cy="923330"/>
          </a:xfrm>
        </p:grpSpPr>
        <p:sp>
          <p:nvSpPr>
            <p:cNvPr id="51" name="Rounded Rectangle 50">
              <a:extLst>
                <a:ext uri="{FF2B5EF4-FFF2-40B4-BE49-F238E27FC236}">
                  <a16:creationId xmlns:a16="http://schemas.microsoft.com/office/drawing/2014/main" id="{4C1D6AA9-B796-3E48-B753-49383BBE55BF}"/>
                </a:ext>
              </a:extLst>
            </p:cNvPr>
            <p:cNvSpPr/>
            <p:nvPr/>
          </p:nvSpPr>
          <p:spPr>
            <a:xfrm>
              <a:off x="8606393" y="4740791"/>
              <a:ext cx="2178400" cy="64008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80E9BFA3-D575-6E4C-8C6D-EA710DD798EE}"/>
                </a:ext>
              </a:extLst>
            </p:cNvPr>
            <p:cNvGrpSpPr/>
            <p:nvPr/>
          </p:nvGrpSpPr>
          <p:grpSpPr>
            <a:xfrm>
              <a:off x="8575813" y="4591275"/>
              <a:ext cx="2311003" cy="923330"/>
              <a:chOff x="8575813" y="4591275"/>
              <a:chExt cx="2311003" cy="923330"/>
            </a:xfrm>
          </p:grpSpPr>
          <p:sp>
            <p:nvSpPr>
              <p:cNvPr id="53" name="TextBox 52">
                <a:extLst>
                  <a:ext uri="{FF2B5EF4-FFF2-40B4-BE49-F238E27FC236}">
                    <a16:creationId xmlns:a16="http://schemas.microsoft.com/office/drawing/2014/main" id="{AFF5DA5B-4624-9846-9F8E-EEC50743E815}"/>
                  </a:ext>
                </a:extLst>
              </p:cNvPr>
              <p:cNvSpPr txBox="1"/>
              <p:nvPr/>
            </p:nvSpPr>
            <p:spPr>
              <a:xfrm>
                <a:off x="8575813" y="4591275"/>
                <a:ext cx="1271430" cy="923330"/>
              </a:xfrm>
              <a:prstGeom prst="rect">
                <a:avLst/>
              </a:prstGeom>
              <a:noFill/>
            </p:spPr>
            <p:txBody>
              <a:bodyPr wrap="square" rtlCol="0">
                <a:spAutoFit/>
              </a:bodyPr>
              <a:lstStyle/>
              <a:p>
                <a:r>
                  <a:rPr lang="en-US" sz="5400" b="1" dirty="0">
                    <a:solidFill>
                      <a:schemeClr val="bg1"/>
                    </a:solidFill>
                  </a:rPr>
                  <a:t>G4</a:t>
                </a:r>
              </a:p>
            </p:txBody>
          </p:sp>
          <p:sp>
            <p:nvSpPr>
              <p:cNvPr id="54" name="TextBox 53">
                <a:extLst>
                  <a:ext uri="{FF2B5EF4-FFF2-40B4-BE49-F238E27FC236}">
                    <a16:creationId xmlns:a16="http://schemas.microsoft.com/office/drawing/2014/main" id="{956B8D1D-C4E7-5243-9C26-AA50C63A7446}"/>
                  </a:ext>
                </a:extLst>
              </p:cNvPr>
              <p:cNvSpPr txBox="1"/>
              <p:nvPr/>
            </p:nvSpPr>
            <p:spPr>
              <a:xfrm>
                <a:off x="9615386" y="4740791"/>
                <a:ext cx="1271430" cy="646331"/>
              </a:xfrm>
              <a:prstGeom prst="rect">
                <a:avLst/>
              </a:prstGeom>
              <a:noFill/>
            </p:spPr>
            <p:txBody>
              <a:bodyPr wrap="square" rtlCol="0">
                <a:spAutoFit/>
              </a:bodyPr>
              <a:lstStyle/>
              <a:p>
                <a:r>
                  <a:rPr lang="en-US" b="1" dirty="0">
                    <a:solidFill>
                      <a:schemeClr val="bg1"/>
                    </a:solidFill>
                  </a:rPr>
                  <a:t>Patterns + model</a:t>
                </a:r>
                <a:endParaRPr lang="en-US" dirty="0">
                  <a:solidFill>
                    <a:schemeClr val="bg1"/>
                  </a:solidFill>
                </a:endParaRPr>
              </a:p>
            </p:txBody>
          </p:sp>
        </p:grpSp>
      </p:grpSp>
    </p:spTree>
    <p:extLst>
      <p:ext uri="{BB962C8B-B14F-4D97-AF65-F5344CB8AC3E}">
        <p14:creationId xmlns:p14="http://schemas.microsoft.com/office/powerpoint/2010/main" val="13879461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6F1AE-7457-2243-9A09-8E2E6B3E6F61}"/>
              </a:ext>
            </a:extLst>
          </p:cNvPr>
          <p:cNvSpPr>
            <a:spLocks noGrp="1"/>
          </p:cNvSpPr>
          <p:nvPr>
            <p:ph type="title"/>
          </p:nvPr>
        </p:nvSpPr>
        <p:spPr>
          <a:xfrm>
            <a:off x="588475" y="203979"/>
            <a:ext cx="10924513" cy="891490"/>
          </a:xfrm>
        </p:spPr>
        <p:txBody>
          <a:bodyPr>
            <a:normAutofit/>
          </a:bodyPr>
          <a:lstStyle/>
          <a:p>
            <a:r>
              <a:rPr lang="en-US" dirty="0"/>
              <a:t>Outlook: what’s in the pipeline?</a:t>
            </a:r>
          </a:p>
        </p:txBody>
      </p:sp>
      <p:sp>
        <p:nvSpPr>
          <p:cNvPr id="4" name="Slide Number Placeholder 3">
            <a:extLst>
              <a:ext uri="{FF2B5EF4-FFF2-40B4-BE49-F238E27FC236}">
                <a16:creationId xmlns:a16="http://schemas.microsoft.com/office/drawing/2014/main" id="{3D14555C-7EE2-2445-A66F-5503D641E279}"/>
              </a:ext>
            </a:extLst>
          </p:cNvPr>
          <p:cNvSpPr>
            <a:spLocks noGrp="1"/>
          </p:cNvSpPr>
          <p:nvPr>
            <p:ph type="sldNum" sz="quarter" idx="12"/>
          </p:nvPr>
        </p:nvSpPr>
        <p:spPr/>
        <p:txBody>
          <a:bodyPr/>
          <a:lstStyle/>
          <a:p>
            <a:fld id="{4FAB73BC-B049-4115-A692-8D63A059BFB8}" type="slidenum">
              <a:rPr lang="en-US" smtClean="0"/>
              <a:t>39</a:t>
            </a:fld>
            <a:endParaRPr lang="en-US"/>
          </a:p>
        </p:txBody>
      </p:sp>
      <p:sp>
        <p:nvSpPr>
          <p:cNvPr id="13" name="Content Placeholder 12">
            <a:extLst>
              <a:ext uri="{FF2B5EF4-FFF2-40B4-BE49-F238E27FC236}">
                <a16:creationId xmlns:a16="http://schemas.microsoft.com/office/drawing/2014/main" id="{B8AB3CA4-9502-2C4C-A81A-AFB0A3D7FC86}"/>
              </a:ext>
            </a:extLst>
          </p:cNvPr>
          <p:cNvSpPr>
            <a:spLocks noGrp="1"/>
          </p:cNvSpPr>
          <p:nvPr>
            <p:ph idx="1"/>
          </p:nvPr>
        </p:nvSpPr>
        <p:spPr>
          <a:xfrm>
            <a:off x="585457" y="1116473"/>
            <a:ext cx="7791100" cy="5537548"/>
          </a:xfrm>
        </p:spPr>
        <p:txBody>
          <a:bodyPr/>
          <a:lstStyle/>
          <a:p>
            <a:r>
              <a:rPr lang="en-US" dirty="0"/>
              <a:t> Workshops and sessions at conferences</a:t>
            </a:r>
          </a:p>
          <a:p>
            <a:r>
              <a:rPr lang="en-US" dirty="0"/>
              <a:t> Continue to disseminate and engage in potential transition pathways, e.g.,</a:t>
            </a:r>
          </a:p>
          <a:p>
            <a:pPr lvl="1">
              <a:buFont typeface="Wingdings" pitchFamily="2" charset="2"/>
              <a:buChar char="q"/>
            </a:pPr>
            <a:r>
              <a:rPr lang="en-US" sz="2400" b="1" dirty="0"/>
              <a:t> NASA-SERVIR</a:t>
            </a:r>
          </a:p>
          <a:p>
            <a:pPr lvl="1">
              <a:buFont typeface="Wingdings" pitchFamily="2" charset="2"/>
              <a:buChar char="q"/>
            </a:pPr>
            <a:r>
              <a:rPr lang="en-US" sz="2400" b="1" dirty="0"/>
              <a:t> NFRF (New Frontiers in Research Fund, CA)</a:t>
            </a:r>
          </a:p>
          <a:p>
            <a:pPr lvl="1">
              <a:buFont typeface="Wingdings" pitchFamily="2" charset="2"/>
              <a:buChar char="q"/>
            </a:pPr>
            <a:r>
              <a:rPr lang="en-US" sz="2400" b="1" dirty="0"/>
              <a:t> DAOME</a:t>
            </a:r>
          </a:p>
          <a:p>
            <a:pPr lvl="1">
              <a:buFont typeface="Wingdings" pitchFamily="2" charset="2"/>
              <a:buChar char="q"/>
            </a:pPr>
            <a:r>
              <a:rPr lang="en-US" sz="2400" b="1" dirty="0"/>
              <a:t> NSF </a:t>
            </a:r>
          </a:p>
          <a:p>
            <a:pPr lvl="1">
              <a:buFont typeface="Wingdings" pitchFamily="2" charset="2"/>
              <a:buChar char="q"/>
            </a:pPr>
            <a:r>
              <a:rPr lang="en-US" sz="2400" b="1" dirty="0"/>
              <a:t> DARPA </a:t>
            </a:r>
          </a:p>
        </p:txBody>
      </p:sp>
      <p:grpSp>
        <p:nvGrpSpPr>
          <p:cNvPr id="15" name="Group 14">
            <a:extLst>
              <a:ext uri="{FF2B5EF4-FFF2-40B4-BE49-F238E27FC236}">
                <a16:creationId xmlns:a16="http://schemas.microsoft.com/office/drawing/2014/main" id="{29363FDA-A4EB-D141-B5CF-B741FDB526C7}"/>
              </a:ext>
            </a:extLst>
          </p:cNvPr>
          <p:cNvGrpSpPr/>
          <p:nvPr/>
        </p:nvGrpSpPr>
        <p:grpSpPr>
          <a:xfrm>
            <a:off x="8522566" y="1180390"/>
            <a:ext cx="2364250" cy="923330"/>
            <a:chOff x="8522566" y="1180390"/>
            <a:chExt cx="2364250" cy="923330"/>
          </a:xfrm>
        </p:grpSpPr>
        <p:sp>
          <p:nvSpPr>
            <p:cNvPr id="16" name="Rounded Rectangle 15">
              <a:extLst>
                <a:ext uri="{FF2B5EF4-FFF2-40B4-BE49-F238E27FC236}">
                  <a16:creationId xmlns:a16="http://schemas.microsoft.com/office/drawing/2014/main" id="{43CE00C4-5407-804A-86A2-8B1F7B26B16F}"/>
                </a:ext>
              </a:extLst>
            </p:cNvPr>
            <p:cNvSpPr/>
            <p:nvPr/>
          </p:nvSpPr>
          <p:spPr>
            <a:xfrm>
              <a:off x="8551308" y="1329906"/>
              <a:ext cx="2335508" cy="646331"/>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D0826B64-870F-FD40-9D68-DC73E9A07BBC}"/>
                </a:ext>
              </a:extLst>
            </p:cNvPr>
            <p:cNvGrpSpPr/>
            <p:nvPr/>
          </p:nvGrpSpPr>
          <p:grpSpPr>
            <a:xfrm>
              <a:off x="8522566" y="1180390"/>
              <a:ext cx="2364250" cy="923330"/>
              <a:chOff x="8522566" y="1180390"/>
              <a:chExt cx="2364250" cy="923330"/>
            </a:xfrm>
          </p:grpSpPr>
          <p:sp>
            <p:nvSpPr>
              <p:cNvPr id="18" name="TextBox 17">
                <a:extLst>
                  <a:ext uri="{FF2B5EF4-FFF2-40B4-BE49-F238E27FC236}">
                    <a16:creationId xmlns:a16="http://schemas.microsoft.com/office/drawing/2014/main" id="{D2C07CEE-4B34-7E41-90BF-011A91524B86}"/>
                  </a:ext>
                </a:extLst>
              </p:cNvPr>
              <p:cNvSpPr txBox="1"/>
              <p:nvPr/>
            </p:nvSpPr>
            <p:spPr>
              <a:xfrm>
                <a:off x="8522566" y="1180390"/>
                <a:ext cx="1271430" cy="923330"/>
              </a:xfrm>
              <a:prstGeom prst="rect">
                <a:avLst/>
              </a:prstGeom>
              <a:noFill/>
            </p:spPr>
            <p:txBody>
              <a:bodyPr wrap="square" rtlCol="0">
                <a:spAutoFit/>
              </a:bodyPr>
              <a:lstStyle/>
              <a:p>
                <a:r>
                  <a:rPr lang="en-US" sz="5400" b="1" dirty="0">
                    <a:solidFill>
                      <a:schemeClr val="bg1"/>
                    </a:solidFill>
                  </a:rPr>
                  <a:t>G1</a:t>
                </a:r>
              </a:p>
            </p:txBody>
          </p:sp>
          <p:sp>
            <p:nvSpPr>
              <p:cNvPr id="19" name="TextBox 18">
                <a:extLst>
                  <a:ext uri="{FF2B5EF4-FFF2-40B4-BE49-F238E27FC236}">
                    <a16:creationId xmlns:a16="http://schemas.microsoft.com/office/drawing/2014/main" id="{49DE4D33-3DAA-7D46-9C16-9556B2E04C09}"/>
                  </a:ext>
                </a:extLst>
              </p:cNvPr>
              <p:cNvSpPr txBox="1"/>
              <p:nvPr/>
            </p:nvSpPr>
            <p:spPr>
              <a:xfrm>
                <a:off x="9540105" y="1329906"/>
                <a:ext cx="1346711" cy="646331"/>
              </a:xfrm>
              <a:prstGeom prst="rect">
                <a:avLst/>
              </a:prstGeom>
              <a:noFill/>
            </p:spPr>
            <p:txBody>
              <a:bodyPr wrap="square" rtlCol="0">
                <a:spAutoFit/>
              </a:bodyPr>
              <a:lstStyle/>
              <a:p>
                <a:r>
                  <a:rPr lang="en-US" b="1" dirty="0">
                    <a:solidFill>
                      <a:schemeClr val="bg1"/>
                    </a:solidFill>
                  </a:rPr>
                  <a:t>Empirical</a:t>
                </a:r>
              </a:p>
              <a:p>
                <a:r>
                  <a:rPr lang="en-US" b="1" dirty="0">
                    <a:solidFill>
                      <a:schemeClr val="bg1"/>
                    </a:solidFill>
                  </a:rPr>
                  <a:t>patterns</a:t>
                </a:r>
                <a:endParaRPr lang="en-US" dirty="0">
                  <a:solidFill>
                    <a:schemeClr val="bg1"/>
                  </a:solidFill>
                </a:endParaRPr>
              </a:p>
            </p:txBody>
          </p:sp>
        </p:grpSp>
      </p:grpSp>
      <p:grpSp>
        <p:nvGrpSpPr>
          <p:cNvPr id="20" name="Group 19">
            <a:extLst>
              <a:ext uri="{FF2B5EF4-FFF2-40B4-BE49-F238E27FC236}">
                <a16:creationId xmlns:a16="http://schemas.microsoft.com/office/drawing/2014/main" id="{4CD236D5-A75B-F246-BA61-32FDCDB82CE8}"/>
              </a:ext>
            </a:extLst>
          </p:cNvPr>
          <p:cNvGrpSpPr/>
          <p:nvPr/>
        </p:nvGrpSpPr>
        <p:grpSpPr>
          <a:xfrm>
            <a:off x="8542762" y="2313293"/>
            <a:ext cx="2447130" cy="923330"/>
            <a:chOff x="8542762" y="2313293"/>
            <a:chExt cx="2447130" cy="923330"/>
          </a:xfrm>
        </p:grpSpPr>
        <p:sp>
          <p:nvSpPr>
            <p:cNvPr id="21" name="Rounded Rectangle 20">
              <a:extLst>
                <a:ext uri="{FF2B5EF4-FFF2-40B4-BE49-F238E27FC236}">
                  <a16:creationId xmlns:a16="http://schemas.microsoft.com/office/drawing/2014/main" id="{8618B9B6-BB12-B045-8C55-62E6A5D8CA3E}"/>
                </a:ext>
              </a:extLst>
            </p:cNvPr>
            <p:cNvSpPr/>
            <p:nvPr/>
          </p:nvSpPr>
          <p:spPr>
            <a:xfrm>
              <a:off x="8573842" y="2471355"/>
              <a:ext cx="2312974" cy="64786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E3D342DD-6D08-854D-88CC-619721232ED0}"/>
                </a:ext>
              </a:extLst>
            </p:cNvPr>
            <p:cNvGrpSpPr/>
            <p:nvPr/>
          </p:nvGrpSpPr>
          <p:grpSpPr>
            <a:xfrm>
              <a:off x="8542762" y="2313293"/>
              <a:ext cx="2447130" cy="923330"/>
              <a:chOff x="8542762" y="2313293"/>
              <a:chExt cx="2447130" cy="923330"/>
            </a:xfrm>
          </p:grpSpPr>
          <p:sp>
            <p:nvSpPr>
              <p:cNvPr id="23" name="TextBox 22">
                <a:extLst>
                  <a:ext uri="{FF2B5EF4-FFF2-40B4-BE49-F238E27FC236}">
                    <a16:creationId xmlns:a16="http://schemas.microsoft.com/office/drawing/2014/main" id="{9837C799-218C-1841-9099-4F72677F04C7}"/>
                  </a:ext>
                </a:extLst>
              </p:cNvPr>
              <p:cNvSpPr txBox="1"/>
              <p:nvPr/>
            </p:nvSpPr>
            <p:spPr>
              <a:xfrm>
                <a:off x="8542762" y="2313293"/>
                <a:ext cx="1271430" cy="923330"/>
              </a:xfrm>
              <a:prstGeom prst="rect">
                <a:avLst/>
              </a:prstGeom>
              <a:noFill/>
            </p:spPr>
            <p:txBody>
              <a:bodyPr wrap="square" rtlCol="0">
                <a:spAutoFit/>
              </a:bodyPr>
              <a:lstStyle/>
              <a:p>
                <a:r>
                  <a:rPr lang="en-US" sz="5400" b="1" dirty="0">
                    <a:solidFill>
                      <a:schemeClr val="bg1"/>
                    </a:solidFill>
                  </a:rPr>
                  <a:t>G2</a:t>
                </a:r>
              </a:p>
            </p:txBody>
          </p:sp>
          <p:sp>
            <p:nvSpPr>
              <p:cNvPr id="24" name="TextBox 23">
                <a:extLst>
                  <a:ext uri="{FF2B5EF4-FFF2-40B4-BE49-F238E27FC236}">
                    <a16:creationId xmlns:a16="http://schemas.microsoft.com/office/drawing/2014/main" id="{034CD598-9A82-A748-903D-0A8F9FC74AC9}"/>
                  </a:ext>
                </a:extLst>
              </p:cNvPr>
              <p:cNvSpPr txBox="1"/>
              <p:nvPr/>
            </p:nvSpPr>
            <p:spPr>
              <a:xfrm>
                <a:off x="9560301" y="2462809"/>
                <a:ext cx="1429591" cy="646331"/>
              </a:xfrm>
              <a:prstGeom prst="rect">
                <a:avLst/>
              </a:prstGeom>
              <a:noFill/>
            </p:spPr>
            <p:txBody>
              <a:bodyPr wrap="square" rtlCol="0">
                <a:spAutoFit/>
              </a:bodyPr>
              <a:lstStyle/>
              <a:p>
                <a:r>
                  <a:rPr lang="en-US" b="1" dirty="0">
                    <a:solidFill>
                      <a:schemeClr val="bg1"/>
                    </a:solidFill>
                  </a:rPr>
                  <a:t>Novel data analysis</a:t>
                </a:r>
                <a:endParaRPr lang="en-US" dirty="0">
                  <a:solidFill>
                    <a:schemeClr val="bg1"/>
                  </a:solidFill>
                </a:endParaRPr>
              </a:p>
            </p:txBody>
          </p:sp>
        </p:grpSp>
      </p:grpSp>
      <p:grpSp>
        <p:nvGrpSpPr>
          <p:cNvPr id="25" name="Group 24">
            <a:extLst>
              <a:ext uri="{FF2B5EF4-FFF2-40B4-BE49-F238E27FC236}">
                <a16:creationId xmlns:a16="http://schemas.microsoft.com/office/drawing/2014/main" id="{994AE905-081E-E145-B131-E704F860ABE3}"/>
              </a:ext>
            </a:extLst>
          </p:cNvPr>
          <p:cNvGrpSpPr/>
          <p:nvPr/>
        </p:nvGrpSpPr>
        <p:grpSpPr>
          <a:xfrm>
            <a:off x="8575813" y="3522555"/>
            <a:ext cx="2912943" cy="923330"/>
            <a:chOff x="8575813" y="3522555"/>
            <a:chExt cx="2912943" cy="923330"/>
          </a:xfrm>
        </p:grpSpPr>
        <p:sp>
          <p:nvSpPr>
            <p:cNvPr id="26" name="Rounded Rectangle 25">
              <a:extLst>
                <a:ext uri="{FF2B5EF4-FFF2-40B4-BE49-F238E27FC236}">
                  <a16:creationId xmlns:a16="http://schemas.microsoft.com/office/drawing/2014/main" id="{12362AF3-9550-DE45-AB5E-027354ADC507}"/>
                </a:ext>
              </a:extLst>
            </p:cNvPr>
            <p:cNvSpPr/>
            <p:nvPr/>
          </p:nvSpPr>
          <p:spPr>
            <a:xfrm>
              <a:off x="8606392" y="3674146"/>
              <a:ext cx="2588599" cy="64008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A72015C5-AD75-2545-AC5A-4CE8BFC355B4}"/>
                </a:ext>
              </a:extLst>
            </p:cNvPr>
            <p:cNvGrpSpPr/>
            <p:nvPr/>
          </p:nvGrpSpPr>
          <p:grpSpPr>
            <a:xfrm>
              <a:off x="8575813" y="3522555"/>
              <a:ext cx="2912943" cy="923330"/>
              <a:chOff x="8575813" y="3522555"/>
              <a:chExt cx="2912943" cy="923330"/>
            </a:xfrm>
          </p:grpSpPr>
          <p:sp>
            <p:nvSpPr>
              <p:cNvPr id="28" name="TextBox 27">
                <a:extLst>
                  <a:ext uri="{FF2B5EF4-FFF2-40B4-BE49-F238E27FC236}">
                    <a16:creationId xmlns:a16="http://schemas.microsoft.com/office/drawing/2014/main" id="{385AB311-EE42-5440-8632-6C03490763F0}"/>
                  </a:ext>
                </a:extLst>
              </p:cNvPr>
              <p:cNvSpPr txBox="1"/>
              <p:nvPr/>
            </p:nvSpPr>
            <p:spPr>
              <a:xfrm>
                <a:off x="8575813" y="3522555"/>
                <a:ext cx="1271430" cy="923330"/>
              </a:xfrm>
              <a:prstGeom prst="rect">
                <a:avLst/>
              </a:prstGeom>
              <a:noFill/>
            </p:spPr>
            <p:txBody>
              <a:bodyPr wrap="square" rtlCol="0">
                <a:spAutoFit/>
              </a:bodyPr>
              <a:lstStyle/>
              <a:p>
                <a:r>
                  <a:rPr lang="en-US" sz="5400" b="1" dirty="0">
                    <a:solidFill>
                      <a:schemeClr val="bg1"/>
                    </a:solidFill>
                  </a:rPr>
                  <a:t>G3</a:t>
                </a:r>
              </a:p>
            </p:txBody>
          </p:sp>
          <p:sp>
            <p:nvSpPr>
              <p:cNvPr id="29" name="TextBox 28">
                <a:extLst>
                  <a:ext uri="{FF2B5EF4-FFF2-40B4-BE49-F238E27FC236}">
                    <a16:creationId xmlns:a16="http://schemas.microsoft.com/office/drawing/2014/main" id="{3A24DEB3-F5E5-F941-BDDB-8DA4E18D1274}"/>
                  </a:ext>
                </a:extLst>
              </p:cNvPr>
              <p:cNvSpPr txBox="1"/>
              <p:nvPr/>
            </p:nvSpPr>
            <p:spPr>
              <a:xfrm>
                <a:off x="9593352" y="3672071"/>
                <a:ext cx="1895404" cy="646331"/>
              </a:xfrm>
              <a:prstGeom prst="rect">
                <a:avLst/>
              </a:prstGeom>
              <a:noFill/>
            </p:spPr>
            <p:txBody>
              <a:bodyPr wrap="square" rtlCol="0">
                <a:spAutoFit/>
              </a:bodyPr>
              <a:lstStyle/>
              <a:p>
                <a:r>
                  <a:rPr lang="en-US" b="1" dirty="0">
                    <a:solidFill>
                      <a:schemeClr val="bg1"/>
                    </a:solidFill>
                  </a:rPr>
                  <a:t>Mechanistic models</a:t>
                </a:r>
                <a:endParaRPr lang="en-US" dirty="0">
                  <a:solidFill>
                    <a:schemeClr val="bg1"/>
                  </a:solidFill>
                </a:endParaRPr>
              </a:p>
            </p:txBody>
          </p:sp>
        </p:grpSp>
      </p:grpSp>
      <p:grpSp>
        <p:nvGrpSpPr>
          <p:cNvPr id="30" name="Group 29">
            <a:extLst>
              <a:ext uri="{FF2B5EF4-FFF2-40B4-BE49-F238E27FC236}">
                <a16:creationId xmlns:a16="http://schemas.microsoft.com/office/drawing/2014/main" id="{EA785C73-3C65-D543-9096-1342BA948E5F}"/>
              </a:ext>
            </a:extLst>
          </p:cNvPr>
          <p:cNvGrpSpPr/>
          <p:nvPr/>
        </p:nvGrpSpPr>
        <p:grpSpPr>
          <a:xfrm>
            <a:off x="8575813" y="4591275"/>
            <a:ext cx="2311003" cy="923330"/>
            <a:chOff x="8575813" y="4591275"/>
            <a:chExt cx="2311003" cy="923330"/>
          </a:xfrm>
        </p:grpSpPr>
        <p:sp>
          <p:nvSpPr>
            <p:cNvPr id="31" name="Rounded Rectangle 30">
              <a:extLst>
                <a:ext uri="{FF2B5EF4-FFF2-40B4-BE49-F238E27FC236}">
                  <a16:creationId xmlns:a16="http://schemas.microsoft.com/office/drawing/2014/main" id="{B995E02B-45BC-4947-BAD6-0850733B1681}"/>
                </a:ext>
              </a:extLst>
            </p:cNvPr>
            <p:cNvSpPr/>
            <p:nvPr/>
          </p:nvSpPr>
          <p:spPr>
            <a:xfrm>
              <a:off x="8606393" y="4740791"/>
              <a:ext cx="2178400" cy="64008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6EB5A674-F5F3-284C-8B48-EC610A96D906}"/>
                </a:ext>
              </a:extLst>
            </p:cNvPr>
            <p:cNvGrpSpPr/>
            <p:nvPr/>
          </p:nvGrpSpPr>
          <p:grpSpPr>
            <a:xfrm>
              <a:off x="8575813" y="4591275"/>
              <a:ext cx="2311003" cy="923330"/>
              <a:chOff x="8575813" y="4591275"/>
              <a:chExt cx="2311003" cy="923330"/>
            </a:xfrm>
          </p:grpSpPr>
          <p:sp>
            <p:nvSpPr>
              <p:cNvPr id="33" name="TextBox 32">
                <a:extLst>
                  <a:ext uri="{FF2B5EF4-FFF2-40B4-BE49-F238E27FC236}">
                    <a16:creationId xmlns:a16="http://schemas.microsoft.com/office/drawing/2014/main" id="{35BCB9B1-ED03-1647-9D04-F606DF8FB400}"/>
                  </a:ext>
                </a:extLst>
              </p:cNvPr>
              <p:cNvSpPr txBox="1"/>
              <p:nvPr/>
            </p:nvSpPr>
            <p:spPr>
              <a:xfrm>
                <a:off x="8575813" y="4591275"/>
                <a:ext cx="1271430" cy="923330"/>
              </a:xfrm>
              <a:prstGeom prst="rect">
                <a:avLst/>
              </a:prstGeom>
              <a:noFill/>
            </p:spPr>
            <p:txBody>
              <a:bodyPr wrap="square" rtlCol="0">
                <a:spAutoFit/>
              </a:bodyPr>
              <a:lstStyle/>
              <a:p>
                <a:r>
                  <a:rPr lang="en-US" sz="5400" b="1" dirty="0">
                    <a:solidFill>
                      <a:schemeClr val="bg1"/>
                    </a:solidFill>
                  </a:rPr>
                  <a:t>G4</a:t>
                </a:r>
              </a:p>
            </p:txBody>
          </p:sp>
          <p:sp>
            <p:nvSpPr>
              <p:cNvPr id="34" name="TextBox 33">
                <a:extLst>
                  <a:ext uri="{FF2B5EF4-FFF2-40B4-BE49-F238E27FC236}">
                    <a16:creationId xmlns:a16="http://schemas.microsoft.com/office/drawing/2014/main" id="{039B9BF3-2467-E346-8328-C908B52A70DD}"/>
                  </a:ext>
                </a:extLst>
              </p:cNvPr>
              <p:cNvSpPr txBox="1"/>
              <p:nvPr/>
            </p:nvSpPr>
            <p:spPr>
              <a:xfrm>
                <a:off x="9615386" y="4740791"/>
                <a:ext cx="1271430" cy="646331"/>
              </a:xfrm>
              <a:prstGeom prst="rect">
                <a:avLst/>
              </a:prstGeom>
              <a:noFill/>
            </p:spPr>
            <p:txBody>
              <a:bodyPr wrap="square" rtlCol="0">
                <a:spAutoFit/>
              </a:bodyPr>
              <a:lstStyle/>
              <a:p>
                <a:r>
                  <a:rPr lang="en-US" b="1" dirty="0">
                    <a:solidFill>
                      <a:schemeClr val="bg1"/>
                    </a:solidFill>
                  </a:rPr>
                  <a:t>Patterns + model</a:t>
                </a:r>
                <a:endParaRPr lang="en-US" dirty="0">
                  <a:solidFill>
                    <a:schemeClr val="bg1"/>
                  </a:solidFill>
                </a:endParaRPr>
              </a:p>
            </p:txBody>
          </p:sp>
        </p:grpSp>
      </p:grpSp>
      <p:grpSp>
        <p:nvGrpSpPr>
          <p:cNvPr id="35" name="Group 34">
            <a:extLst>
              <a:ext uri="{FF2B5EF4-FFF2-40B4-BE49-F238E27FC236}">
                <a16:creationId xmlns:a16="http://schemas.microsoft.com/office/drawing/2014/main" id="{153D3525-E059-DA4A-AA12-21F615FF131F}"/>
              </a:ext>
            </a:extLst>
          </p:cNvPr>
          <p:cNvGrpSpPr/>
          <p:nvPr/>
        </p:nvGrpSpPr>
        <p:grpSpPr>
          <a:xfrm>
            <a:off x="1201009" y="4576016"/>
            <a:ext cx="2912943" cy="923330"/>
            <a:chOff x="8580755" y="5560663"/>
            <a:chExt cx="2912943" cy="923330"/>
          </a:xfrm>
        </p:grpSpPr>
        <p:sp>
          <p:nvSpPr>
            <p:cNvPr id="36" name="Rounded Rectangle 35">
              <a:extLst>
                <a:ext uri="{FF2B5EF4-FFF2-40B4-BE49-F238E27FC236}">
                  <a16:creationId xmlns:a16="http://schemas.microsoft.com/office/drawing/2014/main" id="{090FAA86-9F21-BD47-8EFA-883D5E31633B}"/>
                </a:ext>
              </a:extLst>
            </p:cNvPr>
            <p:cNvSpPr/>
            <p:nvPr/>
          </p:nvSpPr>
          <p:spPr>
            <a:xfrm>
              <a:off x="8614940" y="5705255"/>
              <a:ext cx="2580052" cy="64008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8D45EBFF-C258-C147-B4A6-F4B124FA2B35}"/>
                </a:ext>
              </a:extLst>
            </p:cNvPr>
            <p:cNvGrpSpPr/>
            <p:nvPr/>
          </p:nvGrpSpPr>
          <p:grpSpPr>
            <a:xfrm>
              <a:off x="8580755" y="5560663"/>
              <a:ext cx="2912943" cy="923330"/>
              <a:chOff x="8580755" y="5560663"/>
              <a:chExt cx="2912943" cy="923330"/>
            </a:xfrm>
          </p:grpSpPr>
          <p:sp>
            <p:nvSpPr>
              <p:cNvPr id="38" name="TextBox 37">
                <a:extLst>
                  <a:ext uri="{FF2B5EF4-FFF2-40B4-BE49-F238E27FC236}">
                    <a16:creationId xmlns:a16="http://schemas.microsoft.com/office/drawing/2014/main" id="{F4ACC3C1-49A0-CD4E-AADF-D7D5FE4404EB}"/>
                  </a:ext>
                </a:extLst>
              </p:cNvPr>
              <p:cNvSpPr txBox="1"/>
              <p:nvPr/>
            </p:nvSpPr>
            <p:spPr>
              <a:xfrm>
                <a:off x="8580755" y="5560663"/>
                <a:ext cx="1271430" cy="923330"/>
              </a:xfrm>
              <a:prstGeom prst="rect">
                <a:avLst/>
              </a:prstGeom>
              <a:noFill/>
            </p:spPr>
            <p:txBody>
              <a:bodyPr wrap="square" rtlCol="0">
                <a:spAutoFit/>
              </a:bodyPr>
              <a:lstStyle/>
              <a:p>
                <a:r>
                  <a:rPr lang="en-US" sz="5400" b="1" dirty="0">
                    <a:solidFill>
                      <a:schemeClr val="bg1"/>
                    </a:solidFill>
                  </a:rPr>
                  <a:t>G5</a:t>
                </a:r>
              </a:p>
            </p:txBody>
          </p:sp>
          <p:sp>
            <p:nvSpPr>
              <p:cNvPr id="39" name="TextBox 38">
                <a:extLst>
                  <a:ext uri="{FF2B5EF4-FFF2-40B4-BE49-F238E27FC236}">
                    <a16:creationId xmlns:a16="http://schemas.microsoft.com/office/drawing/2014/main" id="{53F503DD-37B6-0349-B843-42C7C9A6EB43}"/>
                  </a:ext>
                </a:extLst>
              </p:cNvPr>
              <p:cNvSpPr txBox="1"/>
              <p:nvPr/>
            </p:nvSpPr>
            <p:spPr>
              <a:xfrm>
                <a:off x="9598294" y="5842383"/>
                <a:ext cx="1895404" cy="369332"/>
              </a:xfrm>
              <a:prstGeom prst="rect">
                <a:avLst/>
              </a:prstGeom>
              <a:noFill/>
            </p:spPr>
            <p:txBody>
              <a:bodyPr wrap="square" rtlCol="0">
                <a:spAutoFit/>
              </a:bodyPr>
              <a:lstStyle/>
              <a:p>
                <a:r>
                  <a:rPr lang="en-US" b="1" dirty="0">
                    <a:solidFill>
                      <a:schemeClr val="bg1"/>
                    </a:solidFill>
                  </a:rPr>
                  <a:t>Disseminate</a:t>
                </a:r>
                <a:endParaRPr lang="en-US" dirty="0">
                  <a:solidFill>
                    <a:schemeClr val="bg1"/>
                  </a:solidFill>
                </a:endParaRPr>
              </a:p>
            </p:txBody>
          </p:sp>
        </p:grpSp>
      </p:grpSp>
    </p:spTree>
    <p:extLst>
      <p:ext uri="{BB962C8B-B14F-4D97-AF65-F5344CB8AC3E}">
        <p14:creationId xmlns:p14="http://schemas.microsoft.com/office/powerpoint/2010/main" val="11034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4FEB2-F823-BA43-8100-2CCCE073CF8B}"/>
              </a:ext>
            </a:extLst>
          </p:cNvPr>
          <p:cNvSpPr>
            <a:spLocks noGrp="1"/>
          </p:cNvSpPr>
          <p:nvPr>
            <p:ph type="ctrTitle"/>
          </p:nvPr>
        </p:nvSpPr>
        <p:spPr>
          <a:xfrm>
            <a:off x="904126" y="1107526"/>
            <a:ext cx="10218026" cy="2045195"/>
          </a:xfrm>
        </p:spPr>
        <p:txBody>
          <a:bodyPr/>
          <a:lstStyle/>
          <a:p>
            <a:pPr algn="ctr"/>
            <a:r>
              <a:rPr lang="en-US" sz="4400" b="1" dirty="0"/>
              <a:t>DAOME: The Data and Analytic Observatory on Migration and the Environment </a:t>
            </a:r>
          </a:p>
        </p:txBody>
      </p:sp>
      <p:sp>
        <p:nvSpPr>
          <p:cNvPr id="3" name="Subtitle 2">
            <a:extLst>
              <a:ext uri="{FF2B5EF4-FFF2-40B4-BE49-F238E27FC236}">
                <a16:creationId xmlns:a16="http://schemas.microsoft.com/office/drawing/2014/main" id="{DC393049-3B33-7640-B911-253B7DB069AB}"/>
              </a:ext>
            </a:extLst>
          </p:cNvPr>
          <p:cNvSpPr>
            <a:spLocks noGrp="1"/>
          </p:cNvSpPr>
          <p:nvPr>
            <p:ph type="subTitle" idx="1"/>
          </p:nvPr>
        </p:nvSpPr>
        <p:spPr>
          <a:xfrm>
            <a:off x="205483" y="3285440"/>
            <a:ext cx="5661248" cy="839679"/>
          </a:xfrm>
        </p:spPr>
        <p:txBody>
          <a:bodyPr>
            <a:noAutofit/>
          </a:bodyPr>
          <a:lstStyle/>
          <a:p>
            <a:pPr>
              <a:spcBef>
                <a:spcPts val="0"/>
              </a:spcBef>
            </a:pPr>
            <a:r>
              <a:rPr lang="en-US" sz="2800" b="1" dirty="0">
                <a:solidFill>
                  <a:srgbClr val="0432FF"/>
                </a:solidFill>
              </a:rPr>
              <a:t>Jeffrey C Johnson</a:t>
            </a:r>
          </a:p>
          <a:p>
            <a:pPr>
              <a:spcBef>
                <a:spcPts val="0"/>
              </a:spcBef>
            </a:pPr>
            <a:r>
              <a:rPr lang="en-US" sz="2800" b="1" dirty="0">
                <a:solidFill>
                  <a:srgbClr val="0432FF"/>
                </a:solidFill>
              </a:rPr>
              <a:t>Department of Anthropology</a:t>
            </a:r>
          </a:p>
          <a:p>
            <a:pPr>
              <a:spcBef>
                <a:spcPts val="0"/>
              </a:spcBef>
            </a:pPr>
            <a:r>
              <a:rPr lang="en-US" sz="2800" b="1" dirty="0">
                <a:solidFill>
                  <a:srgbClr val="0432FF"/>
                </a:solidFill>
              </a:rPr>
              <a:t>University of Florida</a:t>
            </a:r>
            <a:endParaRPr lang="en-US" sz="2800" dirty="0">
              <a:solidFill>
                <a:srgbClr val="0432FF"/>
              </a:solidFill>
            </a:endParaRPr>
          </a:p>
        </p:txBody>
      </p:sp>
      <p:pic>
        <p:nvPicPr>
          <p:cNvPr id="4" name="Picture 3">
            <a:extLst>
              <a:ext uri="{FF2B5EF4-FFF2-40B4-BE49-F238E27FC236}">
                <a16:creationId xmlns:a16="http://schemas.microsoft.com/office/drawing/2014/main" id="{C16145FF-EC5F-9E4F-BC02-71ACA898D6F9}"/>
              </a:ext>
            </a:extLst>
          </p:cNvPr>
          <p:cNvPicPr>
            <a:picLocks noChangeAspect="1"/>
          </p:cNvPicPr>
          <p:nvPr/>
        </p:nvPicPr>
        <p:blipFill rotWithShape="1">
          <a:blip r:embed="rId2"/>
          <a:srcRect r="51653"/>
          <a:stretch/>
        </p:blipFill>
        <p:spPr>
          <a:xfrm>
            <a:off x="1846848" y="22074"/>
            <a:ext cx="833569" cy="914400"/>
          </a:xfrm>
          <a:prstGeom prst="rect">
            <a:avLst/>
          </a:prstGeom>
        </p:spPr>
      </p:pic>
      <p:pic>
        <p:nvPicPr>
          <p:cNvPr id="5" name="Picture 46">
            <a:extLst>
              <a:ext uri="{FF2B5EF4-FFF2-40B4-BE49-F238E27FC236}">
                <a16:creationId xmlns:a16="http://schemas.microsoft.com/office/drawing/2014/main" id="{B14DCFFF-2F73-5246-8318-0C37312F6B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3760" y="337338"/>
            <a:ext cx="1995214"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0" descr="Image result for columbia university">
            <a:extLst>
              <a:ext uri="{FF2B5EF4-FFF2-40B4-BE49-F238E27FC236}">
                <a16:creationId xmlns:a16="http://schemas.microsoft.com/office/drawing/2014/main" id="{3109468C-BA73-AC4E-B5A2-EFF552484B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6731" y="291618"/>
            <a:ext cx="307618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9">
            <a:extLst>
              <a:ext uri="{FF2B5EF4-FFF2-40B4-BE49-F238E27FC236}">
                <a16:creationId xmlns:a16="http://schemas.microsoft.com/office/drawing/2014/main" id="{15CD8839-35AA-F24C-BD0A-C50B5147CE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26859" b="27911"/>
          <a:stretch>
            <a:fillRect/>
          </a:stretch>
        </p:blipFill>
        <p:spPr bwMode="auto">
          <a:xfrm>
            <a:off x="9416135" y="291618"/>
            <a:ext cx="101100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48C27D37-9E62-044C-AB62-D8F6916373C0}"/>
              </a:ext>
            </a:extLst>
          </p:cNvPr>
          <p:cNvSpPr txBox="1"/>
          <p:nvPr/>
        </p:nvSpPr>
        <p:spPr>
          <a:xfrm>
            <a:off x="205483" y="6386333"/>
            <a:ext cx="2963183" cy="369332"/>
          </a:xfrm>
          <a:prstGeom prst="rect">
            <a:avLst/>
          </a:prstGeom>
          <a:solidFill>
            <a:schemeClr val="tx1">
              <a:lumMod val="50000"/>
              <a:lumOff val="50000"/>
            </a:schemeClr>
          </a:solidFill>
        </p:spPr>
        <p:txBody>
          <a:bodyPr wrap="none" rtlCol="0">
            <a:spAutoFit/>
          </a:bodyPr>
          <a:lstStyle/>
          <a:p>
            <a:pPr algn="ctr"/>
            <a:r>
              <a:rPr lang="en-US" b="1" dirty="0">
                <a:solidFill>
                  <a:schemeClr val="bg1"/>
                </a:solidFill>
                <a:latin typeface="Arial Black" panose="020B0604020202020204" pitchFamily="34" charset="0"/>
                <a:cs typeface="Arial Black" panose="020B0604020202020204" pitchFamily="34" charset="0"/>
              </a:rPr>
              <a:t>MURI </a:t>
            </a:r>
            <a:r>
              <a:rPr lang="en-US" dirty="0">
                <a:solidFill>
                  <a:schemeClr val="bg1"/>
                </a:solidFill>
                <a:latin typeface="Arial" panose="020B0604020202020204" pitchFamily="34" charset="0"/>
                <a:cs typeface="Arial" panose="020B0604020202020204" pitchFamily="34" charset="0"/>
              </a:rPr>
              <a:t>W911NF-18-1-0267</a:t>
            </a:r>
          </a:p>
        </p:txBody>
      </p:sp>
      <p:sp>
        <p:nvSpPr>
          <p:cNvPr id="9" name="TextBox 8">
            <a:extLst>
              <a:ext uri="{FF2B5EF4-FFF2-40B4-BE49-F238E27FC236}">
                <a16:creationId xmlns:a16="http://schemas.microsoft.com/office/drawing/2014/main" id="{B4A028B6-F5FE-1146-BD7B-DBEA1B453D78}"/>
              </a:ext>
            </a:extLst>
          </p:cNvPr>
          <p:cNvSpPr txBox="1"/>
          <p:nvPr/>
        </p:nvSpPr>
        <p:spPr>
          <a:xfrm>
            <a:off x="7069850" y="6381716"/>
            <a:ext cx="4916667" cy="369332"/>
          </a:xfrm>
          <a:prstGeom prst="rect">
            <a:avLst/>
          </a:prstGeom>
          <a:solidFill>
            <a:schemeClr val="tx1">
              <a:lumMod val="50000"/>
              <a:lumOff val="50000"/>
            </a:schemeClr>
          </a:solidFill>
        </p:spPr>
        <p:txBody>
          <a:bodyPr wrap="none" rtlCol="0">
            <a:spAutoFit/>
          </a:bodyPr>
          <a:lstStyle/>
          <a:p>
            <a:pPr algn="ctr"/>
            <a:r>
              <a:rPr lang="en-US" b="1" dirty="0">
                <a:solidFill>
                  <a:schemeClr val="bg1"/>
                </a:solidFill>
                <a:latin typeface="Arial Black" panose="020B0604020202020204" pitchFamily="34" charset="0"/>
                <a:cs typeface="Arial Black" panose="020B0604020202020204" pitchFamily="34" charset="0"/>
              </a:rPr>
              <a:t>HRPO </a:t>
            </a:r>
            <a:r>
              <a:rPr lang="en-US" dirty="0">
                <a:solidFill>
                  <a:schemeClr val="bg1"/>
                </a:solidFill>
                <a:latin typeface="Arial" panose="020B0604020202020204" pitchFamily="34" charset="0"/>
                <a:cs typeface="Arial" panose="020B0604020202020204" pitchFamily="34" charset="0"/>
              </a:rPr>
              <a:t>ARL 18-114, ARL 18-115, ARL 18-116</a:t>
            </a:r>
          </a:p>
        </p:txBody>
      </p:sp>
      <p:sp>
        <p:nvSpPr>
          <p:cNvPr id="10" name="Subtitle 2">
            <a:extLst>
              <a:ext uri="{FF2B5EF4-FFF2-40B4-BE49-F238E27FC236}">
                <a16:creationId xmlns:a16="http://schemas.microsoft.com/office/drawing/2014/main" id="{45C917CF-6B1C-0E46-9806-124D481E99F1}"/>
              </a:ext>
            </a:extLst>
          </p:cNvPr>
          <p:cNvSpPr txBox="1">
            <a:spLocks/>
          </p:cNvSpPr>
          <p:nvPr/>
        </p:nvSpPr>
        <p:spPr>
          <a:xfrm rot="963525">
            <a:off x="10659074" y="2914070"/>
            <a:ext cx="950541" cy="4102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800" kern="1200">
                <a:solidFill>
                  <a:schemeClr val="tx1"/>
                </a:solidFill>
                <a:latin typeface="+mn-lt"/>
                <a:ea typeface="+mn-ea"/>
                <a:cs typeface="+mn-cs"/>
              </a:defRPr>
            </a:lvl2pPr>
            <a:lvl3pPr marL="914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400" kern="1200">
                <a:solidFill>
                  <a:schemeClr val="tx1"/>
                </a:solidFill>
                <a:latin typeface="+mn-lt"/>
                <a:ea typeface="+mn-ea"/>
                <a:cs typeface="+mn-cs"/>
              </a:defRPr>
            </a:lvl3pPr>
            <a:lvl4pPr marL="1371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9pPr>
          </a:lstStyle>
          <a:p>
            <a:pPr algn="ctr">
              <a:spcBef>
                <a:spcPts val="0"/>
              </a:spcBef>
            </a:pPr>
            <a:r>
              <a:rPr lang="en-US" sz="3200" b="1" dirty="0">
                <a:solidFill>
                  <a:schemeClr val="bg1"/>
                </a:solidFill>
              </a:rPr>
              <a:t>*</a:t>
            </a:r>
            <a:endParaRPr lang="en-US" sz="3200" dirty="0">
              <a:solidFill>
                <a:schemeClr val="bg1"/>
              </a:solidFill>
            </a:endParaRPr>
          </a:p>
        </p:txBody>
      </p:sp>
      <p:pic>
        <p:nvPicPr>
          <p:cNvPr id="14" name="Picture 13">
            <a:extLst>
              <a:ext uri="{FF2B5EF4-FFF2-40B4-BE49-F238E27FC236}">
                <a16:creationId xmlns:a16="http://schemas.microsoft.com/office/drawing/2014/main" id="{0EB9E01B-FD9F-469F-904A-724DFF688D27}"/>
              </a:ext>
            </a:extLst>
          </p:cNvPr>
          <p:cNvPicPr/>
          <p:nvPr/>
        </p:nvPicPr>
        <p:blipFill>
          <a:blip r:embed="rId6"/>
          <a:stretch>
            <a:fillRect/>
          </a:stretch>
        </p:blipFill>
        <p:spPr>
          <a:xfrm>
            <a:off x="5453744" y="3839441"/>
            <a:ext cx="5897072" cy="2332759"/>
          </a:xfrm>
          <a:prstGeom prst="rect">
            <a:avLst/>
          </a:prstGeom>
        </p:spPr>
      </p:pic>
    </p:spTree>
    <p:extLst>
      <p:ext uri="{BB962C8B-B14F-4D97-AF65-F5344CB8AC3E}">
        <p14:creationId xmlns:p14="http://schemas.microsoft.com/office/powerpoint/2010/main" val="30841313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90B43-558E-F24B-80A4-3C76A97C04D7}"/>
              </a:ext>
            </a:extLst>
          </p:cNvPr>
          <p:cNvSpPr>
            <a:spLocks noGrp="1"/>
          </p:cNvSpPr>
          <p:nvPr>
            <p:ph type="title"/>
          </p:nvPr>
        </p:nvSpPr>
        <p:spPr>
          <a:xfrm>
            <a:off x="552091" y="227398"/>
            <a:ext cx="10696754" cy="841643"/>
          </a:xfrm>
        </p:spPr>
        <p:txBody>
          <a:bodyPr>
            <a:noAutofit/>
          </a:bodyPr>
          <a:lstStyle/>
          <a:p>
            <a:r>
              <a:rPr lang="en-US" sz="2800" dirty="0"/>
              <a:t>Pieces of the puzzle have been systematically tackled and connected. Further integration is next.</a:t>
            </a:r>
          </a:p>
        </p:txBody>
      </p:sp>
      <p:sp>
        <p:nvSpPr>
          <p:cNvPr id="4" name="Slide Number Placeholder 3">
            <a:extLst>
              <a:ext uri="{FF2B5EF4-FFF2-40B4-BE49-F238E27FC236}">
                <a16:creationId xmlns:a16="http://schemas.microsoft.com/office/drawing/2014/main" id="{97F312B5-7F77-6B49-A560-709B51F8CC8D}"/>
              </a:ext>
            </a:extLst>
          </p:cNvPr>
          <p:cNvSpPr>
            <a:spLocks noGrp="1"/>
          </p:cNvSpPr>
          <p:nvPr>
            <p:ph type="sldNum" sz="quarter" idx="12"/>
          </p:nvPr>
        </p:nvSpPr>
        <p:spPr/>
        <p:txBody>
          <a:bodyPr/>
          <a:lstStyle/>
          <a:p>
            <a:fld id="{C01120BC-C45A-9140-B652-7DF8A8242B14}" type="slidenum">
              <a:rPr lang="en-US" smtClean="0"/>
              <a:t>40</a:t>
            </a:fld>
            <a:endParaRPr lang="en-US"/>
          </a:p>
        </p:txBody>
      </p:sp>
      <p:pic>
        <p:nvPicPr>
          <p:cNvPr id="10" name="Picture 9">
            <a:extLst>
              <a:ext uri="{FF2B5EF4-FFF2-40B4-BE49-F238E27FC236}">
                <a16:creationId xmlns:a16="http://schemas.microsoft.com/office/drawing/2014/main" id="{9FBF4725-8BD1-3944-B40C-FCC9DBA2F5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636" y="6090439"/>
            <a:ext cx="7340600" cy="609600"/>
          </a:xfrm>
          <a:prstGeom prst="rect">
            <a:avLst/>
          </a:prstGeom>
        </p:spPr>
      </p:pic>
      <p:pic>
        <p:nvPicPr>
          <p:cNvPr id="21" name="Picture 20">
            <a:extLst>
              <a:ext uri="{FF2B5EF4-FFF2-40B4-BE49-F238E27FC236}">
                <a16:creationId xmlns:a16="http://schemas.microsoft.com/office/drawing/2014/main" id="{0897CA4C-9E28-424B-9A6A-2C783D724F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25550"/>
            <a:ext cx="12192000" cy="4864100"/>
          </a:xfrm>
          <a:prstGeom prst="rect">
            <a:avLst/>
          </a:prstGeom>
        </p:spPr>
      </p:pic>
      <p:sp>
        <p:nvSpPr>
          <p:cNvPr id="3" name="TextBox 2">
            <a:extLst>
              <a:ext uri="{FF2B5EF4-FFF2-40B4-BE49-F238E27FC236}">
                <a16:creationId xmlns:a16="http://schemas.microsoft.com/office/drawing/2014/main" id="{5FC2D16D-5365-BE4B-9F95-05EA1E338294}"/>
              </a:ext>
            </a:extLst>
          </p:cNvPr>
          <p:cNvSpPr txBox="1"/>
          <p:nvPr/>
        </p:nvSpPr>
        <p:spPr>
          <a:xfrm>
            <a:off x="8546839" y="6029611"/>
            <a:ext cx="2599581" cy="707886"/>
          </a:xfrm>
          <a:prstGeom prst="rect">
            <a:avLst/>
          </a:prstGeom>
          <a:noFill/>
        </p:spPr>
        <p:txBody>
          <a:bodyPr wrap="square" rtlCol="0">
            <a:spAutoFit/>
          </a:bodyPr>
          <a:lstStyle/>
          <a:p>
            <a:r>
              <a:rPr lang="en-US" sz="2000" b="1" cap="all" dirty="0">
                <a:solidFill>
                  <a:schemeClr val="accent1"/>
                </a:solidFill>
                <a:latin typeface="Rockwell" panose="02060603020205020403" pitchFamily="18" charset="77"/>
              </a:rPr>
              <a:t>Thank you for your attention</a:t>
            </a:r>
          </a:p>
        </p:txBody>
      </p:sp>
    </p:spTree>
    <p:extLst>
      <p:ext uri="{BB962C8B-B14F-4D97-AF65-F5344CB8AC3E}">
        <p14:creationId xmlns:p14="http://schemas.microsoft.com/office/powerpoint/2010/main" val="290919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D183C-64E0-43E5-8EE6-3A000862FD33}"/>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7832C7C0-AC24-4F48-A4B5-848BF38A0D20}"/>
              </a:ext>
            </a:extLst>
          </p:cNvPr>
          <p:cNvSpPr>
            <a:spLocks noGrp="1"/>
          </p:cNvSpPr>
          <p:nvPr>
            <p:ph idx="1"/>
          </p:nvPr>
        </p:nvSpPr>
        <p:spPr>
          <a:xfrm>
            <a:off x="585457" y="1230773"/>
            <a:ext cx="10927532" cy="4596264"/>
          </a:xfrm>
        </p:spPr>
        <p:txBody>
          <a:bodyPr>
            <a:normAutofit/>
          </a:bodyPr>
          <a:lstStyle/>
          <a:p>
            <a:r>
              <a:rPr lang="en-US" sz="3600" dirty="0"/>
              <a:t> We propose developing a comprehensive repository of migration and related environmental data and tools for analysis with a particular focus on comparative migration analysis and modeling.  This repository will contain migration and refugee network data from existing sources (e.g., UNHCR) with tools to incorporate existing data into future migration research.  Interest in the environmental drivers of migration is increasing mainly due to clear evidence of climate change. </a:t>
            </a:r>
          </a:p>
        </p:txBody>
      </p:sp>
      <p:sp>
        <p:nvSpPr>
          <p:cNvPr id="4" name="Slide Number Placeholder 3">
            <a:extLst>
              <a:ext uri="{FF2B5EF4-FFF2-40B4-BE49-F238E27FC236}">
                <a16:creationId xmlns:a16="http://schemas.microsoft.com/office/drawing/2014/main" id="{49E987F7-0CA8-4BFC-98BC-0ECA37A52CDA}"/>
              </a:ext>
            </a:extLst>
          </p:cNvPr>
          <p:cNvSpPr>
            <a:spLocks noGrp="1"/>
          </p:cNvSpPr>
          <p:nvPr>
            <p:ph type="sldNum" sz="quarter" idx="12"/>
          </p:nvPr>
        </p:nvSpPr>
        <p:spPr/>
        <p:txBody>
          <a:bodyPr/>
          <a:lstStyle/>
          <a:p>
            <a:fld id="{4FAB73BC-B049-4115-A692-8D63A059BFB8}" type="slidenum">
              <a:rPr lang="en-US" smtClean="0"/>
              <a:t>5</a:t>
            </a:fld>
            <a:endParaRPr lang="en-US"/>
          </a:p>
        </p:txBody>
      </p:sp>
    </p:spTree>
    <p:extLst>
      <p:ext uri="{BB962C8B-B14F-4D97-AF65-F5344CB8AC3E}">
        <p14:creationId xmlns:p14="http://schemas.microsoft.com/office/powerpoint/2010/main" val="2048362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F7946-6D4E-45C8-A0D1-EC16A11FD6E1}"/>
              </a:ext>
            </a:extLst>
          </p:cNvPr>
          <p:cNvSpPr>
            <a:spLocks noGrp="1"/>
          </p:cNvSpPr>
          <p:nvPr>
            <p:ph type="title"/>
          </p:nvPr>
        </p:nvSpPr>
        <p:spPr/>
        <p:txBody>
          <a:bodyPr/>
          <a:lstStyle/>
          <a:p>
            <a:r>
              <a:rPr lang="en-US" dirty="0"/>
              <a:t>Overview (Cont.)</a:t>
            </a:r>
          </a:p>
        </p:txBody>
      </p:sp>
      <p:sp>
        <p:nvSpPr>
          <p:cNvPr id="3" name="Content Placeholder 2">
            <a:extLst>
              <a:ext uri="{FF2B5EF4-FFF2-40B4-BE49-F238E27FC236}">
                <a16:creationId xmlns:a16="http://schemas.microsoft.com/office/drawing/2014/main" id="{E097E075-F16A-466A-B02A-A18A994710B0}"/>
              </a:ext>
            </a:extLst>
          </p:cNvPr>
          <p:cNvSpPr>
            <a:spLocks noGrp="1"/>
          </p:cNvSpPr>
          <p:nvPr>
            <p:ph idx="1"/>
          </p:nvPr>
        </p:nvSpPr>
        <p:spPr/>
        <p:txBody>
          <a:bodyPr>
            <a:noAutofit/>
          </a:bodyPr>
          <a:lstStyle/>
          <a:p>
            <a:r>
              <a:rPr lang="en-US" sz="2200" dirty="0"/>
              <a:t>In The Data and Analytic Observatory on Migration and the Environment (DAOME), we envision a migration data and tools interactive web portal, allowing data management and processing that will provide: </a:t>
            </a:r>
          </a:p>
          <a:p>
            <a:r>
              <a:rPr lang="en-US" sz="2200" dirty="0"/>
              <a:t>(a) a searchable and integrated database of migration and refugee networks, associated meta-data (e.g., on remittances, trade networks), references, and context information; </a:t>
            </a:r>
          </a:p>
          <a:p>
            <a:r>
              <a:rPr lang="en-US" sz="2200" dirty="0"/>
              <a:t>(b) access to datasets in several open formats, statistical structural information automatically extracted from the migration network structural data, and non-structural metadata; </a:t>
            </a:r>
          </a:p>
          <a:p>
            <a:r>
              <a:rPr lang="en-US" sz="2200" dirty="0"/>
              <a:t>(c) environmental datasets that can be linked temporally and spatially to relevant migration data; </a:t>
            </a:r>
          </a:p>
          <a:p>
            <a:r>
              <a:rPr lang="en-US" sz="2200" dirty="0"/>
              <a:t>and (d) access to notebooks of scripts that can show specific uses of the migration network data in the form of </a:t>
            </a:r>
            <a:r>
              <a:rPr lang="en-US" sz="2200" dirty="0" err="1"/>
              <a:t>gists</a:t>
            </a:r>
            <a:r>
              <a:rPr lang="en-US" sz="2200" dirty="0"/>
              <a:t>. </a:t>
            </a:r>
          </a:p>
          <a:p>
            <a:r>
              <a:rPr lang="en-US" sz="2200" dirty="0"/>
              <a:t>In addition, DAOME will provide a set of interfaces: to enable access to tools for data collection, analysis, modeling, and visualization, targeting research and education, to interact with users in the process of adding new datasets, and to support administrative operations such as managing users.</a:t>
            </a:r>
          </a:p>
        </p:txBody>
      </p:sp>
      <p:sp>
        <p:nvSpPr>
          <p:cNvPr id="4" name="Slide Number Placeholder 3">
            <a:extLst>
              <a:ext uri="{FF2B5EF4-FFF2-40B4-BE49-F238E27FC236}">
                <a16:creationId xmlns:a16="http://schemas.microsoft.com/office/drawing/2014/main" id="{580E0724-BC78-41FA-9F7D-E5C475E577A0}"/>
              </a:ext>
            </a:extLst>
          </p:cNvPr>
          <p:cNvSpPr>
            <a:spLocks noGrp="1"/>
          </p:cNvSpPr>
          <p:nvPr>
            <p:ph type="sldNum" sz="quarter" idx="12"/>
          </p:nvPr>
        </p:nvSpPr>
        <p:spPr/>
        <p:txBody>
          <a:bodyPr/>
          <a:lstStyle/>
          <a:p>
            <a:fld id="{4FAB73BC-B049-4115-A692-8D63A059BFB8}" type="slidenum">
              <a:rPr lang="en-US" smtClean="0"/>
              <a:t>6</a:t>
            </a:fld>
            <a:endParaRPr lang="en-US"/>
          </a:p>
        </p:txBody>
      </p:sp>
    </p:spTree>
    <p:extLst>
      <p:ext uri="{BB962C8B-B14F-4D97-AF65-F5344CB8AC3E}">
        <p14:creationId xmlns:p14="http://schemas.microsoft.com/office/powerpoint/2010/main" val="3441701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2755A-5C65-4FA0-ABA9-FC1973F9EDB4}"/>
              </a:ext>
            </a:extLst>
          </p:cNvPr>
          <p:cNvSpPr>
            <a:spLocks noGrp="1"/>
          </p:cNvSpPr>
          <p:nvPr>
            <p:ph type="title"/>
          </p:nvPr>
        </p:nvSpPr>
        <p:spPr/>
        <p:txBody>
          <a:bodyPr/>
          <a:lstStyle/>
          <a:p>
            <a:r>
              <a:rPr lang="en-US" dirty="0"/>
              <a:t>Scientific Significance</a:t>
            </a:r>
          </a:p>
        </p:txBody>
      </p:sp>
      <p:sp>
        <p:nvSpPr>
          <p:cNvPr id="3" name="Content Placeholder 2">
            <a:extLst>
              <a:ext uri="{FF2B5EF4-FFF2-40B4-BE49-F238E27FC236}">
                <a16:creationId xmlns:a16="http://schemas.microsoft.com/office/drawing/2014/main" id="{C683747E-1925-4E2E-BBF1-E80AC433F6CE}"/>
              </a:ext>
            </a:extLst>
          </p:cNvPr>
          <p:cNvSpPr>
            <a:spLocks noGrp="1"/>
          </p:cNvSpPr>
          <p:nvPr>
            <p:ph idx="1"/>
          </p:nvPr>
        </p:nvSpPr>
        <p:spPr/>
        <p:txBody>
          <a:bodyPr/>
          <a:lstStyle/>
          <a:p>
            <a:r>
              <a:rPr lang="en-US" b="1" dirty="0"/>
              <a:t>DAOME</a:t>
            </a:r>
            <a:r>
              <a:rPr lang="en-US" dirty="0"/>
              <a:t> will move the study of environmental drivers of migration from the realm of stand-alone case study analysis to comparative cross-case exploration and modeling, furthering the development of even richer predictive theory and application of modeling tools. This migration network data observatory will advance theory in several social sciences, providing resources for statistical and mathematical modelers.</a:t>
            </a:r>
          </a:p>
        </p:txBody>
      </p:sp>
      <p:sp>
        <p:nvSpPr>
          <p:cNvPr id="4" name="Slide Number Placeholder 3">
            <a:extLst>
              <a:ext uri="{FF2B5EF4-FFF2-40B4-BE49-F238E27FC236}">
                <a16:creationId xmlns:a16="http://schemas.microsoft.com/office/drawing/2014/main" id="{D79A52A1-4BBC-4053-84F0-419390A3889B}"/>
              </a:ext>
            </a:extLst>
          </p:cNvPr>
          <p:cNvSpPr>
            <a:spLocks noGrp="1"/>
          </p:cNvSpPr>
          <p:nvPr>
            <p:ph type="sldNum" sz="quarter" idx="12"/>
          </p:nvPr>
        </p:nvSpPr>
        <p:spPr/>
        <p:txBody>
          <a:bodyPr/>
          <a:lstStyle/>
          <a:p>
            <a:fld id="{4FAB73BC-B049-4115-A692-8D63A059BFB8}" type="slidenum">
              <a:rPr lang="en-US" smtClean="0"/>
              <a:t>7</a:t>
            </a:fld>
            <a:endParaRPr lang="en-US"/>
          </a:p>
        </p:txBody>
      </p:sp>
    </p:spTree>
    <p:extLst>
      <p:ext uri="{BB962C8B-B14F-4D97-AF65-F5344CB8AC3E}">
        <p14:creationId xmlns:p14="http://schemas.microsoft.com/office/powerpoint/2010/main" val="106144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C5556-6CD2-CD49-AB5A-D9D2482033FB}"/>
              </a:ext>
            </a:extLst>
          </p:cNvPr>
          <p:cNvSpPr>
            <a:spLocks noGrp="1"/>
          </p:cNvSpPr>
          <p:nvPr>
            <p:ph type="title"/>
          </p:nvPr>
        </p:nvSpPr>
        <p:spPr/>
        <p:txBody>
          <a:bodyPr/>
          <a:lstStyle/>
          <a:p>
            <a:r>
              <a:rPr lang="en-US" dirty="0"/>
              <a:t>Overall Objective</a:t>
            </a:r>
          </a:p>
        </p:txBody>
      </p:sp>
      <p:sp>
        <p:nvSpPr>
          <p:cNvPr id="3" name="Content Placeholder 2">
            <a:extLst>
              <a:ext uri="{FF2B5EF4-FFF2-40B4-BE49-F238E27FC236}">
                <a16:creationId xmlns:a16="http://schemas.microsoft.com/office/drawing/2014/main" id="{9CA853DF-4E19-494E-80EC-9E2E06E91B37}"/>
              </a:ext>
            </a:extLst>
          </p:cNvPr>
          <p:cNvSpPr>
            <a:spLocks noGrp="1"/>
          </p:cNvSpPr>
          <p:nvPr>
            <p:ph idx="1"/>
          </p:nvPr>
        </p:nvSpPr>
        <p:spPr/>
        <p:txBody>
          <a:bodyPr>
            <a:normAutofit lnSpcReduction="10000"/>
          </a:bodyPr>
          <a:lstStyle/>
          <a:p>
            <a:r>
              <a:rPr lang="en-US" dirty="0"/>
              <a:t>The overarching goal of the project is to develop a modeling platform to explore different approaches at multiple spatiotemporal scales as well as strike the right balance of predictive power and facilitation of the development of an integrative theory of migration and environmental change. </a:t>
            </a:r>
          </a:p>
          <a:p>
            <a:r>
              <a:rPr lang="en-US" dirty="0"/>
              <a:t>The project’s multi-method approach includes social network analysis, global sensitivity analysis, Bayesian inference, mechanistic dynamical system modeling, and agent-based modeling. These methods are also modified and combined into novel methods to tackle the complex dynamics of human migration and environmental change.</a:t>
            </a:r>
          </a:p>
        </p:txBody>
      </p:sp>
      <p:sp>
        <p:nvSpPr>
          <p:cNvPr id="4" name="Slide Number Placeholder 3">
            <a:extLst>
              <a:ext uri="{FF2B5EF4-FFF2-40B4-BE49-F238E27FC236}">
                <a16:creationId xmlns:a16="http://schemas.microsoft.com/office/drawing/2014/main" id="{4E3F6065-5207-AB4C-990C-5C599CA8EC2D}"/>
              </a:ext>
            </a:extLst>
          </p:cNvPr>
          <p:cNvSpPr>
            <a:spLocks noGrp="1"/>
          </p:cNvSpPr>
          <p:nvPr>
            <p:ph type="sldNum" sz="quarter" idx="12"/>
          </p:nvPr>
        </p:nvSpPr>
        <p:spPr/>
        <p:txBody>
          <a:bodyPr/>
          <a:lstStyle/>
          <a:p>
            <a:fld id="{4FAB73BC-B049-4115-A692-8D63A059BFB8}" type="slidenum">
              <a:rPr lang="en-US" smtClean="0"/>
              <a:t>8</a:t>
            </a:fld>
            <a:endParaRPr lang="en-US"/>
          </a:p>
        </p:txBody>
      </p:sp>
    </p:spTree>
    <p:extLst>
      <p:ext uri="{BB962C8B-B14F-4D97-AF65-F5344CB8AC3E}">
        <p14:creationId xmlns:p14="http://schemas.microsoft.com/office/powerpoint/2010/main" val="2292125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C9C04-B456-4CE9-90DE-CBB744E23D1F}"/>
              </a:ext>
            </a:extLst>
          </p:cNvPr>
          <p:cNvSpPr>
            <a:spLocks noGrp="1"/>
          </p:cNvSpPr>
          <p:nvPr>
            <p:ph type="title"/>
          </p:nvPr>
        </p:nvSpPr>
        <p:spPr/>
        <p:txBody>
          <a:bodyPr/>
          <a:lstStyle/>
          <a:p>
            <a:r>
              <a:rPr lang="en-US" dirty="0"/>
              <a:t>Specific Objectives</a:t>
            </a:r>
          </a:p>
        </p:txBody>
      </p:sp>
      <p:sp>
        <p:nvSpPr>
          <p:cNvPr id="3" name="Content Placeholder 2">
            <a:extLst>
              <a:ext uri="{FF2B5EF4-FFF2-40B4-BE49-F238E27FC236}">
                <a16:creationId xmlns:a16="http://schemas.microsoft.com/office/drawing/2014/main" id="{DD9FDDAF-38E7-4443-8158-7311FC5575AB}"/>
              </a:ext>
            </a:extLst>
          </p:cNvPr>
          <p:cNvSpPr>
            <a:spLocks noGrp="1"/>
          </p:cNvSpPr>
          <p:nvPr>
            <p:ph idx="1"/>
          </p:nvPr>
        </p:nvSpPr>
        <p:spPr/>
        <p:txBody>
          <a:bodyPr>
            <a:normAutofit fontScale="92500" lnSpcReduction="10000"/>
          </a:bodyPr>
          <a:lstStyle/>
          <a:p>
            <a:r>
              <a:rPr lang="en-US" dirty="0"/>
              <a:t>Objective 1: create a general repository for migration and refugee network data that enables social scientists to explore general laws governing the environmental drivers of migration.</a:t>
            </a:r>
          </a:p>
          <a:p>
            <a:r>
              <a:rPr lang="en-US" dirty="0"/>
              <a:t>Objective 2: use automated tools for archiving and analysis and data fusion tools to move beyond a static repository. </a:t>
            </a:r>
          </a:p>
          <a:p>
            <a:r>
              <a:rPr lang="en-US" dirty="0"/>
              <a:t>Objective 3: make this interactive observatory akin to a single comprehensive source for migration modeling and analysis. </a:t>
            </a:r>
          </a:p>
          <a:p>
            <a:r>
              <a:rPr lang="en-US" dirty="0"/>
              <a:t>Objective 4: build a sustainable system. To do this we envision creating an interactive observatory – a living digital library – for migration and environmental data replete with tools for future growth and development. </a:t>
            </a:r>
          </a:p>
        </p:txBody>
      </p:sp>
      <p:sp>
        <p:nvSpPr>
          <p:cNvPr id="4" name="Slide Number Placeholder 3">
            <a:extLst>
              <a:ext uri="{FF2B5EF4-FFF2-40B4-BE49-F238E27FC236}">
                <a16:creationId xmlns:a16="http://schemas.microsoft.com/office/drawing/2014/main" id="{757292C8-41B0-4CF2-92F6-1A628F333C34}"/>
              </a:ext>
            </a:extLst>
          </p:cNvPr>
          <p:cNvSpPr>
            <a:spLocks noGrp="1"/>
          </p:cNvSpPr>
          <p:nvPr>
            <p:ph type="sldNum" sz="quarter" idx="12"/>
          </p:nvPr>
        </p:nvSpPr>
        <p:spPr/>
        <p:txBody>
          <a:bodyPr/>
          <a:lstStyle/>
          <a:p>
            <a:fld id="{4FAB73BC-B049-4115-A692-8D63A059BFB8}" type="slidenum">
              <a:rPr lang="en-US" smtClean="0"/>
              <a:t>9</a:t>
            </a:fld>
            <a:endParaRPr lang="en-US"/>
          </a:p>
        </p:txBody>
      </p:sp>
    </p:spTree>
    <p:extLst>
      <p:ext uri="{BB962C8B-B14F-4D97-AF65-F5344CB8AC3E}">
        <p14:creationId xmlns:p14="http://schemas.microsoft.com/office/powerpoint/2010/main" val="26812626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spDef>
      <a:spPr>
        <a:noFill/>
        <a:ln w="57150">
          <a:headEnd type="none" w="med" len="med"/>
          <a:tailEnd type="triangle" w="med" len="med"/>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F817930B1C6B479FED7908EEE1A818" ma:contentTypeVersion="0" ma:contentTypeDescription="Create a new document." ma:contentTypeScope="" ma:versionID="4f13d5bf9da9f573a0243b1aff581443">
  <xsd:schema xmlns:xsd="http://www.w3.org/2001/XMLSchema" xmlns:xs="http://www.w3.org/2001/XMLSchema" xmlns:p="http://schemas.microsoft.com/office/2006/metadata/properties" targetNamespace="http://schemas.microsoft.com/office/2006/metadata/properties" ma:root="true" ma:fieldsID="165d48fea3d983a66993d8f03264a87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2AE712-6319-4849-A62F-6A8B291B9E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01EC3DC-04D7-4922-95EB-DA67627067B6}">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FCD624D3-5F39-479B-93B1-932EA25876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TotalTime>
  <Words>4495</Words>
  <Application>Microsoft Macintosh PowerPoint</Application>
  <PresentationFormat>Widescreen</PresentationFormat>
  <Paragraphs>895</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Arial Black</vt:lpstr>
      <vt:lpstr>Calibri</vt:lpstr>
      <vt:lpstr>Corbel</vt:lpstr>
      <vt:lpstr>Roboto</vt:lpstr>
      <vt:lpstr>Rockwell</vt:lpstr>
      <vt:lpstr>Rockwell Condensed</vt:lpstr>
      <vt:lpstr>Rockwell Extra Bold</vt:lpstr>
      <vt:lpstr>Symbol</vt:lpstr>
      <vt:lpstr>Wingdings</vt:lpstr>
      <vt:lpstr>Wood Type</vt:lpstr>
      <vt:lpstr>Cultural Values of Labor: An Anthropology of Economics</vt:lpstr>
      <vt:lpstr>Book Outline</vt:lpstr>
      <vt:lpstr>Relation between the MURI migration project and the book</vt:lpstr>
      <vt:lpstr>DAOME: The Data and Analytic Observatory on Migration and the Environment </vt:lpstr>
      <vt:lpstr>Overview</vt:lpstr>
      <vt:lpstr>Overview (Cont.)</vt:lpstr>
      <vt:lpstr>Scientific Significance</vt:lpstr>
      <vt:lpstr>Overall Objective</vt:lpstr>
      <vt:lpstr>Specific Objectives</vt:lpstr>
      <vt:lpstr>Data Acquisition Plan</vt:lpstr>
      <vt:lpstr>Sources of Data Compiled</vt:lpstr>
      <vt:lpstr>PowerPoint Presentation</vt:lpstr>
      <vt:lpstr>PowerPoint Presentation</vt:lpstr>
      <vt:lpstr>Data Standardization Efforts</vt:lpstr>
      <vt:lpstr>Data Programming Efforts</vt:lpstr>
      <vt:lpstr>Technological Infrastructure Development</vt:lpstr>
      <vt:lpstr>DAOME Web Presence</vt:lpstr>
      <vt:lpstr>PowerPoint Presentation</vt:lpstr>
      <vt:lpstr>potential synergies For MURI MIGRATION NSF Convergence and DARPA World Modelers</vt:lpstr>
      <vt:lpstr>Cross-project synergies</vt:lpstr>
      <vt:lpstr>Cross-project synergies</vt:lpstr>
      <vt:lpstr>NSF Growing Convergence Research</vt:lpstr>
      <vt:lpstr>What is convergence research?</vt:lpstr>
      <vt:lpstr>PowerPoint Presentation</vt:lpstr>
      <vt:lpstr>PowerPoint Presentation</vt:lpstr>
      <vt:lpstr>Cross-project synergies</vt:lpstr>
      <vt:lpstr>What is the goal of DARPA World Modelers?</vt:lpstr>
      <vt:lpstr>DARPA World Modelers – Domain models</vt:lpstr>
      <vt:lpstr>DARPA World Modelers – Ethiopia Use Case</vt:lpstr>
      <vt:lpstr>DARPA World Modelers – Food security pillars</vt:lpstr>
      <vt:lpstr>DARPA World Modelers – Human mobility</vt:lpstr>
      <vt:lpstr>DARPA World Modelers – Refugee movement</vt:lpstr>
      <vt:lpstr>DARPA World Modelers – Refugee movement</vt:lpstr>
      <vt:lpstr>DARPA World Modelers – Up next</vt:lpstr>
      <vt:lpstr>Towards a multi-scale theory on coupled human mobility and environmental change</vt:lpstr>
      <vt:lpstr>Pieces of the puzzle have been systematically tackled and connected. Further integration is next.</vt:lpstr>
      <vt:lpstr>Outlook: what’s in the pipeline?</vt:lpstr>
      <vt:lpstr>Outlook: what’s in the pipeline?</vt:lpstr>
      <vt:lpstr>Outlook: what’s in the pipeline?</vt:lpstr>
      <vt:lpstr>Pieces of the puzzle have been systematically tackled and connected. Further integration is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 Values of Labor: An Anthropology of Economics</dc:title>
  <dc:creator>Muneepeerakul,Rachata</dc:creator>
  <cp:lastModifiedBy>Muneepeerakul,Rachata</cp:lastModifiedBy>
  <cp:revision>3</cp:revision>
  <dcterms:created xsi:type="dcterms:W3CDTF">2020-05-24T01:16:00Z</dcterms:created>
  <dcterms:modified xsi:type="dcterms:W3CDTF">2020-05-24T01:29:04Z</dcterms:modified>
</cp:coreProperties>
</file>