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0" r:id="rId4"/>
  </p:sldMasterIdLst>
  <p:notesMasterIdLst>
    <p:notesMasterId r:id="rId13"/>
  </p:notesMasterIdLst>
  <p:sldIdLst>
    <p:sldId id="256" r:id="rId5"/>
    <p:sldId id="454" r:id="rId6"/>
    <p:sldId id="457" r:id="rId7"/>
    <p:sldId id="482" r:id="rId8"/>
    <p:sldId id="479" r:id="rId9"/>
    <p:sldId id="492" r:id="rId10"/>
    <p:sldId id="493" r:id="rId11"/>
    <p:sldId id="48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432FF"/>
    <a:srgbClr val="008F00"/>
    <a:srgbClr val="FF9300"/>
    <a:srgbClr val="FFFFFF"/>
    <a:srgbClr val="000000"/>
    <a:srgbClr val="404040"/>
    <a:srgbClr val="00FDFF"/>
    <a:srgbClr val="A28E6A"/>
    <a:srgbClr val="D348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25"/>
    <p:restoredTop sz="96327"/>
  </p:normalViewPr>
  <p:slideViewPr>
    <p:cSldViewPr snapToGrid="0" snapToObjects="1">
      <p:cViewPr varScale="1">
        <p:scale>
          <a:sx n="104" d="100"/>
          <a:sy n="104" d="100"/>
        </p:scale>
        <p:origin x="240" y="1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06485-CF19-304E-82EC-15E02A524199}" type="datetimeFigureOut">
              <a:rPr lang="en-US" smtClean="0"/>
              <a:t>5/21/20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7B46F-4CB4-C242-AFFB-FF9A0AB42D0C}" type="slidenum">
              <a:rPr lang="en-US" smtClean="0"/>
              <a:t>‹#›</a:t>
            </a:fld>
            <a:endParaRPr lang="en-US"/>
          </a:p>
        </p:txBody>
      </p:sp>
    </p:spTree>
    <p:extLst>
      <p:ext uri="{BB962C8B-B14F-4D97-AF65-F5344CB8AC3E}">
        <p14:creationId xmlns:p14="http://schemas.microsoft.com/office/powerpoint/2010/main" val="525052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17714" y="946347"/>
            <a:ext cx="1175657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7714" y="3158865"/>
            <a:ext cx="1175657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7714" y="1084180"/>
            <a:ext cx="11756572" cy="20011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10599988" y="2594148"/>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dirty="0"/>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7964424" y="6272784"/>
            <a:ext cx="3273552"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5456" y="224983"/>
            <a:ext cx="10927533" cy="891490"/>
          </a:xfrm>
        </p:spPr>
        <p:txBody>
          <a:bodyPr/>
          <a:lstStyle>
            <a:lvl1pPr>
              <a:defRPr b="1" i="0" cap="none" baseline="0">
                <a:latin typeface="Rockwell" panose="02060603020205020403" pitchFamily="18" charset="77"/>
              </a:defRPr>
            </a:lvl1pPr>
          </a:lstStyle>
          <a:p>
            <a:r>
              <a:rPr lang="en-US" dirty="0"/>
              <a:t>Click to edit Master title style</a:t>
            </a:r>
          </a:p>
        </p:txBody>
      </p:sp>
      <p:sp>
        <p:nvSpPr>
          <p:cNvPr id="3" name="Content Placeholder 2"/>
          <p:cNvSpPr>
            <a:spLocks noGrp="1"/>
          </p:cNvSpPr>
          <p:nvPr>
            <p:ph idx="1"/>
          </p:nvPr>
        </p:nvSpPr>
        <p:spPr>
          <a:xfrm>
            <a:off x="585457" y="1116473"/>
            <a:ext cx="10927532" cy="4596264"/>
          </a:xfrm>
        </p:spPr>
        <p:txBody>
          <a:bodyPr>
            <a:normAutofit/>
          </a:bodyPr>
          <a:lstStyle>
            <a:lvl1pPr>
              <a:defRPr sz="3200">
                <a:latin typeface="Corbel" panose="020B0503020204020204" pitchFamily="34" charset="0"/>
              </a:defRPr>
            </a:lvl1pPr>
            <a:lvl2pPr>
              <a:defRPr sz="2800">
                <a:latin typeface="Corbel" panose="020B0503020204020204" pitchFamily="34" charset="0"/>
              </a:defRPr>
            </a:lvl2pPr>
            <a:lvl3pPr>
              <a:defRPr sz="2400">
                <a:latin typeface="Corbel" panose="020B0503020204020204" pitchFamily="34" charset="0"/>
              </a:defRPr>
            </a:lvl3pPr>
            <a:lvl4pPr>
              <a:defRPr sz="2400">
                <a:latin typeface="Corbel" panose="020B0503020204020204" pitchFamily="34" charset="0"/>
              </a:defRPr>
            </a:lvl4pPr>
            <a:lvl5pPr>
              <a:defRPr sz="2400">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64682" y="6372371"/>
            <a:ext cx="11215524" cy="365125"/>
          </a:xfrm>
        </p:spPr>
        <p:txBody>
          <a:bodyPr/>
          <a:lstStyle>
            <a:lvl1pPr>
              <a:defRPr b="1">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a:prstGeom prst="rect">
            <a:avLst/>
          </a:prstGeom>
        </p:spPr>
        <p:txBody>
          <a:bodyPr/>
          <a:lstStyle/>
          <a:p>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964424" y="6272784"/>
            <a:ext cx="3273552"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964424" y="6272784"/>
            <a:ext cx="3273552"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964424" y="6272784"/>
            <a:ext cx="3273552"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964424" y="6272784"/>
            <a:ext cx="3273552"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964424" y="6272784"/>
            <a:ext cx="3273552"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964424" y="6272784"/>
            <a:ext cx="3273552" cy="365125"/>
          </a:xfrm>
          <a:prstGeom prst="rect">
            <a:avLst/>
          </a:prstGeom>
        </p:spPr>
        <p:txBody>
          <a:bodyPr/>
          <a:lstStyle/>
          <a:p>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964424" y="6272784"/>
            <a:ext cx="3273552"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964424" y="6272784"/>
            <a:ext cx="3273552"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png"/><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F2647CA-87DA-A341-8F5B-C423DA2D24DC}"/>
              </a:ext>
            </a:extLst>
          </p:cNvPr>
          <p:cNvSpPr/>
          <p:nvPr userDrawn="1"/>
        </p:nvSpPr>
        <p:spPr>
          <a:xfrm>
            <a:off x="585457" y="203979"/>
            <a:ext cx="10930551" cy="891490"/>
          </a:xfrm>
          <a:prstGeom prst="rect">
            <a:avLst/>
          </a:prstGeom>
          <a:blipFill dpi="0" rotWithShape="1">
            <a:blip r:embed="rId13">
              <a:alphaModFix amt="85000"/>
              <a:lum bright="70000" contrast="-70000"/>
              <a:extLst>
                <a:ext uri="{BEBA8EAE-BF5A-486C-A8C5-ECC9F3942E4B}">
                  <a14:imgProps xmlns:a14="http://schemas.microsoft.com/office/drawing/2010/main">
                    <a14:imgLayer r:embed="rId1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2974" y="213869"/>
            <a:ext cx="10927533" cy="8914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85457" y="1116473"/>
            <a:ext cx="10927532" cy="44151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85874" y="6372372"/>
            <a:ext cx="10832560"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501314" y="6329269"/>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410717" y="6372372"/>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40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omayounfar@ufl.edu" TargetMode="External"/><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mailto:rmuneepe@ufl.ed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tiff"/><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91A3C5B-3FC5-134E-AAA9-2FFF71EF0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7563" y="3378682"/>
            <a:ext cx="4140200" cy="3187700"/>
          </a:xfrm>
          <a:prstGeom prst="rect">
            <a:avLst/>
          </a:prstGeom>
        </p:spPr>
      </p:pic>
      <p:sp>
        <p:nvSpPr>
          <p:cNvPr id="2" name="Title 1">
            <a:extLst>
              <a:ext uri="{FF2B5EF4-FFF2-40B4-BE49-F238E27FC236}">
                <a16:creationId xmlns:a16="http://schemas.microsoft.com/office/drawing/2014/main" id="{A3A4FEB2-F823-BA43-8100-2CCCE073CF8B}"/>
              </a:ext>
            </a:extLst>
          </p:cNvPr>
          <p:cNvSpPr>
            <a:spLocks noGrp="1"/>
          </p:cNvSpPr>
          <p:nvPr>
            <p:ph type="ctrTitle"/>
          </p:nvPr>
        </p:nvSpPr>
        <p:spPr>
          <a:xfrm>
            <a:off x="369870" y="1190561"/>
            <a:ext cx="11414588" cy="1265804"/>
          </a:xfrm>
        </p:spPr>
        <p:txBody>
          <a:bodyPr>
            <a:normAutofit/>
          </a:bodyPr>
          <a:lstStyle/>
          <a:p>
            <a:pPr algn="ctr"/>
            <a:r>
              <a:rPr lang="en-US" sz="4800" b="1" dirty="0"/>
              <a:t>On coupled dynamics and regime shifts in coupled human-water systems </a:t>
            </a:r>
          </a:p>
        </p:txBody>
      </p:sp>
      <p:sp>
        <p:nvSpPr>
          <p:cNvPr id="3" name="Subtitle 2">
            <a:extLst>
              <a:ext uri="{FF2B5EF4-FFF2-40B4-BE49-F238E27FC236}">
                <a16:creationId xmlns:a16="http://schemas.microsoft.com/office/drawing/2014/main" id="{DC393049-3B33-7640-B911-253B7DB069AB}"/>
              </a:ext>
            </a:extLst>
          </p:cNvPr>
          <p:cNvSpPr>
            <a:spLocks noGrp="1"/>
          </p:cNvSpPr>
          <p:nvPr>
            <p:ph type="subTitle" idx="1"/>
          </p:nvPr>
        </p:nvSpPr>
        <p:spPr>
          <a:xfrm>
            <a:off x="1024676" y="2507518"/>
            <a:ext cx="9966960" cy="734910"/>
          </a:xfrm>
        </p:spPr>
        <p:txBody>
          <a:bodyPr>
            <a:normAutofit/>
          </a:bodyPr>
          <a:lstStyle/>
          <a:p>
            <a:pPr algn="ctr">
              <a:spcBef>
                <a:spcPts val="0"/>
              </a:spcBef>
            </a:pPr>
            <a:r>
              <a:rPr lang="en-US" sz="2800" b="1" dirty="0">
                <a:solidFill>
                  <a:srgbClr val="0432FF"/>
                </a:solidFill>
              </a:rPr>
              <a:t>MURI 2020 Program Review, 26 May 2020</a:t>
            </a:r>
          </a:p>
        </p:txBody>
      </p:sp>
      <p:sp>
        <p:nvSpPr>
          <p:cNvPr id="8" name="TextBox 7">
            <a:extLst>
              <a:ext uri="{FF2B5EF4-FFF2-40B4-BE49-F238E27FC236}">
                <a16:creationId xmlns:a16="http://schemas.microsoft.com/office/drawing/2014/main" id="{48C27D37-9E62-044C-AB62-D8F6916373C0}"/>
              </a:ext>
            </a:extLst>
          </p:cNvPr>
          <p:cNvSpPr txBox="1"/>
          <p:nvPr/>
        </p:nvSpPr>
        <p:spPr>
          <a:xfrm>
            <a:off x="77636" y="5465265"/>
            <a:ext cx="3226124" cy="1292662"/>
          </a:xfrm>
          <a:prstGeom prst="rect">
            <a:avLst/>
          </a:prstGeom>
          <a:solidFill>
            <a:schemeClr val="tx1">
              <a:lumMod val="50000"/>
              <a:lumOff val="50000"/>
            </a:schemeClr>
          </a:solidFill>
        </p:spPr>
        <p:txBody>
          <a:bodyPr wrap="square" rtlCol="0">
            <a:spAutoFit/>
          </a:bodyPr>
          <a:lstStyle/>
          <a:p>
            <a:r>
              <a:rPr lang="en-US" b="1" dirty="0">
                <a:solidFill>
                  <a:schemeClr val="bg1"/>
                </a:solidFill>
                <a:latin typeface="Arial Black" panose="020B0604020202020204" pitchFamily="34" charset="0"/>
                <a:cs typeface="Arial Black" panose="020B0604020202020204" pitchFamily="34" charset="0"/>
              </a:rPr>
              <a:t>MURI </a:t>
            </a:r>
            <a:r>
              <a:rPr lang="en-US" dirty="0">
                <a:solidFill>
                  <a:schemeClr val="bg1"/>
                </a:solidFill>
                <a:latin typeface="Arial" panose="020B0604020202020204" pitchFamily="34" charset="0"/>
                <a:cs typeface="Arial" panose="020B0604020202020204" pitchFamily="34" charset="0"/>
              </a:rPr>
              <a:t>W911NF-18-1-0267</a:t>
            </a:r>
          </a:p>
          <a:p>
            <a:r>
              <a:rPr lang="en-US" sz="1000" dirty="0">
                <a:solidFill>
                  <a:schemeClr val="bg1"/>
                </a:solidFill>
                <a:latin typeface="Arial" panose="020B0604020202020204" pitchFamily="34" charset="0"/>
                <a:cs typeface="Arial" panose="020B0604020202020204" pitchFamily="34" charset="0"/>
              </a:rPr>
              <a:t>This work was supported by the Army Research Office/Army Research Laboratory. The views and conclusions are those of the authors and should not be interpreted as representing the official policies either expressed or implied of the Army Research Office or the US Government.</a:t>
            </a:r>
            <a:endParaRPr lang="en-US" sz="1100"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4A028B6-F5FE-1146-BD7B-DBEA1B453D78}"/>
              </a:ext>
            </a:extLst>
          </p:cNvPr>
          <p:cNvSpPr txBox="1"/>
          <p:nvPr/>
        </p:nvSpPr>
        <p:spPr>
          <a:xfrm>
            <a:off x="7069850" y="6381716"/>
            <a:ext cx="4916667" cy="369332"/>
          </a:xfrm>
          <a:prstGeom prst="rect">
            <a:avLst/>
          </a:prstGeom>
          <a:solidFill>
            <a:schemeClr val="tx1">
              <a:lumMod val="50000"/>
              <a:lumOff val="50000"/>
            </a:schemeClr>
          </a:solidFill>
        </p:spPr>
        <p:txBody>
          <a:bodyPr wrap="none" rtlCol="0">
            <a:spAutoFit/>
          </a:bodyPr>
          <a:lstStyle/>
          <a:p>
            <a:pPr algn="ctr"/>
            <a:r>
              <a:rPr lang="en-US" b="1" dirty="0">
                <a:solidFill>
                  <a:schemeClr val="bg1"/>
                </a:solidFill>
                <a:latin typeface="Arial Black" panose="020B0604020202020204" pitchFamily="34" charset="0"/>
                <a:cs typeface="Arial Black" panose="020B0604020202020204" pitchFamily="34" charset="0"/>
              </a:rPr>
              <a:t>HRPO </a:t>
            </a:r>
            <a:r>
              <a:rPr lang="en-US" dirty="0">
                <a:solidFill>
                  <a:schemeClr val="bg1"/>
                </a:solidFill>
                <a:latin typeface="Arial" panose="020B0604020202020204" pitchFamily="34" charset="0"/>
                <a:cs typeface="Arial" panose="020B0604020202020204" pitchFamily="34" charset="0"/>
              </a:rPr>
              <a:t>ARL 18-114, ARL 18-115, ARL 18-116</a:t>
            </a:r>
          </a:p>
        </p:txBody>
      </p:sp>
      <p:sp>
        <p:nvSpPr>
          <p:cNvPr id="10" name="Subtitle 2">
            <a:extLst>
              <a:ext uri="{FF2B5EF4-FFF2-40B4-BE49-F238E27FC236}">
                <a16:creationId xmlns:a16="http://schemas.microsoft.com/office/drawing/2014/main" id="{45C917CF-6B1C-0E46-9806-124D481E99F1}"/>
              </a:ext>
            </a:extLst>
          </p:cNvPr>
          <p:cNvSpPr txBox="1">
            <a:spLocks/>
          </p:cNvSpPr>
          <p:nvPr/>
        </p:nvSpPr>
        <p:spPr>
          <a:xfrm rot="963525">
            <a:off x="10659074" y="2914070"/>
            <a:ext cx="950541" cy="41026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8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4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Bef>
                <a:spcPts val="0"/>
              </a:spcBef>
            </a:pPr>
            <a:r>
              <a:rPr lang="en-US" sz="3200" b="1" dirty="0">
                <a:solidFill>
                  <a:schemeClr val="bg1"/>
                </a:solidFill>
              </a:rPr>
              <a:t>*</a:t>
            </a:r>
            <a:endParaRPr lang="en-US" sz="3200" dirty="0">
              <a:solidFill>
                <a:schemeClr val="bg1"/>
              </a:solidFill>
            </a:endParaRPr>
          </a:p>
        </p:txBody>
      </p:sp>
      <p:sp>
        <p:nvSpPr>
          <p:cNvPr id="12" name="TextBox 11">
            <a:extLst>
              <a:ext uri="{FF2B5EF4-FFF2-40B4-BE49-F238E27FC236}">
                <a16:creationId xmlns:a16="http://schemas.microsoft.com/office/drawing/2014/main" id="{7971EF45-51F3-7447-9D20-D738895178C2}"/>
              </a:ext>
            </a:extLst>
          </p:cNvPr>
          <p:cNvSpPr txBox="1"/>
          <p:nvPr/>
        </p:nvSpPr>
        <p:spPr>
          <a:xfrm>
            <a:off x="7222733" y="3631991"/>
            <a:ext cx="4763784" cy="2585323"/>
          </a:xfrm>
          <a:prstGeom prst="rect">
            <a:avLst/>
          </a:prstGeom>
          <a:noFill/>
        </p:spPr>
        <p:txBody>
          <a:bodyPr wrap="square" rtlCol="0">
            <a:spAutoFit/>
          </a:bodyPr>
          <a:lstStyle/>
          <a:p>
            <a:r>
              <a:rPr lang="en-US" dirty="0">
                <a:latin typeface="Corbel" panose="020B0503020204020204" pitchFamily="34" charset="0"/>
                <a:cs typeface="Times New Roman" panose="02020603050405020304" pitchFamily="18" charset="0"/>
              </a:rPr>
              <a:t>We developed a stylized model that combines hydrological and social dynamics of a generic </a:t>
            </a:r>
            <a:r>
              <a:rPr lang="en-US" b="1" dirty="0">
                <a:latin typeface="Corbel" panose="020B0503020204020204" pitchFamily="34" charset="0"/>
                <a:cs typeface="Times New Roman" panose="02020603050405020304" pitchFamily="18" charset="0"/>
              </a:rPr>
              <a:t>coupled human-water system (CHWS). </a:t>
            </a:r>
            <a:r>
              <a:rPr lang="en-US" dirty="0">
                <a:latin typeface="Corbel" panose="020B0503020204020204" pitchFamily="34" charset="0"/>
                <a:cs typeface="Times New Roman" panose="02020603050405020304" pitchFamily="18" charset="0"/>
              </a:rPr>
              <a:t>In this model, The population self-organizes to respond to relative benefits they derive from the water system and outside opportunities. Despite its simplicity, the model yields </a:t>
            </a:r>
            <a:r>
              <a:rPr lang="en-US" b="1" dirty="0">
                <a:latin typeface="Corbel" panose="020B0503020204020204" pitchFamily="34" charset="0"/>
                <a:cs typeface="Times New Roman" panose="02020603050405020304" pitchFamily="18" charset="0"/>
              </a:rPr>
              <a:t>different regimes, governed by hydrological and socioeconomic factors. </a:t>
            </a:r>
          </a:p>
        </p:txBody>
      </p:sp>
      <p:sp>
        <p:nvSpPr>
          <p:cNvPr id="14" name="Freeform 13">
            <a:extLst>
              <a:ext uri="{FF2B5EF4-FFF2-40B4-BE49-F238E27FC236}">
                <a16:creationId xmlns:a16="http://schemas.microsoft.com/office/drawing/2014/main" id="{DEB4BED2-BADC-C347-93F8-A18859EC3226}"/>
              </a:ext>
            </a:extLst>
          </p:cNvPr>
          <p:cNvSpPr/>
          <p:nvPr/>
        </p:nvSpPr>
        <p:spPr>
          <a:xfrm>
            <a:off x="6482992" y="4903412"/>
            <a:ext cx="750014" cy="891213"/>
          </a:xfrm>
          <a:custGeom>
            <a:avLst/>
            <a:gdLst>
              <a:gd name="connsiteX0" fmla="*/ 585627 w 585627"/>
              <a:gd name="connsiteY0" fmla="*/ 891213 h 891213"/>
              <a:gd name="connsiteX1" fmla="*/ 349321 w 585627"/>
              <a:gd name="connsiteY1" fmla="*/ 644633 h 891213"/>
              <a:gd name="connsiteX2" fmla="*/ 277402 w 585627"/>
              <a:gd name="connsiteY2" fmla="*/ 89828 h 891213"/>
              <a:gd name="connsiteX3" fmla="*/ 0 w 585627"/>
              <a:gd name="connsiteY3" fmla="*/ 7635 h 891213"/>
            </a:gdLst>
            <a:ahLst/>
            <a:cxnLst>
              <a:cxn ang="0">
                <a:pos x="connsiteX0" y="connsiteY0"/>
              </a:cxn>
              <a:cxn ang="0">
                <a:pos x="connsiteX1" y="connsiteY1"/>
              </a:cxn>
              <a:cxn ang="0">
                <a:pos x="connsiteX2" y="connsiteY2"/>
              </a:cxn>
              <a:cxn ang="0">
                <a:pos x="connsiteX3" y="connsiteY3"/>
              </a:cxn>
            </a:cxnLst>
            <a:rect l="l" t="t" r="r" b="b"/>
            <a:pathLst>
              <a:path w="585627" h="891213">
                <a:moveTo>
                  <a:pt x="585627" y="891213"/>
                </a:moveTo>
                <a:cubicBezTo>
                  <a:pt x="493159" y="834705"/>
                  <a:pt x="400692" y="778197"/>
                  <a:pt x="349321" y="644633"/>
                </a:cubicBezTo>
                <a:cubicBezTo>
                  <a:pt x="297950" y="511069"/>
                  <a:pt x="335622" y="195994"/>
                  <a:pt x="277402" y="89828"/>
                </a:cubicBezTo>
                <a:cubicBezTo>
                  <a:pt x="219182" y="-16338"/>
                  <a:pt x="109591" y="-4352"/>
                  <a:pt x="0" y="763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D93E08-3AEA-9D40-B52D-C4F584FF15A2}"/>
              </a:ext>
            </a:extLst>
          </p:cNvPr>
          <p:cNvSpPr txBox="1"/>
          <p:nvPr/>
        </p:nvSpPr>
        <p:spPr>
          <a:xfrm>
            <a:off x="79154" y="3220330"/>
            <a:ext cx="3380199" cy="2246769"/>
          </a:xfrm>
          <a:prstGeom prst="rect">
            <a:avLst/>
          </a:prstGeom>
          <a:noFill/>
        </p:spPr>
        <p:txBody>
          <a:bodyPr wrap="square" rtlCol="0">
            <a:spAutoFit/>
          </a:bodyPr>
          <a:lstStyle/>
          <a:p>
            <a:r>
              <a:rPr lang="en-US" sz="2000" dirty="0">
                <a:latin typeface="Corbel" panose="020B0503020204020204" pitchFamily="34" charset="0"/>
                <a:cs typeface="Times New Roman" panose="02020603050405020304" pitchFamily="18" charset="0"/>
              </a:rPr>
              <a:t>Mehran </a:t>
            </a:r>
            <a:r>
              <a:rPr lang="en-US" sz="2000" b="1" dirty="0">
                <a:latin typeface="Corbel" panose="020B0503020204020204" pitchFamily="34" charset="0"/>
                <a:cs typeface="Times New Roman" panose="02020603050405020304" pitchFamily="18" charset="0"/>
              </a:rPr>
              <a:t>HOMAYOUNFAR</a:t>
            </a:r>
            <a:r>
              <a:rPr lang="en-US" sz="2000" dirty="0">
                <a:latin typeface="Corbel" panose="020B0503020204020204" pitchFamily="34" charset="0"/>
                <a:cs typeface="Times New Roman" panose="02020603050405020304" pitchFamily="18" charset="0"/>
              </a:rPr>
              <a:t> </a:t>
            </a:r>
            <a:r>
              <a:rPr lang="en-US" sz="2000" dirty="0">
                <a:solidFill>
                  <a:srgbClr val="0432FF"/>
                </a:solidFill>
                <a:latin typeface="Corbel" panose="020B0503020204020204" pitchFamily="34" charset="0"/>
                <a:cs typeface="Times New Roman" panose="02020603050405020304" pitchFamily="18" charset="0"/>
              </a:rPr>
              <a:t>(</a:t>
            </a:r>
            <a:r>
              <a:rPr lang="en-US" sz="2000" dirty="0">
                <a:solidFill>
                  <a:srgbClr val="0432FF"/>
                </a:solidFill>
                <a:latin typeface="Corbel" panose="020B0503020204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homayounfar@ufl.edu</a:t>
            </a:r>
            <a:r>
              <a:rPr lang="en-US" sz="2000" dirty="0">
                <a:solidFill>
                  <a:srgbClr val="0432FF"/>
                </a:solidFill>
                <a:latin typeface="Corbel" panose="020B0503020204020204" pitchFamily="34" charset="0"/>
                <a:cs typeface="Times New Roman" panose="02020603050405020304" pitchFamily="18" charset="0"/>
              </a:rPr>
              <a:t>)</a:t>
            </a:r>
          </a:p>
          <a:p>
            <a:r>
              <a:rPr lang="en-US" sz="2000" dirty="0" err="1">
                <a:latin typeface="Corbel" panose="020B0503020204020204" pitchFamily="34" charset="0"/>
                <a:cs typeface="Times New Roman" panose="02020603050405020304" pitchFamily="18" charset="0"/>
              </a:rPr>
              <a:t>Rachata</a:t>
            </a:r>
            <a:r>
              <a:rPr lang="en-US" sz="2000" dirty="0">
                <a:latin typeface="Corbel" panose="020B0503020204020204" pitchFamily="34" charset="0"/>
                <a:cs typeface="Times New Roman" panose="02020603050405020304" pitchFamily="18" charset="0"/>
              </a:rPr>
              <a:t> </a:t>
            </a:r>
            <a:r>
              <a:rPr lang="en-US" sz="2000" b="1" dirty="0">
                <a:latin typeface="Corbel" panose="020B0503020204020204" pitchFamily="34" charset="0"/>
                <a:cs typeface="Times New Roman" panose="02020603050405020304" pitchFamily="18" charset="0"/>
              </a:rPr>
              <a:t>MUNEEPEERAKUL</a:t>
            </a:r>
            <a:r>
              <a:rPr lang="en-US" sz="2000" dirty="0">
                <a:latin typeface="Corbel" panose="020B0503020204020204" pitchFamily="34" charset="0"/>
                <a:cs typeface="Times New Roman" panose="02020603050405020304" pitchFamily="18" charset="0"/>
              </a:rPr>
              <a:t> </a:t>
            </a:r>
            <a:r>
              <a:rPr lang="en-US" sz="2000" dirty="0">
                <a:solidFill>
                  <a:srgbClr val="0432FF"/>
                </a:solidFill>
                <a:latin typeface="Corbel" panose="020B0503020204020204" pitchFamily="34" charset="0"/>
                <a:cs typeface="Times New Roman" panose="02020603050405020304" pitchFamily="18" charset="0"/>
              </a:rPr>
              <a:t>(</a:t>
            </a:r>
            <a:r>
              <a:rPr lang="en-US" sz="2000" dirty="0">
                <a:solidFill>
                  <a:srgbClr val="0432FF"/>
                </a:solidFill>
                <a:latin typeface="Corbel" panose="020B0503020204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rmuneepe@ufl.edu</a:t>
            </a:r>
            <a:r>
              <a:rPr lang="en-US" sz="2000" dirty="0">
                <a:solidFill>
                  <a:srgbClr val="0432FF"/>
                </a:solidFill>
                <a:latin typeface="Corbel" panose="020B0503020204020204" pitchFamily="34" charset="0"/>
                <a:cs typeface="Times New Roman" panose="02020603050405020304" pitchFamily="18" charset="0"/>
              </a:rPr>
              <a:t>)</a:t>
            </a:r>
          </a:p>
          <a:p>
            <a:r>
              <a:rPr lang="en-US" sz="2000" dirty="0">
                <a:latin typeface="Corbel" panose="020B0503020204020204" pitchFamily="34" charset="0"/>
                <a:cs typeface="Times New Roman" panose="02020603050405020304" pitchFamily="18" charset="0"/>
              </a:rPr>
              <a:t>University of Florida</a:t>
            </a:r>
          </a:p>
          <a:p>
            <a:r>
              <a:rPr lang="en-US" sz="2000" dirty="0">
                <a:latin typeface="Corbel" panose="020B0503020204020204" pitchFamily="34" charset="0"/>
                <a:cs typeface="Times New Roman" panose="02020603050405020304" pitchFamily="18" charset="0"/>
              </a:rPr>
              <a:t>Agricultural &amp; Biological Eng.</a:t>
            </a:r>
          </a:p>
          <a:p>
            <a:r>
              <a:rPr lang="en-US" sz="2000" dirty="0">
                <a:latin typeface="Corbel" panose="020B0503020204020204" pitchFamily="34" charset="0"/>
                <a:cs typeface="Times New Roman" panose="02020603050405020304" pitchFamily="18" charset="0"/>
              </a:rPr>
              <a:t>Gainesville, FL, USA</a:t>
            </a:r>
          </a:p>
        </p:txBody>
      </p:sp>
      <p:pic>
        <p:nvPicPr>
          <p:cNvPr id="18" name="Picture 17">
            <a:extLst>
              <a:ext uri="{FF2B5EF4-FFF2-40B4-BE49-F238E27FC236}">
                <a16:creationId xmlns:a16="http://schemas.microsoft.com/office/drawing/2014/main" id="{3A2D543B-135C-5047-ABBE-01DC45A0FC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5556" y="0"/>
            <a:ext cx="8585200" cy="914400"/>
          </a:xfrm>
          <a:prstGeom prst="rect">
            <a:avLst/>
          </a:prstGeom>
        </p:spPr>
      </p:pic>
    </p:spTree>
    <p:extLst>
      <p:ext uri="{BB962C8B-B14F-4D97-AF65-F5344CB8AC3E}">
        <p14:creationId xmlns:p14="http://schemas.microsoft.com/office/powerpoint/2010/main" val="184709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7C69EA-B89E-4720-9C83-14F3B3336F4B}"/>
              </a:ext>
            </a:extLst>
          </p:cNvPr>
          <p:cNvPicPr>
            <a:picLocks noChangeAspect="1"/>
          </p:cNvPicPr>
          <p:nvPr/>
        </p:nvPicPr>
        <p:blipFill>
          <a:blip r:embed="rId2"/>
          <a:stretch>
            <a:fillRect/>
          </a:stretch>
        </p:blipFill>
        <p:spPr>
          <a:xfrm>
            <a:off x="1224112" y="4071313"/>
            <a:ext cx="4837728" cy="932125"/>
          </a:xfrm>
          <a:prstGeom prst="rect">
            <a:avLst/>
          </a:prstGeom>
        </p:spPr>
      </p:pic>
      <p:sp>
        <p:nvSpPr>
          <p:cNvPr id="2" name="Title 1">
            <a:extLst>
              <a:ext uri="{FF2B5EF4-FFF2-40B4-BE49-F238E27FC236}">
                <a16:creationId xmlns:a16="http://schemas.microsoft.com/office/drawing/2014/main" id="{FE65F995-BB2D-8B4C-A8F1-79DD9BDCA0ED}"/>
              </a:ext>
            </a:extLst>
          </p:cNvPr>
          <p:cNvSpPr>
            <a:spLocks noGrp="1"/>
          </p:cNvSpPr>
          <p:nvPr>
            <p:ph type="title"/>
          </p:nvPr>
        </p:nvSpPr>
        <p:spPr>
          <a:xfrm>
            <a:off x="585456" y="224983"/>
            <a:ext cx="10664745" cy="891490"/>
          </a:xfrm>
        </p:spPr>
        <p:txBody>
          <a:bodyPr>
            <a:normAutofit/>
          </a:bodyPr>
          <a:lstStyle/>
          <a:p>
            <a:r>
              <a:rPr lang="en-US" dirty="0"/>
              <a:t>Minimalistic model for a CHWS</a:t>
            </a:r>
          </a:p>
        </p:txBody>
      </p:sp>
      <p:sp>
        <p:nvSpPr>
          <p:cNvPr id="4" name="Slide Number Placeholder 3">
            <a:extLst>
              <a:ext uri="{FF2B5EF4-FFF2-40B4-BE49-F238E27FC236}">
                <a16:creationId xmlns:a16="http://schemas.microsoft.com/office/drawing/2014/main" id="{72A16FA2-833F-FF4F-9333-5CBBFF359FD1}"/>
              </a:ext>
            </a:extLst>
          </p:cNvPr>
          <p:cNvSpPr>
            <a:spLocks noGrp="1"/>
          </p:cNvSpPr>
          <p:nvPr>
            <p:ph type="sldNum" sz="quarter" idx="12"/>
          </p:nvPr>
        </p:nvSpPr>
        <p:spPr/>
        <p:txBody>
          <a:bodyPr/>
          <a:lstStyle/>
          <a:p>
            <a:fld id="{C01120BC-C45A-9140-B652-7DF8A8242B14}" type="slidenum">
              <a:rPr lang="en-US" smtClean="0"/>
              <a:t>2</a:t>
            </a:fld>
            <a:endParaRPr lang="en-US"/>
          </a:p>
        </p:txBody>
      </p:sp>
      <p:sp>
        <p:nvSpPr>
          <p:cNvPr id="12" name="Rectangle 11">
            <a:extLst>
              <a:ext uri="{FF2B5EF4-FFF2-40B4-BE49-F238E27FC236}">
                <a16:creationId xmlns:a16="http://schemas.microsoft.com/office/drawing/2014/main" id="{09141711-DA24-4513-8112-C2278F3B4612}"/>
              </a:ext>
            </a:extLst>
          </p:cNvPr>
          <p:cNvSpPr/>
          <p:nvPr/>
        </p:nvSpPr>
        <p:spPr>
          <a:xfrm>
            <a:off x="581403" y="1159671"/>
            <a:ext cx="9901164" cy="3615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Corbel" panose="020B0503020204020204" pitchFamily="34" charset="0"/>
                <a:cs typeface="Times New Roman" panose="02020603050405020304" pitchFamily="18" charset="0"/>
              </a:rPr>
              <a:t>A stylized model to capture the key dynamics of a generic CHWS is developed and then…</a:t>
            </a:r>
          </a:p>
        </p:txBody>
      </p:sp>
      <p:pic>
        <p:nvPicPr>
          <p:cNvPr id="16" name="Picture 15">
            <a:extLst>
              <a:ext uri="{FF2B5EF4-FFF2-40B4-BE49-F238E27FC236}">
                <a16:creationId xmlns:a16="http://schemas.microsoft.com/office/drawing/2014/main" id="{675C2B4F-BBA0-E546-B661-A9788A9B3E8F}"/>
              </a:ext>
            </a:extLst>
          </p:cNvPr>
          <p:cNvPicPr>
            <a:picLocks noChangeAspect="1"/>
          </p:cNvPicPr>
          <p:nvPr/>
        </p:nvPicPr>
        <p:blipFill>
          <a:blip r:embed="rId3"/>
          <a:stretch>
            <a:fillRect/>
          </a:stretch>
        </p:blipFill>
        <p:spPr>
          <a:xfrm>
            <a:off x="198468" y="4362453"/>
            <a:ext cx="952500" cy="342900"/>
          </a:xfrm>
          <a:prstGeom prst="rect">
            <a:avLst/>
          </a:prstGeom>
        </p:spPr>
      </p:pic>
      <p:cxnSp>
        <p:nvCxnSpPr>
          <p:cNvPr id="45" name="Straight Connector 44">
            <a:extLst>
              <a:ext uri="{FF2B5EF4-FFF2-40B4-BE49-F238E27FC236}">
                <a16:creationId xmlns:a16="http://schemas.microsoft.com/office/drawing/2014/main" id="{5638ABAA-58D1-BE45-8767-7ED9D39B7F31}"/>
              </a:ext>
            </a:extLst>
          </p:cNvPr>
          <p:cNvCxnSpPr/>
          <p:nvPr/>
        </p:nvCxnSpPr>
        <p:spPr>
          <a:xfrm>
            <a:off x="2772200" y="3351711"/>
            <a:ext cx="870776" cy="0"/>
          </a:xfrm>
          <a:prstGeom prst="line">
            <a:avLst/>
          </a:prstGeom>
          <a:ln w="12700">
            <a:solidFill>
              <a:srgbClr val="FF9300"/>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CC3EF693-F079-8D4D-93EE-462D996278BC}"/>
              </a:ext>
            </a:extLst>
          </p:cNvPr>
          <p:cNvSpPr/>
          <p:nvPr/>
        </p:nvSpPr>
        <p:spPr>
          <a:xfrm>
            <a:off x="168326" y="5019367"/>
            <a:ext cx="982642" cy="920286"/>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Corbel" panose="020B0503020204020204" pitchFamily="34" charset="0"/>
                <a:cs typeface="Times New Roman" panose="02020603050405020304" pitchFamily="18" charset="0"/>
              </a:rPr>
              <a:t>Payoff for working inside the system…</a:t>
            </a:r>
            <a:endParaRPr lang="en-US" sz="1400" dirty="0">
              <a:latin typeface="Corbel" panose="020B0503020204020204" pitchFamily="34" charset="0"/>
            </a:endParaRPr>
          </a:p>
        </p:txBody>
      </p:sp>
      <p:cxnSp>
        <p:nvCxnSpPr>
          <p:cNvPr id="48" name="Straight Arrow Connector 47">
            <a:extLst>
              <a:ext uri="{FF2B5EF4-FFF2-40B4-BE49-F238E27FC236}">
                <a16:creationId xmlns:a16="http://schemas.microsoft.com/office/drawing/2014/main" id="{90A608FF-1A8E-604A-B2ED-026D6FC7B02F}"/>
              </a:ext>
            </a:extLst>
          </p:cNvPr>
          <p:cNvCxnSpPr>
            <a:cxnSpLocks/>
          </p:cNvCxnSpPr>
          <p:nvPr/>
        </p:nvCxnSpPr>
        <p:spPr>
          <a:xfrm flipV="1">
            <a:off x="307373" y="4698585"/>
            <a:ext cx="0" cy="338366"/>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3AD53F2E-B4DB-694E-A83A-09FC33B20BCF}"/>
              </a:ext>
            </a:extLst>
          </p:cNvPr>
          <p:cNvSpPr/>
          <p:nvPr/>
        </p:nvSpPr>
        <p:spPr>
          <a:xfrm>
            <a:off x="168325" y="6297812"/>
            <a:ext cx="5078792" cy="509800"/>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latin typeface="Corbel" panose="020B0503020204020204" pitchFamily="34" charset="0"/>
                <a:cs typeface="Times New Roman" panose="02020603050405020304" pitchFamily="18" charset="0"/>
              </a:rPr>
              <a:t>…depends on the amount of water received: too little (drought) or too much (flood) is not good.</a:t>
            </a:r>
            <a:endParaRPr lang="en-US" sz="1400" dirty="0">
              <a:latin typeface="Corbel" panose="020B0503020204020204" pitchFamily="34" charset="0"/>
            </a:endParaRPr>
          </a:p>
        </p:txBody>
      </p:sp>
      <p:cxnSp>
        <p:nvCxnSpPr>
          <p:cNvPr id="38" name="Straight Arrow Connector 37">
            <a:extLst>
              <a:ext uri="{FF2B5EF4-FFF2-40B4-BE49-F238E27FC236}">
                <a16:creationId xmlns:a16="http://schemas.microsoft.com/office/drawing/2014/main" id="{2AF6AC05-28FC-204A-9556-B11D29800A0D}"/>
              </a:ext>
            </a:extLst>
          </p:cNvPr>
          <p:cNvCxnSpPr>
            <a:cxnSpLocks/>
          </p:cNvCxnSpPr>
          <p:nvPr/>
        </p:nvCxnSpPr>
        <p:spPr>
          <a:xfrm flipV="1">
            <a:off x="3867611" y="6164242"/>
            <a:ext cx="0" cy="219162"/>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0CD0CBDF-B158-4C24-91BA-B4C28BE655CB}"/>
              </a:ext>
            </a:extLst>
          </p:cNvPr>
          <p:cNvGrpSpPr/>
          <p:nvPr/>
        </p:nvGrpSpPr>
        <p:grpSpPr>
          <a:xfrm>
            <a:off x="145969" y="1653252"/>
            <a:ext cx="11350644" cy="2468690"/>
            <a:chOff x="145969" y="1783886"/>
            <a:chExt cx="11350644" cy="2468690"/>
          </a:xfrm>
        </p:grpSpPr>
        <p:pic>
          <p:nvPicPr>
            <p:cNvPr id="13" name="Picture 12">
              <a:extLst>
                <a:ext uri="{FF2B5EF4-FFF2-40B4-BE49-F238E27FC236}">
                  <a16:creationId xmlns:a16="http://schemas.microsoft.com/office/drawing/2014/main" id="{FC821BEB-1EF7-1B4A-89A4-9044DA08F9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9319" y="2409698"/>
              <a:ext cx="2387600" cy="1155700"/>
            </a:xfrm>
            <a:prstGeom prst="rect">
              <a:avLst/>
            </a:prstGeom>
          </p:spPr>
        </p:pic>
        <p:sp>
          <p:nvSpPr>
            <p:cNvPr id="21" name="Rectangle 20">
              <a:extLst>
                <a:ext uri="{FF2B5EF4-FFF2-40B4-BE49-F238E27FC236}">
                  <a16:creationId xmlns:a16="http://schemas.microsoft.com/office/drawing/2014/main" id="{5741A4DC-96F4-3043-8DA6-89CC98F9512E}"/>
                </a:ext>
              </a:extLst>
            </p:cNvPr>
            <p:cNvSpPr/>
            <p:nvPr/>
          </p:nvSpPr>
          <p:spPr>
            <a:xfrm>
              <a:off x="4941399" y="2436184"/>
              <a:ext cx="1810880" cy="405426"/>
            </a:xfrm>
            <a:prstGeom prst="rect">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rbel" panose="020B0503020204020204" pitchFamily="34" charset="0"/>
                  <a:cs typeface="Times New Roman" panose="02020603050405020304" pitchFamily="18" charset="0"/>
                </a:rPr>
                <a:t>“Water” eq.</a:t>
              </a:r>
              <a:endParaRPr lang="en-US" dirty="0">
                <a:latin typeface="Corbel" panose="020B0503020204020204" pitchFamily="34" charset="0"/>
              </a:endParaRPr>
            </a:p>
          </p:txBody>
        </p:sp>
        <p:sp>
          <p:nvSpPr>
            <p:cNvPr id="22" name="Rectangle 21">
              <a:extLst>
                <a:ext uri="{FF2B5EF4-FFF2-40B4-BE49-F238E27FC236}">
                  <a16:creationId xmlns:a16="http://schemas.microsoft.com/office/drawing/2014/main" id="{7745E51D-47F4-1D4B-BCB4-808490DECADF}"/>
                </a:ext>
              </a:extLst>
            </p:cNvPr>
            <p:cNvSpPr/>
            <p:nvPr/>
          </p:nvSpPr>
          <p:spPr>
            <a:xfrm>
              <a:off x="4932678" y="3064425"/>
              <a:ext cx="1830769" cy="373314"/>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rbel" panose="020B0503020204020204" pitchFamily="34" charset="0"/>
                  <a:cs typeface="Times New Roman" panose="02020603050405020304" pitchFamily="18" charset="0"/>
                </a:rPr>
                <a:t>“Human” eq.</a:t>
              </a:r>
              <a:endParaRPr lang="en-US" dirty="0">
                <a:latin typeface="Corbel" panose="020B0503020204020204" pitchFamily="34" charset="0"/>
              </a:endParaRPr>
            </a:p>
          </p:txBody>
        </p:sp>
        <p:sp>
          <p:nvSpPr>
            <p:cNvPr id="23" name="Rectangle 22">
              <a:extLst>
                <a:ext uri="{FF2B5EF4-FFF2-40B4-BE49-F238E27FC236}">
                  <a16:creationId xmlns:a16="http://schemas.microsoft.com/office/drawing/2014/main" id="{9675A3A2-740D-A147-9979-5A4D7A6C32C2}"/>
                </a:ext>
              </a:extLst>
            </p:cNvPr>
            <p:cNvSpPr/>
            <p:nvPr/>
          </p:nvSpPr>
          <p:spPr>
            <a:xfrm>
              <a:off x="145969" y="1809717"/>
              <a:ext cx="1618663" cy="476655"/>
            </a:xfrm>
            <a:prstGeom prst="rect">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Rate of change of water storage, </a:t>
              </a:r>
              <a:r>
                <a:rPr lang="en-US" sz="1400" b="1" i="1" dirty="0">
                  <a:latin typeface="Corbel" panose="020B0503020204020204" pitchFamily="34" charset="0"/>
                  <a:cs typeface="Times New Roman" panose="02020603050405020304" pitchFamily="18" charset="0"/>
                </a:rPr>
                <a:t>S</a:t>
              </a:r>
              <a:endParaRPr lang="en-US" sz="1400" i="1" dirty="0">
                <a:latin typeface="Corbel" panose="020B0503020204020204" pitchFamily="34" charset="0"/>
              </a:endParaRPr>
            </a:p>
          </p:txBody>
        </p:sp>
        <p:sp>
          <p:nvSpPr>
            <p:cNvPr id="24" name="Rectangle 23">
              <a:extLst>
                <a:ext uri="{FF2B5EF4-FFF2-40B4-BE49-F238E27FC236}">
                  <a16:creationId xmlns:a16="http://schemas.microsoft.com/office/drawing/2014/main" id="{87AE3E64-9306-8A47-8F03-AD33013F17CC}"/>
                </a:ext>
              </a:extLst>
            </p:cNvPr>
            <p:cNvSpPr/>
            <p:nvPr/>
          </p:nvSpPr>
          <p:spPr>
            <a:xfrm>
              <a:off x="1872193" y="1811326"/>
              <a:ext cx="702570" cy="476655"/>
            </a:xfrm>
            <a:prstGeom prst="rect">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Inflow</a:t>
              </a:r>
              <a:endParaRPr lang="en-US" sz="1400" dirty="0">
                <a:latin typeface="Corbel" panose="020B0503020204020204" pitchFamily="34" charset="0"/>
              </a:endParaRPr>
            </a:p>
          </p:txBody>
        </p:sp>
        <p:sp>
          <p:nvSpPr>
            <p:cNvPr id="25" name="Rectangle 24">
              <a:extLst>
                <a:ext uri="{FF2B5EF4-FFF2-40B4-BE49-F238E27FC236}">
                  <a16:creationId xmlns:a16="http://schemas.microsoft.com/office/drawing/2014/main" id="{7EC5D5FC-1982-AF4B-B545-2C589BDAC06A}"/>
                </a:ext>
              </a:extLst>
            </p:cNvPr>
            <p:cNvSpPr/>
            <p:nvPr/>
          </p:nvSpPr>
          <p:spPr>
            <a:xfrm>
              <a:off x="2627518" y="1815871"/>
              <a:ext cx="1142998" cy="476655"/>
            </a:xfrm>
            <a:prstGeom prst="rect">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Human extraction</a:t>
              </a:r>
              <a:endParaRPr lang="en-US" sz="1400" dirty="0">
                <a:latin typeface="Corbel" panose="020B0503020204020204" pitchFamily="34" charset="0"/>
              </a:endParaRPr>
            </a:p>
          </p:txBody>
        </p:sp>
        <p:sp>
          <p:nvSpPr>
            <p:cNvPr id="26" name="Rectangle 25">
              <a:extLst>
                <a:ext uri="{FF2B5EF4-FFF2-40B4-BE49-F238E27FC236}">
                  <a16:creationId xmlns:a16="http://schemas.microsoft.com/office/drawing/2014/main" id="{06AFE31B-B334-CD43-A558-097FE825AB06}"/>
                </a:ext>
              </a:extLst>
            </p:cNvPr>
            <p:cNvSpPr/>
            <p:nvPr/>
          </p:nvSpPr>
          <p:spPr>
            <a:xfrm>
              <a:off x="3823271" y="1809717"/>
              <a:ext cx="1142998" cy="476655"/>
            </a:xfrm>
            <a:prstGeom prst="rect">
              <a:avLst/>
            </a:prstGeom>
            <a:solidFill>
              <a:srgbClr val="043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Natural loss</a:t>
              </a:r>
              <a:endParaRPr lang="en-US" sz="1400" dirty="0">
                <a:latin typeface="Corbel" panose="020B0503020204020204" pitchFamily="34" charset="0"/>
              </a:endParaRPr>
            </a:p>
          </p:txBody>
        </p:sp>
        <p:sp>
          <p:nvSpPr>
            <p:cNvPr id="27" name="Rectangle 26">
              <a:extLst>
                <a:ext uri="{FF2B5EF4-FFF2-40B4-BE49-F238E27FC236}">
                  <a16:creationId xmlns:a16="http://schemas.microsoft.com/office/drawing/2014/main" id="{7235DB90-3C32-5E4B-AD7C-87F1046B9116}"/>
                </a:ext>
              </a:extLst>
            </p:cNvPr>
            <p:cNvSpPr/>
            <p:nvPr/>
          </p:nvSpPr>
          <p:spPr>
            <a:xfrm>
              <a:off x="168326" y="3539236"/>
              <a:ext cx="1799074" cy="713340"/>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Rate of change in fraction of  efforts spent inside system</a:t>
              </a:r>
              <a:endParaRPr lang="en-US" sz="1400" dirty="0">
                <a:latin typeface="Corbel" panose="020B0503020204020204" pitchFamily="34" charset="0"/>
              </a:endParaRPr>
            </a:p>
          </p:txBody>
        </p:sp>
        <p:sp>
          <p:nvSpPr>
            <p:cNvPr id="28" name="Rectangle 27">
              <a:extLst>
                <a:ext uri="{FF2B5EF4-FFF2-40B4-BE49-F238E27FC236}">
                  <a16:creationId xmlns:a16="http://schemas.microsoft.com/office/drawing/2014/main" id="{ABA440B7-3319-7D47-AC12-C0B794A3ECD9}"/>
                </a:ext>
              </a:extLst>
            </p:cNvPr>
            <p:cNvSpPr/>
            <p:nvPr/>
          </p:nvSpPr>
          <p:spPr>
            <a:xfrm>
              <a:off x="2076615" y="3603533"/>
              <a:ext cx="987673" cy="648533"/>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Replicator dynamics</a:t>
              </a:r>
              <a:endParaRPr lang="en-US" sz="1400" dirty="0">
                <a:latin typeface="Corbel" panose="020B0503020204020204" pitchFamily="34" charset="0"/>
              </a:endParaRPr>
            </a:p>
          </p:txBody>
        </p:sp>
        <p:sp>
          <p:nvSpPr>
            <p:cNvPr id="29" name="Rectangle 28">
              <a:extLst>
                <a:ext uri="{FF2B5EF4-FFF2-40B4-BE49-F238E27FC236}">
                  <a16:creationId xmlns:a16="http://schemas.microsoft.com/office/drawing/2014/main" id="{DEED5538-0952-514B-B457-83CCBEF97029}"/>
                </a:ext>
              </a:extLst>
            </p:cNvPr>
            <p:cNvSpPr/>
            <p:nvPr/>
          </p:nvSpPr>
          <p:spPr>
            <a:xfrm>
              <a:off x="3159495" y="3531046"/>
              <a:ext cx="1806774" cy="713340"/>
            </a:xfrm>
            <a:prstGeom prst="rect">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Corbel" panose="020B0503020204020204" pitchFamily="34" charset="0"/>
                  <a:cs typeface="Times New Roman" panose="02020603050405020304" pitchFamily="18" charset="0"/>
                </a:rPr>
                <a:t>Payoff difference between inside and outside the system</a:t>
              </a:r>
              <a:endParaRPr lang="en-US" sz="1400" dirty="0">
                <a:latin typeface="Corbel" panose="020B0503020204020204" pitchFamily="34" charset="0"/>
              </a:endParaRPr>
            </a:p>
          </p:txBody>
        </p:sp>
        <p:cxnSp>
          <p:nvCxnSpPr>
            <p:cNvPr id="31" name="Straight Arrow Connector 30">
              <a:extLst>
                <a:ext uri="{FF2B5EF4-FFF2-40B4-BE49-F238E27FC236}">
                  <a16:creationId xmlns:a16="http://schemas.microsoft.com/office/drawing/2014/main" id="{D3DDF788-CC55-3245-A120-7F031CBFBC1D}"/>
                </a:ext>
              </a:extLst>
            </p:cNvPr>
            <p:cNvCxnSpPr>
              <a:cxnSpLocks/>
            </p:cNvCxnSpPr>
            <p:nvPr/>
          </p:nvCxnSpPr>
          <p:spPr>
            <a:xfrm>
              <a:off x="1688329" y="2165311"/>
              <a:ext cx="330990" cy="38282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A145966-C15F-2549-BB35-F6C85DE6DDDD}"/>
                </a:ext>
              </a:extLst>
            </p:cNvPr>
            <p:cNvCxnSpPr>
              <a:cxnSpLocks/>
            </p:cNvCxnSpPr>
            <p:nvPr/>
          </p:nvCxnSpPr>
          <p:spPr>
            <a:xfrm>
              <a:off x="2457880" y="2065618"/>
              <a:ext cx="250174" cy="476655"/>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20A1DD0-8E19-3941-8A28-F8B186E4CFDF}"/>
                </a:ext>
              </a:extLst>
            </p:cNvPr>
            <p:cNvCxnSpPr>
              <a:cxnSpLocks/>
            </p:cNvCxnSpPr>
            <p:nvPr/>
          </p:nvCxnSpPr>
          <p:spPr>
            <a:xfrm>
              <a:off x="3295609" y="2258379"/>
              <a:ext cx="0" cy="289752"/>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60FD715-86A0-DD47-B072-7947275C27CF}"/>
                </a:ext>
              </a:extLst>
            </p:cNvPr>
            <p:cNvCxnSpPr>
              <a:cxnSpLocks/>
            </p:cNvCxnSpPr>
            <p:nvPr/>
          </p:nvCxnSpPr>
          <p:spPr>
            <a:xfrm>
              <a:off x="3993134" y="2234933"/>
              <a:ext cx="0" cy="289752"/>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D69EC9A-B4E8-974D-8966-3FBADB84AF88}"/>
                </a:ext>
              </a:extLst>
            </p:cNvPr>
            <p:cNvCxnSpPr>
              <a:cxnSpLocks/>
            </p:cNvCxnSpPr>
            <p:nvPr/>
          </p:nvCxnSpPr>
          <p:spPr>
            <a:xfrm flipV="1">
              <a:off x="1875885" y="3294575"/>
              <a:ext cx="208036" cy="287997"/>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AD58016-E432-4F44-B4F1-9A5E4FA07CC7}"/>
                </a:ext>
              </a:extLst>
            </p:cNvPr>
            <p:cNvCxnSpPr>
              <a:cxnSpLocks/>
            </p:cNvCxnSpPr>
            <p:nvPr/>
          </p:nvCxnSpPr>
          <p:spPr>
            <a:xfrm flipV="1">
              <a:off x="2722038" y="3367845"/>
              <a:ext cx="182497" cy="234640"/>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A73BE75-8877-F34C-9CC5-E744FE6BA2E7}"/>
                </a:ext>
              </a:extLst>
            </p:cNvPr>
            <p:cNvCxnSpPr>
              <a:cxnSpLocks/>
            </p:cNvCxnSpPr>
            <p:nvPr/>
          </p:nvCxnSpPr>
          <p:spPr>
            <a:xfrm flipV="1">
              <a:off x="3993134" y="3331758"/>
              <a:ext cx="0" cy="234640"/>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1372F7CB-3566-2341-AFE9-3DD8E1834405}"/>
                </a:ext>
              </a:extLst>
            </p:cNvPr>
            <p:cNvSpPr/>
            <p:nvPr/>
          </p:nvSpPr>
          <p:spPr>
            <a:xfrm>
              <a:off x="6763447" y="1783886"/>
              <a:ext cx="4733166" cy="392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orbel" panose="020B0503020204020204" pitchFamily="34" charset="0"/>
                  <a:cs typeface="Times New Roman" panose="02020603050405020304" pitchFamily="18" charset="0"/>
                </a:rPr>
                <a:t>…simplified via non-</a:t>
              </a:r>
              <a:r>
                <a:rPr lang="en-US" sz="2000" b="1" dirty="0" err="1">
                  <a:latin typeface="Corbel" panose="020B0503020204020204" pitchFamily="34" charset="0"/>
                  <a:cs typeface="Times New Roman" panose="02020603050405020304" pitchFamily="18" charset="0"/>
                </a:rPr>
                <a:t>dimensionalization</a:t>
              </a:r>
              <a:r>
                <a:rPr lang="en-US" sz="2000" b="1" dirty="0">
                  <a:latin typeface="Corbel" panose="020B0503020204020204" pitchFamily="34" charset="0"/>
                  <a:cs typeface="Times New Roman" panose="02020603050405020304" pitchFamily="18" charset="0"/>
                </a:rPr>
                <a:t>.</a:t>
              </a:r>
            </a:p>
          </p:txBody>
        </p:sp>
        <p:cxnSp>
          <p:nvCxnSpPr>
            <p:cNvPr id="34" name="Straight Arrow Connector 33">
              <a:extLst>
                <a:ext uri="{FF2B5EF4-FFF2-40B4-BE49-F238E27FC236}">
                  <a16:creationId xmlns:a16="http://schemas.microsoft.com/office/drawing/2014/main" id="{6AE5A34E-1F76-E64D-87E2-C3054FB44AF8}"/>
                </a:ext>
              </a:extLst>
            </p:cNvPr>
            <p:cNvCxnSpPr>
              <a:cxnSpLocks/>
            </p:cNvCxnSpPr>
            <p:nvPr/>
          </p:nvCxnSpPr>
          <p:spPr>
            <a:xfrm>
              <a:off x="4574082" y="2947957"/>
              <a:ext cx="2587007"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F766F7-E501-6044-8E9C-09765F3585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0583" y="2427121"/>
              <a:ext cx="2501900" cy="1117600"/>
            </a:xfrm>
            <a:prstGeom prst="rect">
              <a:avLst/>
            </a:prstGeom>
          </p:spPr>
        </p:pic>
      </p:grpSp>
      <p:pic>
        <p:nvPicPr>
          <p:cNvPr id="44" name="Picture 43">
            <a:extLst>
              <a:ext uri="{FF2B5EF4-FFF2-40B4-BE49-F238E27FC236}">
                <a16:creationId xmlns:a16="http://schemas.microsoft.com/office/drawing/2014/main" id="{8A17A2D2-599D-4631-A81C-DA1E99BB5DCD}"/>
              </a:ext>
            </a:extLst>
          </p:cNvPr>
          <p:cNvPicPr>
            <a:picLocks noChangeAspect="1"/>
          </p:cNvPicPr>
          <p:nvPr/>
        </p:nvPicPr>
        <p:blipFill>
          <a:blip r:embed="rId6"/>
          <a:stretch>
            <a:fillRect/>
          </a:stretch>
        </p:blipFill>
        <p:spPr>
          <a:xfrm>
            <a:off x="2754067" y="4675693"/>
            <a:ext cx="2062243" cy="1461563"/>
          </a:xfrm>
          <a:prstGeom prst="rect">
            <a:avLst/>
          </a:prstGeom>
        </p:spPr>
      </p:pic>
      <p:pic>
        <p:nvPicPr>
          <p:cNvPr id="49" name="Picture 48">
            <a:extLst>
              <a:ext uri="{FF2B5EF4-FFF2-40B4-BE49-F238E27FC236}">
                <a16:creationId xmlns:a16="http://schemas.microsoft.com/office/drawing/2014/main" id="{1D38BCE1-252D-4954-AEAB-51B3935913C8}"/>
              </a:ext>
            </a:extLst>
          </p:cNvPr>
          <p:cNvPicPr>
            <a:picLocks noChangeAspect="1"/>
          </p:cNvPicPr>
          <p:nvPr/>
        </p:nvPicPr>
        <p:blipFill>
          <a:blip r:embed="rId7"/>
          <a:stretch>
            <a:fillRect/>
          </a:stretch>
        </p:blipFill>
        <p:spPr>
          <a:xfrm>
            <a:off x="6089833" y="4136067"/>
            <a:ext cx="5332320" cy="2376079"/>
          </a:xfrm>
          <a:prstGeom prst="rect">
            <a:avLst/>
          </a:prstGeom>
        </p:spPr>
      </p:pic>
      <p:pic>
        <p:nvPicPr>
          <p:cNvPr id="50" name="Picture 49">
            <a:extLst>
              <a:ext uri="{FF2B5EF4-FFF2-40B4-BE49-F238E27FC236}">
                <a16:creationId xmlns:a16="http://schemas.microsoft.com/office/drawing/2014/main" id="{39EC1C0B-095B-4D20-842E-CE86D59639FB}"/>
              </a:ext>
            </a:extLst>
          </p:cNvPr>
          <p:cNvPicPr>
            <a:picLocks noChangeAspect="1"/>
          </p:cNvPicPr>
          <p:nvPr/>
        </p:nvPicPr>
        <p:blipFill>
          <a:blip r:embed="rId8"/>
          <a:stretch>
            <a:fillRect/>
          </a:stretch>
        </p:blipFill>
        <p:spPr>
          <a:xfrm>
            <a:off x="7318915" y="3393009"/>
            <a:ext cx="3242440" cy="763482"/>
          </a:xfrm>
          <a:prstGeom prst="rect">
            <a:avLst/>
          </a:prstGeom>
        </p:spPr>
      </p:pic>
    </p:spTree>
    <p:extLst>
      <p:ext uri="{BB962C8B-B14F-4D97-AF65-F5344CB8AC3E}">
        <p14:creationId xmlns:p14="http://schemas.microsoft.com/office/powerpoint/2010/main" val="515110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36853205-BF88-334E-88ED-F0A1F51B9E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2420" y="1596238"/>
            <a:ext cx="5971454" cy="4597400"/>
          </a:xfrm>
        </p:spPr>
      </p:pic>
      <p:sp>
        <p:nvSpPr>
          <p:cNvPr id="2" name="Title 1">
            <a:extLst>
              <a:ext uri="{FF2B5EF4-FFF2-40B4-BE49-F238E27FC236}">
                <a16:creationId xmlns:a16="http://schemas.microsoft.com/office/drawing/2014/main" id="{A10FA1C2-2FE0-3B46-BAE4-CA3E0F383A8A}"/>
              </a:ext>
            </a:extLst>
          </p:cNvPr>
          <p:cNvSpPr>
            <a:spLocks noGrp="1"/>
          </p:cNvSpPr>
          <p:nvPr>
            <p:ph type="title"/>
          </p:nvPr>
        </p:nvSpPr>
        <p:spPr/>
        <p:txBody>
          <a:bodyPr/>
          <a:lstStyle/>
          <a:p>
            <a:r>
              <a:rPr lang="en-US" dirty="0"/>
              <a:t>Simple, but rich: 7 regimes</a:t>
            </a:r>
          </a:p>
        </p:txBody>
      </p:sp>
      <p:sp>
        <p:nvSpPr>
          <p:cNvPr id="7" name="Content Placeholder 2">
            <a:extLst>
              <a:ext uri="{FF2B5EF4-FFF2-40B4-BE49-F238E27FC236}">
                <a16:creationId xmlns:a16="http://schemas.microsoft.com/office/drawing/2014/main" id="{21E94335-3DCA-4546-B464-61B7BB972B74}"/>
              </a:ext>
            </a:extLst>
          </p:cNvPr>
          <p:cNvSpPr txBox="1">
            <a:spLocks/>
          </p:cNvSpPr>
          <p:nvPr/>
        </p:nvSpPr>
        <p:spPr>
          <a:xfrm>
            <a:off x="24037" y="2301413"/>
            <a:ext cx="2676749" cy="3325664"/>
          </a:xfrm>
          <a:prstGeom prst="rect">
            <a:avLst/>
          </a:prstGeom>
        </p:spPr>
        <p:txBody>
          <a:bodyPr vert="horz" lIns="91440" tIns="45720" rIns="91440" bIns="45720" rtlCol="0">
            <a:normAutofit fontScale="850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342900" indent="-342900">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O</a:t>
            </a:r>
            <a:r>
              <a:rPr lang="en-US" sz="2000" b="1" dirty="0">
                <a:cs typeface="Times New Roman" panose="02020603050405020304" pitchFamily="18" charset="0"/>
              </a:rPr>
              <a:t>: </a:t>
            </a:r>
            <a:r>
              <a:rPr lang="en-US" sz="2000" dirty="0">
                <a:cs typeface="Times New Roman" panose="02020603050405020304" pitchFamily="18" charset="0"/>
              </a:rPr>
              <a:t>People abandon the system because outside opportunities are too great</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D</a:t>
            </a:r>
            <a:r>
              <a:rPr lang="en-US" sz="2000" b="1" dirty="0">
                <a:cs typeface="Times New Roman" panose="02020603050405020304" pitchFamily="18" charset="0"/>
              </a:rPr>
              <a:t>: </a:t>
            </a:r>
            <a:r>
              <a:rPr lang="en-US" sz="2000" dirty="0">
                <a:cs typeface="Times New Roman" panose="02020603050405020304" pitchFamily="18" charset="0"/>
              </a:rPr>
              <a:t>Collapse due to droughts</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F</a:t>
            </a:r>
            <a:r>
              <a:rPr lang="en-US" sz="2000" b="1" dirty="0">
                <a:cs typeface="Times New Roman" panose="02020603050405020304" pitchFamily="18" charset="0"/>
              </a:rPr>
              <a:t>: </a:t>
            </a:r>
            <a:r>
              <a:rPr lang="en-US" sz="2000" dirty="0">
                <a:cs typeface="Times New Roman" panose="02020603050405020304" pitchFamily="18" charset="0"/>
              </a:rPr>
              <a:t>Collapse due to floods</a:t>
            </a:r>
          </a:p>
          <a:p>
            <a:pPr marL="409575" indent="-409575">
              <a:spcBef>
                <a:spcPts val="0"/>
              </a:spcBef>
              <a:buNone/>
            </a:pPr>
            <a:endParaRPr lang="en-US" sz="2000" dirty="0">
              <a:cs typeface="Times New Roman" panose="02020603050405020304" pitchFamily="18" charset="0"/>
            </a:endParaRPr>
          </a:p>
          <a:p>
            <a:pPr marL="457200" indent="-457200">
              <a:spcBef>
                <a:spcPts val="0"/>
              </a:spcBef>
              <a:buNone/>
            </a:pPr>
            <a:r>
              <a:rPr lang="en-US" sz="2000" b="1" dirty="0">
                <a:cs typeface="Times New Roman" panose="02020603050405020304" pitchFamily="18" charset="0"/>
              </a:rPr>
              <a:t>ALL: </a:t>
            </a:r>
            <a:r>
              <a:rPr lang="en-US" sz="2000" dirty="0">
                <a:cs typeface="Times New Roman" panose="02020603050405020304" pitchFamily="18" charset="0"/>
              </a:rPr>
              <a:t>People invest all efforts in working the system</a:t>
            </a: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43B33B1-05E0-5048-884E-CCCF810EEA18}"/>
              </a:ext>
            </a:extLst>
          </p:cNvPr>
          <p:cNvSpPr>
            <a:spLocks noGrp="1"/>
          </p:cNvSpPr>
          <p:nvPr>
            <p:ph type="sldNum" sz="quarter" idx="12"/>
          </p:nvPr>
        </p:nvSpPr>
        <p:spPr>
          <a:xfrm>
            <a:off x="11410717" y="6335049"/>
            <a:ext cx="640080" cy="401652"/>
          </a:xfrm>
        </p:spPr>
        <p:txBody>
          <a:bodyPr/>
          <a:lstStyle/>
          <a:p>
            <a:fld id="{4FAB73BC-B049-4115-A692-8D63A059BFB8}" type="slidenum">
              <a:rPr lang="en-US" smtClean="0"/>
              <a:t>3</a:t>
            </a:fld>
            <a:endParaRPr lang="en-US"/>
          </a:p>
        </p:txBody>
      </p:sp>
      <p:sp>
        <p:nvSpPr>
          <p:cNvPr id="6" name="Content Placeholder 2">
            <a:extLst>
              <a:ext uri="{FF2B5EF4-FFF2-40B4-BE49-F238E27FC236}">
                <a16:creationId xmlns:a16="http://schemas.microsoft.com/office/drawing/2014/main" id="{9847DDD1-D910-2B4B-AF89-671E56B4E081}"/>
              </a:ext>
            </a:extLst>
          </p:cNvPr>
          <p:cNvSpPr txBox="1">
            <a:spLocks/>
          </p:cNvSpPr>
          <p:nvPr/>
        </p:nvSpPr>
        <p:spPr>
          <a:xfrm>
            <a:off x="8554436" y="2537718"/>
            <a:ext cx="3412623" cy="3543042"/>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633413" indent="-633413">
              <a:spcBef>
                <a:spcPts val="0"/>
              </a:spcBef>
              <a:buNone/>
            </a:pPr>
            <a:r>
              <a:rPr lang="en-US" sz="2000" b="1" dirty="0">
                <a:cs typeface="Times New Roman" panose="02020603050405020304" pitchFamily="18" charset="0"/>
              </a:rPr>
              <a:t>EOR:</a:t>
            </a:r>
            <a:r>
              <a:rPr lang="en-US" sz="2000" dirty="0">
                <a:cs typeface="Times New Roman" panose="02020603050405020304" pitchFamily="18" charset="0"/>
              </a:rPr>
              <a:t> People allocate efforts to </a:t>
            </a:r>
            <a:r>
              <a:rPr lang="en-US" sz="2000" i="1" dirty="0">
                <a:cs typeface="Times New Roman" panose="02020603050405020304" pitchFamily="18" charset="0"/>
              </a:rPr>
              <a:t>either </a:t>
            </a:r>
            <a:r>
              <a:rPr lang="en-US" sz="2000" dirty="0">
                <a:cs typeface="Times New Roman" panose="02020603050405020304" pitchFamily="18" charset="0"/>
              </a:rPr>
              <a:t>inside </a:t>
            </a:r>
            <a:r>
              <a:rPr lang="en-US" sz="2000" i="1" dirty="0">
                <a:cs typeface="Times New Roman" panose="02020603050405020304" pitchFamily="18" charset="0"/>
              </a:rPr>
              <a:t>or </a:t>
            </a:r>
            <a:r>
              <a:rPr lang="en-US" sz="2000" dirty="0">
                <a:cs typeface="Times New Roman" panose="02020603050405020304" pitchFamily="18" charset="0"/>
              </a:rPr>
              <a:t>outside.</a:t>
            </a:r>
            <a:endParaRPr lang="en-US" sz="2000" b="1"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r>
              <a:rPr lang="en-US" sz="2000" b="1" dirty="0">
                <a:cs typeface="Times New Roman" panose="02020603050405020304" pitchFamily="18" charset="0"/>
              </a:rPr>
              <a:t>MIX: </a:t>
            </a:r>
            <a:r>
              <a:rPr lang="en-US" sz="2000" dirty="0">
                <a:cs typeface="Times New Roman" panose="02020603050405020304" pitchFamily="18" charset="0"/>
              </a:rPr>
              <a:t>People allocate efforts to both inside and outside the system</a:t>
            </a:r>
          </a:p>
          <a:p>
            <a:pPr marL="573088" indent="-573088">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685800" indent="-685800">
              <a:spcBef>
                <a:spcPts val="0"/>
              </a:spcBef>
              <a:buNone/>
            </a:pPr>
            <a:r>
              <a:rPr lang="en-US" sz="2000" b="1" dirty="0">
                <a:cs typeface="Times New Roman" panose="02020603050405020304" pitchFamily="18" charset="0"/>
              </a:rPr>
              <a:t>XOM: </a:t>
            </a:r>
            <a:r>
              <a:rPr lang="en-US" sz="2000" dirty="0">
                <a:cs typeface="Times New Roman" panose="02020603050405020304" pitchFamily="18" charset="0"/>
              </a:rPr>
              <a:t>People either allocate efforts to both inside and outside or abandon the system</a:t>
            </a: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p:txBody>
      </p:sp>
      <p:sp>
        <p:nvSpPr>
          <p:cNvPr id="3" name="TextBox 2">
            <a:extLst>
              <a:ext uri="{FF2B5EF4-FFF2-40B4-BE49-F238E27FC236}">
                <a16:creationId xmlns:a16="http://schemas.microsoft.com/office/drawing/2014/main" id="{561BF241-D42C-4343-897F-0E4FF29886EB}"/>
              </a:ext>
            </a:extLst>
          </p:cNvPr>
          <p:cNvSpPr txBox="1"/>
          <p:nvPr/>
        </p:nvSpPr>
        <p:spPr>
          <a:xfrm>
            <a:off x="2721334" y="2537718"/>
            <a:ext cx="1463258" cy="830997"/>
          </a:xfrm>
          <a:prstGeom prst="rect">
            <a:avLst/>
          </a:prstGeom>
          <a:noFill/>
          <a:ln>
            <a:noFill/>
          </a:ln>
        </p:spPr>
        <p:txBody>
          <a:bodyPr wrap="square" rtlCol="0">
            <a:spAutoFit/>
          </a:bodyPr>
          <a:lstStyle/>
          <a:p>
            <a:pPr algn="r"/>
            <a:r>
              <a:rPr lang="en-US" sz="1600" dirty="0">
                <a:solidFill>
                  <a:srgbClr val="FF9300"/>
                </a:solidFill>
              </a:rPr>
              <a:t>Outside opportunities are great</a:t>
            </a:r>
          </a:p>
        </p:txBody>
      </p:sp>
      <p:sp>
        <p:nvSpPr>
          <p:cNvPr id="8" name="TextBox 7">
            <a:extLst>
              <a:ext uri="{FF2B5EF4-FFF2-40B4-BE49-F238E27FC236}">
                <a16:creationId xmlns:a16="http://schemas.microsoft.com/office/drawing/2014/main" id="{434108D8-F4C5-724D-9D7C-0E40AE1C5DD1}"/>
              </a:ext>
            </a:extLst>
          </p:cNvPr>
          <p:cNvSpPr txBox="1"/>
          <p:nvPr/>
        </p:nvSpPr>
        <p:spPr>
          <a:xfrm>
            <a:off x="2700786" y="3983786"/>
            <a:ext cx="1463258" cy="830997"/>
          </a:xfrm>
          <a:prstGeom prst="rect">
            <a:avLst/>
          </a:prstGeom>
          <a:noFill/>
        </p:spPr>
        <p:txBody>
          <a:bodyPr wrap="square" rtlCol="0">
            <a:spAutoFit/>
          </a:bodyPr>
          <a:lstStyle/>
          <a:p>
            <a:pPr algn="r"/>
            <a:r>
              <a:rPr lang="en-US" sz="1600" dirty="0">
                <a:solidFill>
                  <a:srgbClr val="FF9300"/>
                </a:solidFill>
              </a:rPr>
              <a:t>Outside opportunities are poor</a:t>
            </a:r>
          </a:p>
        </p:txBody>
      </p:sp>
      <p:cxnSp>
        <p:nvCxnSpPr>
          <p:cNvPr id="9" name="Straight Arrow Connector 8">
            <a:extLst>
              <a:ext uri="{FF2B5EF4-FFF2-40B4-BE49-F238E27FC236}">
                <a16:creationId xmlns:a16="http://schemas.microsoft.com/office/drawing/2014/main" id="{2087434E-E95B-5F43-AB3D-8EE5CFB69E63}"/>
              </a:ext>
            </a:extLst>
          </p:cNvPr>
          <p:cNvCxnSpPr>
            <a:cxnSpLocks/>
          </p:cNvCxnSpPr>
          <p:nvPr/>
        </p:nvCxnSpPr>
        <p:spPr>
          <a:xfrm flipV="1">
            <a:off x="3890394" y="3316311"/>
            <a:ext cx="0" cy="234640"/>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834D678-18B1-AE43-B6EE-B1E7E4A27E21}"/>
              </a:ext>
            </a:extLst>
          </p:cNvPr>
          <p:cNvCxnSpPr>
            <a:cxnSpLocks/>
          </p:cNvCxnSpPr>
          <p:nvPr/>
        </p:nvCxnSpPr>
        <p:spPr>
          <a:xfrm>
            <a:off x="3898958" y="3775269"/>
            <a:ext cx="0" cy="239339"/>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113158B-D9CF-CB4B-8C0C-B636F732F393}"/>
              </a:ext>
            </a:extLst>
          </p:cNvPr>
          <p:cNvSpPr txBox="1"/>
          <p:nvPr/>
        </p:nvSpPr>
        <p:spPr>
          <a:xfrm>
            <a:off x="6181164" y="4739948"/>
            <a:ext cx="1581900" cy="338554"/>
          </a:xfrm>
          <a:prstGeom prst="rect">
            <a:avLst/>
          </a:prstGeom>
          <a:solidFill>
            <a:schemeClr val="bg1"/>
          </a:solidFill>
          <a:ln>
            <a:noFill/>
          </a:ln>
        </p:spPr>
        <p:txBody>
          <a:bodyPr wrap="square" rtlCol="0">
            <a:spAutoFit/>
          </a:bodyPr>
          <a:lstStyle/>
          <a:p>
            <a:pPr algn="r"/>
            <a:r>
              <a:rPr lang="en-US" sz="1600" dirty="0">
                <a:solidFill>
                  <a:srgbClr val="0432FF"/>
                </a:solidFill>
                <a:highlight>
                  <a:srgbClr val="C0C0C0"/>
                </a:highlight>
              </a:rPr>
              <a:t>Too little water</a:t>
            </a:r>
          </a:p>
        </p:txBody>
      </p:sp>
      <p:sp>
        <p:nvSpPr>
          <p:cNvPr id="13" name="TextBox 12">
            <a:extLst>
              <a:ext uri="{FF2B5EF4-FFF2-40B4-BE49-F238E27FC236}">
                <a16:creationId xmlns:a16="http://schemas.microsoft.com/office/drawing/2014/main" id="{76D3F762-0948-3243-8CB8-C4B2D38FDFF8}"/>
              </a:ext>
            </a:extLst>
          </p:cNvPr>
          <p:cNvSpPr txBox="1"/>
          <p:nvPr/>
        </p:nvSpPr>
        <p:spPr>
          <a:xfrm>
            <a:off x="3053416" y="4742865"/>
            <a:ext cx="1662471" cy="338554"/>
          </a:xfrm>
          <a:prstGeom prst="rect">
            <a:avLst/>
          </a:prstGeom>
          <a:solidFill>
            <a:schemeClr val="bg1"/>
          </a:solidFill>
          <a:ln>
            <a:noFill/>
          </a:ln>
        </p:spPr>
        <p:txBody>
          <a:bodyPr wrap="square" rtlCol="0">
            <a:spAutoFit/>
          </a:bodyPr>
          <a:lstStyle/>
          <a:p>
            <a:r>
              <a:rPr lang="en-US" sz="1600" dirty="0">
                <a:solidFill>
                  <a:srgbClr val="0432FF"/>
                </a:solidFill>
                <a:highlight>
                  <a:srgbClr val="C0C0C0"/>
                </a:highlight>
              </a:rPr>
              <a:t>Too much water</a:t>
            </a:r>
          </a:p>
        </p:txBody>
      </p:sp>
      <p:cxnSp>
        <p:nvCxnSpPr>
          <p:cNvPr id="14" name="Straight Arrow Connector 13">
            <a:extLst>
              <a:ext uri="{FF2B5EF4-FFF2-40B4-BE49-F238E27FC236}">
                <a16:creationId xmlns:a16="http://schemas.microsoft.com/office/drawing/2014/main" id="{6E5E398C-D7EF-B04B-AA19-DEF427097C08}"/>
              </a:ext>
            </a:extLst>
          </p:cNvPr>
          <p:cNvCxnSpPr>
            <a:cxnSpLocks/>
          </p:cNvCxnSpPr>
          <p:nvPr/>
        </p:nvCxnSpPr>
        <p:spPr>
          <a:xfrm>
            <a:off x="5697381" y="4944905"/>
            <a:ext cx="457200" cy="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D85F76B-6359-AD40-80CF-BFDAD65D2EFC}"/>
              </a:ext>
            </a:extLst>
          </p:cNvPr>
          <p:cNvCxnSpPr>
            <a:cxnSpLocks/>
          </p:cNvCxnSpPr>
          <p:nvPr/>
        </p:nvCxnSpPr>
        <p:spPr>
          <a:xfrm flipH="1">
            <a:off x="4744349" y="4943199"/>
            <a:ext cx="457200" cy="1712"/>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1ADC33-A400-E142-94B6-926FBBCF6033}"/>
              </a:ext>
            </a:extLst>
          </p:cNvPr>
          <p:cNvCxnSpPr>
            <a:cxnSpLocks/>
          </p:cNvCxnSpPr>
          <p:nvPr/>
        </p:nvCxnSpPr>
        <p:spPr>
          <a:xfrm flipV="1">
            <a:off x="3947057" y="4451840"/>
            <a:ext cx="614193" cy="7756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A3E13F0-4835-434D-A473-4179C0BABB42}"/>
              </a:ext>
            </a:extLst>
          </p:cNvPr>
          <p:cNvCxnSpPr>
            <a:cxnSpLocks/>
          </p:cNvCxnSpPr>
          <p:nvPr/>
        </p:nvCxnSpPr>
        <p:spPr>
          <a:xfrm flipV="1">
            <a:off x="4774566" y="4428980"/>
            <a:ext cx="178256" cy="7993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8B32C-07F1-8844-B3EF-A49B333106E8}"/>
              </a:ext>
            </a:extLst>
          </p:cNvPr>
          <p:cNvSpPr txBox="1"/>
          <p:nvPr/>
        </p:nvSpPr>
        <p:spPr>
          <a:xfrm>
            <a:off x="5341181" y="3851997"/>
            <a:ext cx="3192703" cy="830997"/>
          </a:xfrm>
          <a:prstGeom prst="rect">
            <a:avLst/>
          </a:prstGeom>
          <a:solidFill>
            <a:srgbClr val="FFFFFF">
              <a:alpha val="50196"/>
            </a:srgbClr>
          </a:solidFill>
        </p:spPr>
        <p:txBody>
          <a:bodyPr wrap="square" rtlCol="0">
            <a:spAutoFit/>
          </a:bodyPr>
          <a:lstStyle/>
          <a:p>
            <a:r>
              <a:rPr lang="en-US" sz="1600" b="1" dirty="0">
                <a:solidFill>
                  <a:srgbClr val="C00000"/>
                </a:solidFill>
                <a:latin typeface="Corbel" panose="020B0503020204020204" pitchFamily="34" charset="0"/>
              </a:rPr>
              <a:t>Regime boundaries can be clearly expressed in terms of hydrological and socioeconomic factors </a:t>
            </a:r>
          </a:p>
        </p:txBody>
      </p:sp>
      <p:cxnSp>
        <p:nvCxnSpPr>
          <p:cNvPr id="21" name="Straight Connector 20">
            <a:extLst>
              <a:ext uri="{FF2B5EF4-FFF2-40B4-BE49-F238E27FC236}">
                <a16:creationId xmlns:a16="http://schemas.microsoft.com/office/drawing/2014/main" id="{E544FFE6-65D8-418C-BDF4-70B042E975D7}"/>
              </a:ext>
            </a:extLst>
          </p:cNvPr>
          <p:cNvCxnSpPr>
            <a:cxnSpLocks/>
          </p:cNvCxnSpPr>
          <p:nvPr/>
        </p:nvCxnSpPr>
        <p:spPr>
          <a:xfrm flipH="1" flipV="1">
            <a:off x="3851911" y="2490696"/>
            <a:ext cx="480059"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EE7A246-D906-4066-AC67-F506C9A8B988}"/>
              </a:ext>
            </a:extLst>
          </p:cNvPr>
          <p:cNvCxnSpPr>
            <a:cxnSpLocks/>
          </p:cNvCxnSpPr>
          <p:nvPr/>
        </p:nvCxnSpPr>
        <p:spPr>
          <a:xfrm flipV="1">
            <a:off x="4952822" y="2490696"/>
            <a:ext cx="0" cy="6487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31788B0-67C6-4323-BE0B-8D85F6B555B1}"/>
              </a:ext>
            </a:extLst>
          </p:cNvPr>
          <p:cNvCxnSpPr>
            <a:cxnSpLocks/>
          </p:cNvCxnSpPr>
          <p:nvPr/>
        </p:nvCxnSpPr>
        <p:spPr>
          <a:xfrm flipV="1">
            <a:off x="5513070" y="2509350"/>
            <a:ext cx="184311" cy="4108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63AF001-5D34-4AAF-9E1C-304E95E97888}"/>
              </a:ext>
            </a:extLst>
          </p:cNvPr>
          <p:cNvCxnSpPr>
            <a:cxnSpLocks/>
          </p:cNvCxnSpPr>
          <p:nvPr/>
        </p:nvCxnSpPr>
        <p:spPr>
          <a:xfrm flipV="1">
            <a:off x="6530340" y="2490696"/>
            <a:ext cx="601980"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646E55B-F78D-42D9-A98C-3DB4D3B26D58}"/>
              </a:ext>
            </a:extLst>
          </p:cNvPr>
          <p:cNvCxnSpPr>
            <a:cxnSpLocks/>
          </p:cNvCxnSpPr>
          <p:nvPr/>
        </p:nvCxnSpPr>
        <p:spPr>
          <a:xfrm>
            <a:off x="6526530" y="3676650"/>
            <a:ext cx="381804" cy="140476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Arrow: Right 26">
            <a:extLst>
              <a:ext uri="{FF2B5EF4-FFF2-40B4-BE49-F238E27FC236}">
                <a16:creationId xmlns:a16="http://schemas.microsoft.com/office/drawing/2014/main" id="{A96D3F22-C18E-466E-941D-A9992B30153C}"/>
              </a:ext>
            </a:extLst>
          </p:cNvPr>
          <p:cNvSpPr/>
          <p:nvPr/>
        </p:nvSpPr>
        <p:spPr>
          <a:xfrm rot="10347100">
            <a:off x="6744611" y="2815473"/>
            <a:ext cx="1060572"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6">
            <a:extLst>
              <a:ext uri="{FF2B5EF4-FFF2-40B4-BE49-F238E27FC236}">
                <a16:creationId xmlns:a16="http://schemas.microsoft.com/office/drawing/2014/main" id="{96B014DF-8196-AB42-9FB0-87B488F9A675}"/>
              </a:ext>
            </a:extLst>
          </p:cNvPr>
          <p:cNvSpPr/>
          <p:nvPr/>
        </p:nvSpPr>
        <p:spPr>
          <a:xfrm rot="703998">
            <a:off x="1366750" y="1404455"/>
            <a:ext cx="1060572"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732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36853205-BF88-334E-88ED-F0A1F51B9E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2420" y="1596238"/>
            <a:ext cx="5971454" cy="4597400"/>
          </a:xfrm>
        </p:spPr>
      </p:pic>
      <p:sp>
        <p:nvSpPr>
          <p:cNvPr id="2" name="Title 1">
            <a:extLst>
              <a:ext uri="{FF2B5EF4-FFF2-40B4-BE49-F238E27FC236}">
                <a16:creationId xmlns:a16="http://schemas.microsoft.com/office/drawing/2014/main" id="{A10FA1C2-2FE0-3B46-BAE4-CA3E0F383A8A}"/>
              </a:ext>
            </a:extLst>
          </p:cNvPr>
          <p:cNvSpPr>
            <a:spLocks noGrp="1"/>
          </p:cNvSpPr>
          <p:nvPr>
            <p:ph type="title"/>
          </p:nvPr>
        </p:nvSpPr>
        <p:spPr/>
        <p:txBody>
          <a:bodyPr/>
          <a:lstStyle/>
          <a:p>
            <a:r>
              <a:rPr lang="en-US" dirty="0"/>
              <a:t>Simple, but rich: 7 regimes</a:t>
            </a:r>
          </a:p>
        </p:txBody>
      </p:sp>
      <p:sp>
        <p:nvSpPr>
          <p:cNvPr id="7" name="Content Placeholder 2">
            <a:extLst>
              <a:ext uri="{FF2B5EF4-FFF2-40B4-BE49-F238E27FC236}">
                <a16:creationId xmlns:a16="http://schemas.microsoft.com/office/drawing/2014/main" id="{21E94335-3DCA-4546-B464-61B7BB972B74}"/>
              </a:ext>
            </a:extLst>
          </p:cNvPr>
          <p:cNvSpPr txBox="1">
            <a:spLocks/>
          </p:cNvSpPr>
          <p:nvPr/>
        </p:nvSpPr>
        <p:spPr>
          <a:xfrm>
            <a:off x="24037" y="2301413"/>
            <a:ext cx="2676749" cy="3325664"/>
          </a:xfrm>
          <a:prstGeom prst="rect">
            <a:avLst/>
          </a:prstGeom>
        </p:spPr>
        <p:txBody>
          <a:bodyPr vert="horz" lIns="91440" tIns="45720" rIns="91440" bIns="45720" rtlCol="0">
            <a:normAutofit fontScale="850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342900" indent="-342900">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O</a:t>
            </a:r>
            <a:r>
              <a:rPr lang="en-US" sz="2000" b="1" dirty="0">
                <a:cs typeface="Times New Roman" panose="02020603050405020304" pitchFamily="18" charset="0"/>
              </a:rPr>
              <a:t>: </a:t>
            </a:r>
            <a:r>
              <a:rPr lang="en-US" sz="2000" dirty="0">
                <a:cs typeface="Times New Roman" panose="02020603050405020304" pitchFamily="18" charset="0"/>
              </a:rPr>
              <a:t>People abandon the system because outside opportunities are too great</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D</a:t>
            </a:r>
            <a:r>
              <a:rPr lang="en-US" sz="2000" b="1" dirty="0">
                <a:cs typeface="Times New Roman" panose="02020603050405020304" pitchFamily="18" charset="0"/>
              </a:rPr>
              <a:t>: </a:t>
            </a:r>
            <a:r>
              <a:rPr lang="en-US" sz="2000" dirty="0">
                <a:cs typeface="Times New Roman" panose="02020603050405020304" pitchFamily="18" charset="0"/>
              </a:rPr>
              <a:t>Collapse due to droughts</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F</a:t>
            </a:r>
            <a:r>
              <a:rPr lang="en-US" sz="2000" b="1" dirty="0">
                <a:cs typeface="Times New Roman" panose="02020603050405020304" pitchFamily="18" charset="0"/>
              </a:rPr>
              <a:t>: </a:t>
            </a:r>
            <a:r>
              <a:rPr lang="en-US" sz="2000" dirty="0">
                <a:cs typeface="Times New Roman" panose="02020603050405020304" pitchFamily="18" charset="0"/>
              </a:rPr>
              <a:t>Collapse due to floods</a:t>
            </a:r>
          </a:p>
          <a:p>
            <a:pPr marL="409575" indent="-409575">
              <a:spcBef>
                <a:spcPts val="0"/>
              </a:spcBef>
              <a:buNone/>
            </a:pPr>
            <a:endParaRPr lang="en-US" sz="2000" dirty="0">
              <a:cs typeface="Times New Roman" panose="02020603050405020304" pitchFamily="18" charset="0"/>
            </a:endParaRPr>
          </a:p>
          <a:p>
            <a:pPr marL="457200" indent="-457200">
              <a:spcBef>
                <a:spcPts val="0"/>
              </a:spcBef>
              <a:buNone/>
            </a:pPr>
            <a:r>
              <a:rPr lang="en-US" sz="2000" b="1" dirty="0">
                <a:cs typeface="Times New Roman" panose="02020603050405020304" pitchFamily="18" charset="0"/>
              </a:rPr>
              <a:t>ALL: </a:t>
            </a:r>
            <a:r>
              <a:rPr lang="en-US" sz="2000" dirty="0">
                <a:cs typeface="Times New Roman" panose="02020603050405020304" pitchFamily="18" charset="0"/>
              </a:rPr>
              <a:t>People invest all efforts in working the system</a:t>
            </a: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43B33B1-05E0-5048-884E-CCCF810EEA18}"/>
              </a:ext>
            </a:extLst>
          </p:cNvPr>
          <p:cNvSpPr>
            <a:spLocks noGrp="1"/>
          </p:cNvSpPr>
          <p:nvPr>
            <p:ph type="sldNum" sz="quarter" idx="12"/>
          </p:nvPr>
        </p:nvSpPr>
        <p:spPr>
          <a:xfrm>
            <a:off x="11410717" y="6335049"/>
            <a:ext cx="640080" cy="401652"/>
          </a:xfrm>
        </p:spPr>
        <p:txBody>
          <a:bodyPr/>
          <a:lstStyle/>
          <a:p>
            <a:fld id="{4FAB73BC-B049-4115-A692-8D63A059BFB8}" type="slidenum">
              <a:rPr lang="en-US" smtClean="0"/>
              <a:t>4</a:t>
            </a:fld>
            <a:endParaRPr lang="en-US"/>
          </a:p>
        </p:txBody>
      </p:sp>
      <p:sp>
        <p:nvSpPr>
          <p:cNvPr id="6" name="Content Placeholder 2">
            <a:extLst>
              <a:ext uri="{FF2B5EF4-FFF2-40B4-BE49-F238E27FC236}">
                <a16:creationId xmlns:a16="http://schemas.microsoft.com/office/drawing/2014/main" id="{9847DDD1-D910-2B4B-AF89-671E56B4E081}"/>
              </a:ext>
            </a:extLst>
          </p:cNvPr>
          <p:cNvSpPr txBox="1">
            <a:spLocks/>
          </p:cNvSpPr>
          <p:nvPr/>
        </p:nvSpPr>
        <p:spPr>
          <a:xfrm>
            <a:off x="8554436" y="2537718"/>
            <a:ext cx="3412623" cy="3543042"/>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633413" indent="-633413">
              <a:spcBef>
                <a:spcPts val="0"/>
              </a:spcBef>
              <a:buNone/>
            </a:pPr>
            <a:r>
              <a:rPr lang="en-US" sz="2000" b="1" dirty="0">
                <a:cs typeface="Times New Roman" panose="02020603050405020304" pitchFamily="18" charset="0"/>
              </a:rPr>
              <a:t>EOR:</a:t>
            </a:r>
            <a:r>
              <a:rPr lang="en-US" sz="2000" dirty="0">
                <a:cs typeface="Times New Roman" panose="02020603050405020304" pitchFamily="18" charset="0"/>
              </a:rPr>
              <a:t> People allocate efforts to </a:t>
            </a:r>
            <a:r>
              <a:rPr lang="en-US" sz="2000" i="1" dirty="0">
                <a:cs typeface="Times New Roman" panose="02020603050405020304" pitchFamily="18" charset="0"/>
              </a:rPr>
              <a:t>either </a:t>
            </a:r>
            <a:r>
              <a:rPr lang="en-US" sz="2000" dirty="0">
                <a:cs typeface="Times New Roman" panose="02020603050405020304" pitchFamily="18" charset="0"/>
              </a:rPr>
              <a:t>inside </a:t>
            </a:r>
            <a:r>
              <a:rPr lang="en-US" sz="2000" i="1" dirty="0">
                <a:cs typeface="Times New Roman" panose="02020603050405020304" pitchFamily="18" charset="0"/>
              </a:rPr>
              <a:t>or </a:t>
            </a:r>
            <a:r>
              <a:rPr lang="en-US" sz="2000" dirty="0">
                <a:cs typeface="Times New Roman" panose="02020603050405020304" pitchFamily="18" charset="0"/>
              </a:rPr>
              <a:t>outside.</a:t>
            </a:r>
            <a:endParaRPr lang="en-US" sz="2000" b="1"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r>
              <a:rPr lang="en-US" sz="2000" b="1" dirty="0">
                <a:cs typeface="Times New Roman" panose="02020603050405020304" pitchFamily="18" charset="0"/>
              </a:rPr>
              <a:t>MIX: </a:t>
            </a:r>
            <a:r>
              <a:rPr lang="en-US" sz="2000" dirty="0">
                <a:cs typeface="Times New Roman" panose="02020603050405020304" pitchFamily="18" charset="0"/>
              </a:rPr>
              <a:t>People allocate efforts to both inside and outside the system</a:t>
            </a:r>
          </a:p>
          <a:p>
            <a:pPr marL="573088" indent="-573088">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685800" indent="-685800">
              <a:spcBef>
                <a:spcPts val="0"/>
              </a:spcBef>
              <a:buNone/>
            </a:pPr>
            <a:r>
              <a:rPr lang="en-US" sz="2000" b="1" dirty="0">
                <a:cs typeface="Times New Roman" panose="02020603050405020304" pitchFamily="18" charset="0"/>
              </a:rPr>
              <a:t>XOM: </a:t>
            </a:r>
            <a:r>
              <a:rPr lang="en-US" sz="2000" dirty="0">
                <a:cs typeface="Times New Roman" panose="02020603050405020304" pitchFamily="18" charset="0"/>
              </a:rPr>
              <a:t>People either allocate efforts to both inside and outside or abandon the system</a:t>
            </a: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p:txBody>
      </p:sp>
      <p:sp>
        <p:nvSpPr>
          <p:cNvPr id="3" name="TextBox 2">
            <a:extLst>
              <a:ext uri="{FF2B5EF4-FFF2-40B4-BE49-F238E27FC236}">
                <a16:creationId xmlns:a16="http://schemas.microsoft.com/office/drawing/2014/main" id="{561BF241-D42C-4343-897F-0E4FF29886EB}"/>
              </a:ext>
            </a:extLst>
          </p:cNvPr>
          <p:cNvSpPr txBox="1"/>
          <p:nvPr/>
        </p:nvSpPr>
        <p:spPr>
          <a:xfrm>
            <a:off x="2721334" y="2537718"/>
            <a:ext cx="1463258" cy="830997"/>
          </a:xfrm>
          <a:prstGeom prst="rect">
            <a:avLst/>
          </a:prstGeom>
          <a:noFill/>
          <a:ln>
            <a:noFill/>
          </a:ln>
        </p:spPr>
        <p:txBody>
          <a:bodyPr wrap="square" rtlCol="0">
            <a:spAutoFit/>
          </a:bodyPr>
          <a:lstStyle/>
          <a:p>
            <a:pPr algn="r"/>
            <a:r>
              <a:rPr lang="en-US" sz="1600" dirty="0">
                <a:solidFill>
                  <a:srgbClr val="FF9300"/>
                </a:solidFill>
              </a:rPr>
              <a:t>Outside opportunities are great</a:t>
            </a:r>
          </a:p>
        </p:txBody>
      </p:sp>
      <p:sp>
        <p:nvSpPr>
          <p:cNvPr id="8" name="TextBox 7">
            <a:extLst>
              <a:ext uri="{FF2B5EF4-FFF2-40B4-BE49-F238E27FC236}">
                <a16:creationId xmlns:a16="http://schemas.microsoft.com/office/drawing/2014/main" id="{434108D8-F4C5-724D-9D7C-0E40AE1C5DD1}"/>
              </a:ext>
            </a:extLst>
          </p:cNvPr>
          <p:cNvSpPr txBox="1"/>
          <p:nvPr/>
        </p:nvSpPr>
        <p:spPr>
          <a:xfrm>
            <a:off x="2700786" y="3983786"/>
            <a:ext cx="1463258" cy="830997"/>
          </a:xfrm>
          <a:prstGeom prst="rect">
            <a:avLst/>
          </a:prstGeom>
          <a:noFill/>
        </p:spPr>
        <p:txBody>
          <a:bodyPr wrap="square" rtlCol="0">
            <a:spAutoFit/>
          </a:bodyPr>
          <a:lstStyle/>
          <a:p>
            <a:pPr algn="r"/>
            <a:r>
              <a:rPr lang="en-US" sz="1600" dirty="0">
                <a:solidFill>
                  <a:srgbClr val="FF9300"/>
                </a:solidFill>
              </a:rPr>
              <a:t>Outside opportunities are poor</a:t>
            </a:r>
          </a:p>
        </p:txBody>
      </p:sp>
      <p:cxnSp>
        <p:nvCxnSpPr>
          <p:cNvPr id="9" name="Straight Arrow Connector 8">
            <a:extLst>
              <a:ext uri="{FF2B5EF4-FFF2-40B4-BE49-F238E27FC236}">
                <a16:creationId xmlns:a16="http://schemas.microsoft.com/office/drawing/2014/main" id="{2087434E-E95B-5F43-AB3D-8EE5CFB69E63}"/>
              </a:ext>
            </a:extLst>
          </p:cNvPr>
          <p:cNvCxnSpPr>
            <a:cxnSpLocks/>
          </p:cNvCxnSpPr>
          <p:nvPr/>
        </p:nvCxnSpPr>
        <p:spPr>
          <a:xfrm flipV="1">
            <a:off x="3890394" y="3316311"/>
            <a:ext cx="0" cy="234640"/>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834D678-18B1-AE43-B6EE-B1E7E4A27E21}"/>
              </a:ext>
            </a:extLst>
          </p:cNvPr>
          <p:cNvCxnSpPr>
            <a:cxnSpLocks/>
          </p:cNvCxnSpPr>
          <p:nvPr/>
        </p:nvCxnSpPr>
        <p:spPr>
          <a:xfrm>
            <a:off x="3898958" y="3775269"/>
            <a:ext cx="0" cy="239339"/>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113158B-D9CF-CB4B-8C0C-B636F732F393}"/>
              </a:ext>
            </a:extLst>
          </p:cNvPr>
          <p:cNvSpPr txBox="1"/>
          <p:nvPr/>
        </p:nvSpPr>
        <p:spPr>
          <a:xfrm>
            <a:off x="6181164" y="4739948"/>
            <a:ext cx="1581900" cy="338554"/>
          </a:xfrm>
          <a:prstGeom prst="rect">
            <a:avLst/>
          </a:prstGeom>
          <a:solidFill>
            <a:schemeClr val="bg1"/>
          </a:solidFill>
          <a:ln>
            <a:noFill/>
          </a:ln>
        </p:spPr>
        <p:txBody>
          <a:bodyPr wrap="square" rtlCol="0">
            <a:spAutoFit/>
          </a:bodyPr>
          <a:lstStyle/>
          <a:p>
            <a:pPr algn="r"/>
            <a:r>
              <a:rPr lang="en-US" sz="1600" dirty="0">
                <a:solidFill>
                  <a:srgbClr val="0432FF"/>
                </a:solidFill>
                <a:highlight>
                  <a:srgbClr val="C0C0C0"/>
                </a:highlight>
              </a:rPr>
              <a:t>Too little water</a:t>
            </a:r>
          </a:p>
        </p:txBody>
      </p:sp>
      <p:sp>
        <p:nvSpPr>
          <p:cNvPr id="13" name="TextBox 12">
            <a:extLst>
              <a:ext uri="{FF2B5EF4-FFF2-40B4-BE49-F238E27FC236}">
                <a16:creationId xmlns:a16="http://schemas.microsoft.com/office/drawing/2014/main" id="{76D3F762-0948-3243-8CB8-C4B2D38FDFF8}"/>
              </a:ext>
            </a:extLst>
          </p:cNvPr>
          <p:cNvSpPr txBox="1"/>
          <p:nvPr/>
        </p:nvSpPr>
        <p:spPr>
          <a:xfrm>
            <a:off x="3053416" y="4742865"/>
            <a:ext cx="1662471" cy="338554"/>
          </a:xfrm>
          <a:prstGeom prst="rect">
            <a:avLst/>
          </a:prstGeom>
          <a:solidFill>
            <a:schemeClr val="bg1"/>
          </a:solidFill>
          <a:ln>
            <a:noFill/>
          </a:ln>
        </p:spPr>
        <p:txBody>
          <a:bodyPr wrap="square" rtlCol="0">
            <a:spAutoFit/>
          </a:bodyPr>
          <a:lstStyle/>
          <a:p>
            <a:r>
              <a:rPr lang="en-US" sz="1600" dirty="0">
                <a:solidFill>
                  <a:srgbClr val="0432FF"/>
                </a:solidFill>
                <a:highlight>
                  <a:srgbClr val="C0C0C0"/>
                </a:highlight>
              </a:rPr>
              <a:t>Too much water</a:t>
            </a:r>
          </a:p>
        </p:txBody>
      </p:sp>
      <p:cxnSp>
        <p:nvCxnSpPr>
          <p:cNvPr id="14" name="Straight Arrow Connector 13">
            <a:extLst>
              <a:ext uri="{FF2B5EF4-FFF2-40B4-BE49-F238E27FC236}">
                <a16:creationId xmlns:a16="http://schemas.microsoft.com/office/drawing/2014/main" id="{6E5E398C-D7EF-B04B-AA19-DEF427097C08}"/>
              </a:ext>
            </a:extLst>
          </p:cNvPr>
          <p:cNvCxnSpPr>
            <a:cxnSpLocks/>
          </p:cNvCxnSpPr>
          <p:nvPr/>
        </p:nvCxnSpPr>
        <p:spPr>
          <a:xfrm>
            <a:off x="5697381" y="4944905"/>
            <a:ext cx="457200" cy="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D85F76B-6359-AD40-80CF-BFDAD65D2EFC}"/>
              </a:ext>
            </a:extLst>
          </p:cNvPr>
          <p:cNvCxnSpPr>
            <a:cxnSpLocks/>
          </p:cNvCxnSpPr>
          <p:nvPr/>
        </p:nvCxnSpPr>
        <p:spPr>
          <a:xfrm flipH="1">
            <a:off x="4744349" y="4943199"/>
            <a:ext cx="457200" cy="1712"/>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1ADC33-A400-E142-94B6-926FBBCF6033}"/>
              </a:ext>
            </a:extLst>
          </p:cNvPr>
          <p:cNvCxnSpPr>
            <a:cxnSpLocks/>
          </p:cNvCxnSpPr>
          <p:nvPr/>
        </p:nvCxnSpPr>
        <p:spPr>
          <a:xfrm flipV="1">
            <a:off x="3947057" y="4451840"/>
            <a:ext cx="614193" cy="7756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A3E13F0-4835-434D-A473-4179C0BABB42}"/>
              </a:ext>
            </a:extLst>
          </p:cNvPr>
          <p:cNvCxnSpPr>
            <a:cxnSpLocks/>
          </p:cNvCxnSpPr>
          <p:nvPr/>
        </p:nvCxnSpPr>
        <p:spPr>
          <a:xfrm flipV="1">
            <a:off x="4774566" y="4428980"/>
            <a:ext cx="178256" cy="7993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8B32C-07F1-8844-B3EF-A49B333106E8}"/>
              </a:ext>
            </a:extLst>
          </p:cNvPr>
          <p:cNvSpPr txBox="1"/>
          <p:nvPr/>
        </p:nvSpPr>
        <p:spPr>
          <a:xfrm>
            <a:off x="5341181" y="3851997"/>
            <a:ext cx="3192703" cy="830997"/>
          </a:xfrm>
          <a:prstGeom prst="rect">
            <a:avLst/>
          </a:prstGeom>
          <a:solidFill>
            <a:srgbClr val="FFFFFF">
              <a:alpha val="50196"/>
            </a:srgbClr>
          </a:solidFill>
        </p:spPr>
        <p:txBody>
          <a:bodyPr wrap="square" rtlCol="0">
            <a:spAutoFit/>
          </a:bodyPr>
          <a:lstStyle/>
          <a:p>
            <a:r>
              <a:rPr lang="en-US" sz="1600" b="1" dirty="0">
                <a:solidFill>
                  <a:srgbClr val="C00000"/>
                </a:solidFill>
                <a:latin typeface="Corbel" panose="020B0503020204020204" pitchFamily="34" charset="0"/>
              </a:rPr>
              <a:t>Regime boundaries can be clearly expressed in terms of hydrological and socioeconomic factors </a:t>
            </a:r>
          </a:p>
        </p:txBody>
      </p:sp>
      <p:cxnSp>
        <p:nvCxnSpPr>
          <p:cNvPr id="21" name="Straight Connector 20">
            <a:extLst>
              <a:ext uri="{FF2B5EF4-FFF2-40B4-BE49-F238E27FC236}">
                <a16:creationId xmlns:a16="http://schemas.microsoft.com/office/drawing/2014/main" id="{E544FFE6-65D8-418C-BDF4-70B042E975D7}"/>
              </a:ext>
            </a:extLst>
          </p:cNvPr>
          <p:cNvCxnSpPr>
            <a:cxnSpLocks/>
          </p:cNvCxnSpPr>
          <p:nvPr/>
        </p:nvCxnSpPr>
        <p:spPr>
          <a:xfrm flipH="1" flipV="1">
            <a:off x="3851911" y="2490696"/>
            <a:ext cx="480059"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EE7A246-D906-4066-AC67-F506C9A8B988}"/>
              </a:ext>
            </a:extLst>
          </p:cNvPr>
          <p:cNvCxnSpPr>
            <a:cxnSpLocks/>
          </p:cNvCxnSpPr>
          <p:nvPr/>
        </p:nvCxnSpPr>
        <p:spPr>
          <a:xfrm flipV="1">
            <a:off x="4952822" y="2490696"/>
            <a:ext cx="0" cy="6487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31788B0-67C6-4323-BE0B-8D85F6B555B1}"/>
              </a:ext>
            </a:extLst>
          </p:cNvPr>
          <p:cNvCxnSpPr>
            <a:cxnSpLocks/>
          </p:cNvCxnSpPr>
          <p:nvPr/>
        </p:nvCxnSpPr>
        <p:spPr>
          <a:xfrm flipV="1">
            <a:off x="5513070" y="2509350"/>
            <a:ext cx="184311" cy="4108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63AF001-5D34-4AAF-9E1C-304E95E97888}"/>
              </a:ext>
            </a:extLst>
          </p:cNvPr>
          <p:cNvCxnSpPr>
            <a:cxnSpLocks/>
          </p:cNvCxnSpPr>
          <p:nvPr/>
        </p:nvCxnSpPr>
        <p:spPr>
          <a:xfrm flipV="1">
            <a:off x="6530340" y="2490696"/>
            <a:ext cx="601980"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646E55B-F78D-42D9-A98C-3DB4D3B26D58}"/>
              </a:ext>
            </a:extLst>
          </p:cNvPr>
          <p:cNvCxnSpPr>
            <a:cxnSpLocks/>
          </p:cNvCxnSpPr>
          <p:nvPr/>
        </p:nvCxnSpPr>
        <p:spPr>
          <a:xfrm>
            <a:off x="6526530" y="3676650"/>
            <a:ext cx="381804" cy="140476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map&#10;&#10;Description automatically generated">
            <a:extLst>
              <a:ext uri="{FF2B5EF4-FFF2-40B4-BE49-F238E27FC236}">
                <a16:creationId xmlns:a16="http://schemas.microsoft.com/office/drawing/2014/main" id="{28F4D69B-3282-4F16-A600-C5C6615BF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654" y="2008979"/>
            <a:ext cx="5621791" cy="4216343"/>
          </a:xfrm>
          <a:prstGeom prst="rect">
            <a:avLst/>
          </a:prstGeom>
        </p:spPr>
      </p:pic>
      <p:sp>
        <p:nvSpPr>
          <p:cNvPr id="27" name="Star: 5 Points 26">
            <a:extLst>
              <a:ext uri="{FF2B5EF4-FFF2-40B4-BE49-F238E27FC236}">
                <a16:creationId xmlns:a16="http://schemas.microsoft.com/office/drawing/2014/main" id="{136EFD01-1FFD-4EBE-874E-02B74E77F957}"/>
              </a:ext>
            </a:extLst>
          </p:cNvPr>
          <p:cNvSpPr/>
          <p:nvPr/>
        </p:nvSpPr>
        <p:spPr>
          <a:xfrm>
            <a:off x="9426805" y="4506015"/>
            <a:ext cx="162133" cy="168065"/>
          </a:xfrm>
          <a:prstGeom prst="star5">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02E13C60-C8D6-0F4E-A2B1-27D5B066CCBA}"/>
              </a:ext>
            </a:extLst>
          </p:cNvPr>
          <p:cNvGrpSpPr/>
          <p:nvPr/>
        </p:nvGrpSpPr>
        <p:grpSpPr>
          <a:xfrm>
            <a:off x="4081800" y="3382711"/>
            <a:ext cx="4128989" cy="3354623"/>
            <a:chOff x="4081800" y="3382711"/>
            <a:chExt cx="4128989" cy="3354623"/>
          </a:xfrm>
        </p:grpSpPr>
        <p:sp>
          <p:nvSpPr>
            <p:cNvPr id="29" name="Arrow: Right 28">
              <a:extLst>
                <a:ext uri="{FF2B5EF4-FFF2-40B4-BE49-F238E27FC236}">
                  <a16:creationId xmlns:a16="http://schemas.microsoft.com/office/drawing/2014/main" id="{EFEA4F58-4408-5C42-B2DB-372114F86B3E}"/>
                </a:ext>
              </a:extLst>
            </p:cNvPr>
            <p:cNvSpPr/>
            <p:nvPr/>
          </p:nvSpPr>
          <p:spPr>
            <a:xfrm>
              <a:off x="4081800" y="3382711"/>
              <a:ext cx="1060572"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FB09EBBA-08B8-0B4F-A96D-A133F530D0F7}"/>
                </a:ext>
              </a:extLst>
            </p:cNvPr>
            <p:cNvSpPr/>
            <p:nvPr/>
          </p:nvSpPr>
          <p:spPr>
            <a:xfrm rot="16200000">
              <a:off x="7554924" y="6081470"/>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C0557DD-B6FC-E141-8585-B7058CF2F4EB}"/>
              </a:ext>
            </a:extLst>
          </p:cNvPr>
          <p:cNvGrpSpPr/>
          <p:nvPr/>
        </p:nvGrpSpPr>
        <p:grpSpPr>
          <a:xfrm>
            <a:off x="8486259" y="2949054"/>
            <a:ext cx="1113170" cy="1607102"/>
            <a:chOff x="8486259" y="2949054"/>
            <a:chExt cx="1113170" cy="1607102"/>
          </a:xfrm>
        </p:grpSpPr>
        <p:sp>
          <p:nvSpPr>
            <p:cNvPr id="32" name="Arrow: Right 27">
              <a:extLst>
                <a:ext uri="{FF2B5EF4-FFF2-40B4-BE49-F238E27FC236}">
                  <a16:creationId xmlns:a16="http://schemas.microsoft.com/office/drawing/2014/main" id="{56B0E72E-9B28-E746-922D-16BA84485982}"/>
                </a:ext>
              </a:extLst>
            </p:cNvPr>
            <p:cNvSpPr/>
            <p:nvPr/>
          </p:nvSpPr>
          <p:spPr>
            <a:xfrm rot="5910988">
              <a:off x="8947108" y="3903835"/>
              <a:ext cx="626068" cy="678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28">
              <a:extLst>
                <a:ext uri="{FF2B5EF4-FFF2-40B4-BE49-F238E27FC236}">
                  <a16:creationId xmlns:a16="http://schemas.microsoft.com/office/drawing/2014/main" id="{CDBDEED8-C677-EF42-9107-AD49CB7D0C55}"/>
                </a:ext>
              </a:extLst>
            </p:cNvPr>
            <p:cNvSpPr/>
            <p:nvPr/>
          </p:nvSpPr>
          <p:spPr>
            <a:xfrm rot="17095207">
              <a:off x="8586994" y="2848319"/>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7611F8DB-5333-8A46-AE75-D34F9628C181}"/>
              </a:ext>
            </a:extLst>
          </p:cNvPr>
          <p:cNvGrpSpPr/>
          <p:nvPr/>
        </p:nvGrpSpPr>
        <p:grpSpPr>
          <a:xfrm>
            <a:off x="5558175" y="3881087"/>
            <a:ext cx="4423158" cy="1014071"/>
            <a:chOff x="5558175" y="3881087"/>
            <a:chExt cx="4423158" cy="1014071"/>
          </a:xfrm>
        </p:grpSpPr>
        <p:sp>
          <p:nvSpPr>
            <p:cNvPr id="36" name="Arrow: Right 27">
              <a:extLst>
                <a:ext uri="{FF2B5EF4-FFF2-40B4-BE49-F238E27FC236}">
                  <a16:creationId xmlns:a16="http://schemas.microsoft.com/office/drawing/2014/main" id="{26BCFEEA-B4B2-9448-89B5-8BD29FBCEAC8}"/>
                </a:ext>
              </a:extLst>
            </p:cNvPr>
            <p:cNvSpPr/>
            <p:nvPr/>
          </p:nvSpPr>
          <p:spPr>
            <a:xfrm rot="6381591">
              <a:off x="9329012" y="3854834"/>
              <a:ext cx="626068" cy="678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28">
              <a:extLst>
                <a:ext uri="{FF2B5EF4-FFF2-40B4-BE49-F238E27FC236}">
                  <a16:creationId xmlns:a16="http://schemas.microsoft.com/office/drawing/2014/main" id="{97944769-CD83-D34C-B5CB-9D998CF9D80B}"/>
                </a:ext>
              </a:extLst>
            </p:cNvPr>
            <p:cNvSpPr/>
            <p:nvPr/>
          </p:nvSpPr>
          <p:spPr>
            <a:xfrm rot="17863779">
              <a:off x="5658910" y="4239294"/>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Arrow: Right 27">
            <a:extLst>
              <a:ext uri="{FF2B5EF4-FFF2-40B4-BE49-F238E27FC236}">
                <a16:creationId xmlns:a16="http://schemas.microsoft.com/office/drawing/2014/main" id="{C43A702C-1488-1B4F-99CB-C76B816F6581}"/>
              </a:ext>
            </a:extLst>
          </p:cNvPr>
          <p:cNvSpPr/>
          <p:nvPr/>
        </p:nvSpPr>
        <p:spPr>
          <a:xfrm rot="17863779">
            <a:off x="7372367" y="4956697"/>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32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8"/>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8">
            <a:extLst>
              <a:ext uri="{FF2B5EF4-FFF2-40B4-BE49-F238E27FC236}">
                <a16:creationId xmlns:a16="http://schemas.microsoft.com/office/drawing/2014/main" id="{36853205-BF88-334E-88ED-F0A1F51B9E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2420" y="1596238"/>
            <a:ext cx="5971454" cy="4597400"/>
          </a:xfrm>
        </p:spPr>
      </p:pic>
      <p:sp>
        <p:nvSpPr>
          <p:cNvPr id="2" name="Title 1">
            <a:extLst>
              <a:ext uri="{FF2B5EF4-FFF2-40B4-BE49-F238E27FC236}">
                <a16:creationId xmlns:a16="http://schemas.microsoft.com/office/drawing/2014/main" id="{A10FA1C2-2FE0-3B46-BAE4-CA3E0F383A8A}"/>
              </a:ext>
            </a:extLst>
          </p:cNvPr>
          <p:cNvSpPr>
            <a:spLocks noGrp="1"/>
          </p:cNvSpPr>
          <p:nvPr>
            <p:ph type="title"/>
          </p:nvPr>
        </p:nvSpPr>
        <p:spPr/>
        <p:txBody>
          <a:bodyPr/>
          <a:lstStyle/>
          <a:p>
            <a:r>
              <a:rPr lang="en-US" dirty="0"/>
              <a:t>Simple, but rich: 7 regimes</a:t>
            </a:r>
          </a:p>
        </p:txBody>
      </p:sp>
      <p:sp>
        <p:nvSpPr>
          <p:cNvPr id="7" name="Content Placeholder 2">
            <a:extLst>
              <a:ext uri="{FF2B5EF4-FFF2-40B4-BE49-F238E27FC236}">
                <a16:creationId xmlns:a16="http://schemas.microsoft.com/office/drawing/2014/main" id="{21E94335-3DCA-4546-B464-61B7BB972B74}"/>
              </a:ext>
            </a:extLst>
          </p:cNvPr>
          <p:cNvSpPr txBox="1">
            <a:spLocks/>
          </p:cNvSpPr>
          <p:nvPr/>
        </p:nvSpPr>
        <p:spPr>
          <a:xfrm>
            <a:off x="24037" y="2301413"/>
            <a:ext cx="2676749" cy="3325664"/>
          </a:xfrm>
          <a:prstGeom prst="rect">
            <a:avLst/>
          </a:prstGeom>
        </p:spPr>
        <p:txBody>
          <a:bodyPr vert="horz" lIns="91440" tIns="45720" rIns="91440" bIns="45720" rtlCol="0">
            <a:normAutofit fontScale="850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342900" indent="-342900">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O</a:t>
            </a:r>
            <a:r>
              <a:rPr lang="en-US" sz="2000" b="1" dirty="0">
                <a:cs typeface="Times New Roman" panose="02020603050405020304" pitchFamily="18" charset="0"/>
              </a:rPr>
              <a:t>: </a:t>
            </a:r>
            <a:r>
              <a:rPr lang="en-US" sz="2000" dirty="0">
                <a:cs typeface="Times New Roman" panose="02020603050405020304" pitchFamily="18" charset="0"/>
              </a:rPr>
              <a:t>People abandon the system because outside opportunities are too great</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D</a:t>
            </a:r>
            <a:r>
              <a:rPr lang="en-US" sz="2000" b="1" dirty="0">
                <a:cs typeface="Times New Roman" panose="02020603050405020304" pitchFamily="18" charset="0"/>
              </a:rPr>
              <a:t>: </a:t>
            </a:r>
            <a:r>
              <a:rPr lang="en-US" sz="2000" dirty="0">
                <a:cs typeface="Times New Roman" panose="02020603050405020304" pitchFamily="18" charset="0"/>
              </a:rPr>
              <a:t>Collapse due to droughts</a:t>
            </a: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a:p>
            <a:pPr marL="409575" indent="-409575">
              <a:spcBef>
                <a:spcPts val="0"/>
              </a:spcBef>
              <a:buNone/>
            </a:pPr>
            <a:r>
              <a:rPr lang="en-US" sz="2000" b="1" dirty="0">
                <a:cs typeface="Times New Roman" panose="02020603050405020304" pitchFamily="18" charset="0"/>
              </a:rPr>
              <a:t>X</a:t>
            </a:r>
            <a:r>
              <a:rPr lang="en-US" sz="2000" b="1" baseline="-25000" dirty="0">
                <a:cs typeface="Times New Roman" panose="02020603050405020304" pitchFamily="18" charset="0"/>
              </a:rPr>
              <a:t>F</a:t>
            </a:r>
            <a:r>
              <a:rPr lang="en-US" sz="2000" b="1" dirty="0">
                <a:cs typeface="Times New Roman" panose="02020603050405020304" pitchFamily="18" charset="0"/>
              </a:rPr>
              <a:t>: </a:t>
            </a:r>
            <a:r>
              <a:rPr lang="en-US" sz="2000" dirty="0">
                <a:cs typeface="Times New Roman" panose="02020603050405020304" pitchFamily="18" charset="0"/>
              </a:rPr>
              <a:t>Collapse due to floods</a:t>
            </a:r>
          </a:p>
          <a:p>
            <a:pPr marL="409575" indent="-409575">
              <a:spcBef>
                <a:spcPts val="0"/>
              </a:spcBef>
              <a:buNone/>
            </a:pPr>
            <a:endParaRPr lang="en-US" sz="2000" dirty="0">
              <a:cs typeface="Times New Roman" panose="02020603050405020304" pitchFamily="18" charset="0"/>
            </a:endParaRPr>
          </a:p>
          <a:p>
            <a:pPr marL="457200" indent="-457200">
              <a:spcBef>
                <a:spcPts val="0"/>
              </a:spcBef>
              <a:buNone/>
            </a:pPr>
            <a:r>
              <a:rPr lang="en-US" sz="2000" b="1" dirty="0">
                <a:cs typeface="Times New Roman" panose="02020603050405020304" pitchFamily="18" charset="0"/>
              </a:rPr>
              <a:t>ALL: </a:t>
            </a:r>
            <a:r>
              <a:rPr lang="en-US" sz="2000" dirty="0">
                <a:cs typeface="Times New Roman" panose="02020603050405020304" pitchFamily="18" charset="0"/>
              </a:rPr>
              <a:t>People invest all efforts in working the system</a:t>
            </a: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409575" indent="-409575">
              <a:spcBef>
                <a:spcPts val="0"/>
              </a:spcBef>
              <a:buNone/>
            </a:pPr>
            <a:endParaRPr lang="en-US" sz="2000" b="1" dirty="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43B33B1-05E0-5048-884E-CCCF810EEA18}"/>
              </a:ext>
            </a:extLst>
          </p:cNvPr>
          <p:cNvSpPr>
            <a:spLocks noGrp="1"/>
          </p:cNvSpPr>
          <p:nvPr>
            <p:ph type="sldNum" sz="quarter" idx="12"/>
          </p:nvPr>
        </p:nvSpPr>
        <p:spPr>
          <a:xfrm>
            <a:off x="11410717" y="6335049"/>
            <a:ext cx="640080" cy="401652"/>
          </a:xfrm>
        </p:spPr>
        <p:txBody>
          <a:bodyPr/>
          <a:lstStyle/>
          <a:p>
            <a:fld id="{4FAB73BC-B049-4115-A692-8D63A059BFB8}" type="slidenum">
              <a:rPr lang="en-US" smtClean="0"/>
              <a:t>5</a:t>
            </a:fld>
            <a:endParaRPr lang="en-US"/>
          </a:p>
        </p:txBody>
      </p:sp>
      <p:sp>
        <p:nvSpPr>
          <p:cNvPr id="6" name="Content Placeholder 2">
            <a:extLst>
              <a:ext uri="{FF2B5EF4-FFF2-40B4-BE49-F238E27FC236}">
                <a16:creationId xmlns:a16="http://schemas.microsoft.com/office/drawing/2014/main" id="{9847DDD1-D910-2B4B-AF89-671E56B4E081}"/>
              </a:ext>
            </a:extLst>
          </p:cNvPr>
          <p:cNvSpPr txBox="1">
            <a:spLocks/>
          </p:cNvSpPr>
          <p:nvPr/>
        </p:nvSpPr>
        <p:spPr>
          <a:xfrm>
            <a:off x="8554436" y="2537718"/>
            <a:ext cx="3412623" cy="3543042"/>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633413" indent="-633413">
              <a:spcBef>
                <a:spcPts val="0"/>
              </a:spcBef>
              <a:buNone/>
            </a:pPr>
            <a:r>
              <a:rPr lang="en-US" sz="2000" b="1" dirty="0">
                <a:cs typeface="Times New Roman" panose="02020603050405020304" pitchFamily="18" charset="0"/>
              </a:rPr>
              <a:t>EOR:</a:t>
            </a:r>
            <a:r>
              <a:rPr lang="en-US" sz="2000" dirty="0">
                <a:cs typeface="Times New Roman" panose="02020603050405020304" pitchFamily="18" charset="0"/>
              </a:rPr>
              <a:t> People allocate efforts to </a:t>
            </a:r>
            <a:r>
              <a:rPr lang="en-US" sz="2000" i="1" dirty="0">
                <a:cs typeface="Times New Roman" panose="02020603050405020304" pitchFamily="18" charset="0"/>
              </a:rPr>
              <a:t>either </a:t>
            </a:r>
            <a:r>
              <a:rPr lang="en-US" sz="2000" dirty="0">
                <a:cs typeface="Times New Roman" panose="02020603050405020304" pitchFamily="18" charset="0"/>
              </a:rPr>
              <a:t>inside </a:t>
            </a:r>
            <a:r>
              <a:rPr lang="en-US" sz="2000" i="1" dirty="0">
                <a:cs typeface="Times New Roman" panose="02020603050405020304" pitchFamily="18" charset="0"/>
              </a:rPr>
              <a:t>or </a:t>
            </a:r>
            <a:r>
              <a:rPr lang="en-US" sz="2000" dirty="0">
                <a:cs typeface="Times New Roman" panose="02020603050405020304" pitchFamily="18" charset="0"/>
              </a:rPr>
              <a:t>outside.</a:t>
            </a:r>
            <a:endParaRPr lang="en-US" sz="2000" b="1"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r>
              <a:rPr lang="en-US" sz="2000" b="1" dirty="0">
                <a:cs typeface="Times New Roman" panose="02020603050405020304" pitchFamily="18" charset="0"/>
              </a:rPr>
              <a:t>MIX: </a:t>
            </a:r>
            <a:r>
              <a:rPr lang="en-US" sz="2000" dirty="0">
                <a:cs typeface="Times New Roman" panose="02020603050405020304" pitchFamily="18" charset="0"/>
              </a:rPr>
              <a:t>People allocate efforts to both inside and outside the system</a:t>
            </a:r>
          </a:p>
          <a:p>
            <a:pPr marL="573088" indent="-573088">
              <a:spcBef>
                <a:spcPts val="0"/>
              </a:spcBef>
              <a:buNone/>
            </a:pPr>
            <a:endParaRPr lang="en-US" sz="2000" dirty="0">
              <a:cs typeface="Times New Roman" panose="02020603050405020304" pitchFamily="18" charset="0"/>
            </a:endParaRPr>
          </a:p>
          <a:p>
            <a:pPr marL="409575" indent="-409575">
              <a:spcBef>
                <a:spcPts val="0"/>
              </a:spcBef>
              <a:buNone/>
            </a:pPr>
            <a:endParaRPr lang="en-US" sz="2000" dirty="0">
              <a:cs typeface="Times New Roman" panose="02020603050405020304" pitchFamily="18" charset="0"/>
            </a:endParaRPr>
          </a:p>
          <a:p>
            <a:pPr marL="685800" indent="-685800">
              <a:spcBef>
                <a:spcPts val="0"/>
              </a:spcBef>
              <a:buNone/>
            </a:pPr>
            <a:r>
              <a:rPr lang="en-US" sz="2000" b="1" dirty="0">
                <a:cs typeface="Times New Roman" panose="02020603050405020304" pitchFamily="18" charset="0"/>
              </a:rPr>
              <a:t>XOM: </a:t>
            </a:r>
            <a:r>
              <a:rPr lang="en-US" sz="2000" dirty="0">
                <a:cs typeface="Times New Roman" panose="02020603050405020304" pitchFamily="18" charset="0"/>
              </a:rPr>
              <a:t>People either allocate efforts to both inside and outside or abandon the system</a:t>
            </a:r>
          </a:p>
          <a:p>
            <a:pPr marL="573088" indent="-573088">
              <a:spcBef>
                <a:spcPts val="0"/>
              </a:spcBef>
              <a:buNone/>
            </a:pPr>
            <a:endParaRPr lang="en-US" sz="2000" dirty="0">
              <a:cs typeface="Times New Roman" panose="02020603050405020304" pitchFamily="18" charset="0"/>
            </a:endParaRPr>
          </a:p>
          <a:p>
            <a:pPr marL="573088" indent="-573088">
              <a:spcBef>
                <a:spcPts val="0"/>
              </a:spcBef>
              <a:buNone/>
            </a:pPr>
            <a:endParaRPr lang="en-US" sz="2000" dirty="0">
              <a:cs typeface="Times New Roman" panose="02020603050405020304" pitchFamily="18" charset="0"/>
            </a:endParaRPr>
          </a:p>
        </p:txBody>
      </p:sp>
      <p:sp>
        <p:nvSpPr>
          <p:cNvPr id="3" name="TextBox 2">
            <a:extLst>
              <a:ext uri="{FF2B5EF4-FFF2-40B4-BE49-F238E27FC236}">
                <a16:creationId xmlns:a16="http://schemas.microsoft.com/office/drawing/2014/main" id="{561BF241-D42C-4343-897F-0E4FF29886EB}"/>
              </a:ext>
            </a:extLst>
          </p:cNvPr>
          <p:cNvSpPr txBox="1"/>
          <p:nvPr/>
        </p:nvSpPr>
        <p:spPr>
          <a:xfrm>
            <a:off x="2721334" y="2537718"/>
            <a:ext cx="1463258" cy="830997"/>
          </a:xfrm>
          <a:prstGeom prst="rect">
            <a:avLst/>
          </a:prstGeom>
          <a:noFill/>
          <a:ln>
            <a:noFill/>
          </a:ln>
        </p:spPr>
        <p:txBody>
          <a:bodyPr wrap="square" rtlCol="0">
            <a:spAutoFit/>
          </a:bodyPr>
          <a:lstStyle/>
          <a:p>
            <a:pPr algn="r"/>
            <a:r>
              <a:rPr lang="en-US" sz="1600" dirty="0">
                <a:solidFill>
                  <a:srgbClr val="FF9300"/>
                </a:solidFill>
              </a:rPr>
              <a:t>Outside opportunities are great</a:t>
            </a:r>
          </a:p>
        </p:txBody>
      </p:sp>
      <p:sp>
        <p:nvSpPr>
          <p:cNvPr id="8" name="TextBox 7">
            <a:extLst>
              <a:ext uri="{FF2B5EF4-FFF2-40B4-BE49-F238E27FC236}">
                <a16:creationId xmlns:a16="http://schemas.microsoft.com/office/drawing/2014/main" id="{434108D8-F4C5-724D-9D7C-0E40AE1C5DD1}"/>
              </a:ext>
            </a:extLst>
          </p:cNvPr>
          <p:cNvSpPr txBox="1"/>
          <p:nvPr/>
        </p:nvSpPr>
        <p:spPr>
          <a:xfrm>
            <a:off x="2700786" y="3983786"/>
            <a:ext cx="1463258" cy="830997"/>
          </a:xfrm>
          <a:prstGeom prst="rect">
            <a:avLst/>
          </a:prstGeom>
          <a:noFill/>
        </p:spPr>
        <p:txBody>
          <a:bodyPr wrap="square" rtlCol="0">
            <a:spAutoFit/>
          </a:bodyPr>
          <a:lstStyle/>
          <a:p>
            <a:pPr algn="r"/>
            <a:r>
              <a:rPr lang="en-US" sz="1600" dirty="0">
                <a:solidFill>
                  <a:srgbClr val="FF9300"/>
                </a:solidFill>
              </a:rPr>
              <a:t>Outside opportunities are poor</a:t>
            </a:r>
          </a:p>
        </p:txBody>
      </p:sp>
      <p:cxnSp>
        <p:nvCxnSpPr>
          <p:cNvPr id="9" name="Straight Arrow Connector 8">
            <a:extLst>
              <a:ext uri="{FF2B5EF4-FFF2-40B4-BE49-F238E27FC236}">
                <a16:creationId xmlns:a16="http://schemas.microsoft.com/office/drawing/2014/main" id="{2087434E-E95B-5F43-AB3D-8EE5CFB69E63}"/>
              </a:ext>
            </a:extLst>
          </p:cNvPr>
          <p:cNvCxnSpPr>
            <a:cxnSpLocks/>
          </p:cNvCxnSpPr>
          <p:nvPr/>
        </p:nvCxnSpPr>
        <p:spPr>
          <a:xfrm flipV="1">
            <a:off x="3890394" y="3316311"/>
            <a:ext cx="0" cy="234640"/>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834D678-18B1-AE43-B6EE-B1E7E4A27E21}"/>
              </a:ext>
            </a:extLst>
          </p:cNvPr>
          <p:cNvCxnSpPr>
            <a:cxnSpLocks/>
          </p:cNvCxnSpPr>
          <p:nvPr/>
        </p:nvCxnSpPr>
        <p:spPr>
          <a:xfrm>
            <a:off x="3898958" y="3775269"/>
            <a:ext cx="0" cy="239339"/>
          </a:xfrm>
          <a:prstGeom prst="straightConnector1">
            <a:avLst/>
          </a:prstGeom>
          <a:ln w="38100">
            <a:solidFill>
              <a:srgbClr val="FF93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113158B-D9CF-CB4B-8C0C-B636F732F393}"/>
              </a:ext>
            </a:extLst>
          </p:cNvPr>
          <p:cNvSpPr txBox="1"/>
          <p:nvPr/>
        </p:nvSpPr>
        <p:spPr>
          <a:xfrm>
            <a:off x="6181164" y="4739948"/>
            <a:ext cx="1581900" cy="338554"/>
          </a:xfrm>
          <a:prstGeom prst="rect">
            <a:avLst/>
          </a:prstGeom>
          <a:solidFill>
            <a:schemeClr val="bg1"/>
          </a:solidFill>
          <a:ln>
            <a:noFill/>
          </a:ln>
        </p:spPr>
        <p:txBody>
          <a:bodyPr wrap="square" rtlCol="0">
            <a:spAutoFit/>
          </a:bodyPr>
          <a:lstStyle/>
          <a:p>
            <a:pPr algn="r"/>
            <a:r>
              <a:rPr lang="en-US" sz="1600" dirty="0">
                <a:solidFill>
                  <a:srgbClr val="0432FF"/>
                </a:solidFill>
                <a:highlight>
                  <a:srgbClr val="C0C0C0"/>
                </a:highlight>
              </a:rPr>
              <a:t>Too little water</a:t>
            </a:r>
          </a:p>
        </p:txBody>
      </p:sp>
      <p:sp>
        <p:nvSpPr>
          <p:cNvPr id="13" name="TextBox 12">
            <a:extLst>
              <a:ext uri="{FF2B5EF4-FFF2-40B4-BE49-F238E27FC236}">
                <a16:creationId xmlns:a16="http://schemas.microsoft.com/office/drawing/2014/main" id="{76D3F762-0948-3243-8CB8-C4B2D38FDFF8}"/>
              </a:ext>
            </a:extLst>
          </p:cNvPr>
          <p:cNvSpPr txBox="1"/>
          <p:nvPr/>
        </p:nvSpPr>
        <p:spPr>
          <a:xfrm>
            <a:off x="3053416" y="4742865"/>
            <a:ext cx="1662471" cy="338554"/>
          </a:xfrm>
          <a:prstGeom prst="rect">
            <a:avLst/>
          </a:prstGeom>
          <a:solidFill>
            <a:schemeClr val="bg1"/>
          </a:solidFill>
          <a:ln>
            <a:noFill/>
          </a:ln>
        </p:spPr>
        <p:txBody>
          <a:bodyPr wrap="square" rtlCol="0">
            <a:spAutoFit/>
          </a:bodyPr>
          <a:lstStyle/>
          <a:p>
            <a:r>
              <a:rPr lang="en-US" sz="1600" dirty="0">
                <a:solidFill>
                  <a:srgbClr val="0432FF"/>
                </a:solidFill>
                <a:highlight>
                  <a:srgbClr val="C0C0C0"/>
                </a:highlight>
              </a:rPr>
              <a:t>Too much water</a:t>
            </a:r>
          </a:p>
        </p:txBody>
      </p:sp>
      <p:cxnSp>
        <p:nvCxnSpPr>
          <p:cNvPr id="14" name="Straight Arrow Connector 13">
            <a:extLst>
              <a:ext uri="{FF2B5EF4-FFF2-40B4-BE49-F238E27FC236}">
                <a16:creationId xmlns:a16="http://schemas.microsoft.com/office/drawing/2014/main" id="{6E5E398C-D7EF-B04B-AA19-DEF427097C08}"/>
              </a:ext>
            </a:extLst>
          </p:cNvPr>
          <p:cNvCxnSpPr>
            <a:cxnSpLocks/>
          </p:cNvCxnSpPr>
          <p:nvPr/>
        </p:nvCxnSpPr>
        <p:spPr>
          <a:xfrm>
            <a:off x="5697381" y="4944905"/>
            <a:ext cx="457200" cy="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D85F76B-6359-AD40-80CF-BFDAD65D2EFC}"/>
              </a:ext>
            </a:extLst>
          </p:cNvPr>
          <p:cNvCxnSpPr>
            <a:cxnSpLocks/>
          </p:cNvCxnSpPr>
          <p:nvPr/>
        </p:nvCxnSpPr>
        <p:spPr>
          <a:xfrm flipH="1">
            <a:off x="4744349" y="4943199"/>
            <a:ext cx="457200" cy="1712"/>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41ADC33-A400-E142-94B6-926FBBCF6033}"/>
              </a:ext>
            </a:extLst>
          </p:cNvPr>
          <p:cNvCxnSpPr>
            <a:cxnSpLocks/>
          </p:cNvCxnSpPr>
          <p:nvPr/>
        </p:nvCxnSpPr>
        <p:spPr>
          <a:xfrm flipV="1">
            <a:off x="3947057" y="4451840"/>
            <a:ext cx="614193" cy="7756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A3E13F0-4835-434D-A473-4179C0BABB42}"/>
              </a:ext>
            </a:extLst>
          </p:cNvPr>
          <p:cNvCxnSpPr>
            <a:cxnSpLocks/>
          </p:cNvCxnSpPr>
          <p:nvPr/>
        </p:nvCxnSpPr>
        <p:spPr>
          <a:xfrm flipV="1">
            <a:off x="4774566" y="4428980"/>
            <a:ext cx="178256" cy="7993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E8B32C-07F1-8844-B3EF-A49B333106E8}"/>
              </a:ext>
            </a:extLst>
          </p:cNvPr>
          <p:cNvSpPr txBox="1"/>
          <p:nvPr/>
        </p:nvSpPr>
        <p:spPr>
          <a:xfrm>
            <a:off x="5341181" y="3851997"/>
            <a:ext cx="3192703" cy="830997"/>
          </a:xfrm>
          <a:prstGeom prst="rect">
            <a:avLst/>
          </a:prstGeom>
          <a:solidFill>
            <a:srgbClr val="FFFFFF">
              <a:alpha val="50196"/>
            </a:srgbClr>
          </a:solidFill>
        </p:spPr>
        <p:txBody>
          <a:bodyPr wrap="square" rtlCol="0">
            <a:spAutoFit/>
          </a:bodyPr>
          <a:lstStyle/>
          <a:p>
            <a:r>
              <a:rPr lang="en-US" sz="1600" b="1" dirty="0">
                <a:solidFill>
                  <a:srgbClr val="C00000"/>
                </a:solidFill>
                <a:latin typeface="Corbel" panose="020B0503020204020204" pitchFamily="34" charset="0"/>
              </a:rPr>
              <a:t>Regime boundaries can be clearly expressed in terms of hydrological and socioeconomic factors </a:t>
            </a:r>
          </a:p>
        </p:txBody>
      </p:sp>
      <p:cxnSp>
        <p:nvCxnSpPr>
          <p:cNvPr id="21" name="Straight Connector 20">
            <a:extLst>
              <a:ext uri="{FF2B5EF4-FFF2-40B4-BE49-F238E27FC236}">
                <a16:creationId xmlns:a16="http://schemas.microsoft.com/office/drawing/2014/main" id="{E544FFE6-65D8-418C-BDF4-70B042E975D7}"/>
              </a:ext>
            </a:extLst>
          </p:cNvPr>
          <p:cNvCxnSpPr>
            <a:cxnSpLocks/>
          </p:cNvCxnSpPr>
          <p:nvPr/>
        </p:nvCxnSpPr>
        <p:spPr>
          <a:xfrm flipH="1" flipV="1">
            <a:off x="3851911" y="2490696"/>
            <a:ext cx="480059"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EE7A246-D906-4066-AC67-F506C9A8B988}"/>
              </a:ext>
            </a:extLst>
          </p:cNvPr>
          <p:cNvCxnSpPr>
            <a:cxnSpLocks/>
          </p:cNvCxnSpPr>
          <p:nvPr/>
        </p:nvCxnSpPr>
        <p:spPr>
          <a:xfrm flipV="1">
            <a:off x="4952822" y="2490696"/>
            <a:ext cx="0" cy="6487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31788B0-67C6-4323-BE0B-8D85F6B555B1}"/>
              </a:ext>
            </a:extLst>
          </p:cNvPr>
          <p:cNvCxnSpPr>
            <a:cxnSpLocks/>
          </p:cNvCxnSpPr>
          <p:nvPr/>
        </p:nvCxnSpPr>
        <p:spPr>
          <a:xfrm flipV="1">
            <a:off x="5513070" y="2509350"/>
            <a:ext cx="184311" cy="4108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63AF001-5D34-4AAF-9E1C-304E95E97888}"/>
              </a:ext>
            </a:extLst>
          </p:cNvPr>
          <p:cNvCxnSpPr>
            <a:cxnSpLocks/>
          </p:cNvCxnSpPr>
          <p:nvPr/>
        </p:nvCxnSpPr>
        <p:spPr>
          <a:xfrm flipV="1">
            <a:off x="6530340" y="2490696"/>
            <a:ext cx="601980" cy="6966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646E55B-F78D-42D9-A98C-3DB4D3B26D58}"/>
              </a:ext>
            </a:extLst>
          </p:cNvPr>
          <p:cNvCxnSpPr>
            <a:cxnSpLocks/>
          </p:cNvCxnSpPr>
          <p:nvPr/>
        </p:nvCxnSpPr>
        <p:spPr>
          <a:xfrm>
            <a:off x="6526530" y="3676650"/>
            <a:ext cx="381804" cy="140476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2A582D71-9652-7B4F-B44C-F04A39CA0288}"/>
              </a:ext>
            </a:extLst>
          </p:cNvPr>
          <p:cNvGrpSpPr/>
          <p:nvPr/>
        </p:nvGrpSpPr>
        <p:grpSpPr>
          <a:xfrm>
            <a:off x="2882189" y="1102765"/>
            <a:ext cx="5162062" cy="568836"/>
            <a:chOff x="2882189" y="1102765"/>
            <a:chExt cx="5162062" cy="568836"/>
          </a:xfrm>
        </p:grpSpPr>
        <p:sp>
          <p:nvSpPr>
            <p:cNvPr id="27" name="Arrow: Right 26">
              <a:extLst>
                <a:ext uri="{FF2B5EF4-FFF2-40B4-BE49-F238E27FC236}">
                  <a16:creationId xmlns:a16="http://schemas.microsoft.com/office/drawing/2014/main" id="{F398E328-CC68-495A-9089-17F6F42CDEC8}"/>
                </a:ext>
              </a:extLst>
            </p:cNvPr>
            <p:cNvSpPr/>
            <p:nvPr/>
          </p:nvSpPr>
          <p:spPr>
            <a:xfrm rot="5400000">
              <a:off x="2982924" y="1015737"/>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AA79D3A9-2E26-4935-8B7D-6DB5E54BC7EC}"/>
                </a:ext>
              </a:extLst>
            </p:cNvPr>
            <p:cNvSpPr/>
            <p:nvPr/>
          </p:nvSpPr>
          <p:spPr>
            <a:xfrm rot="5400000">
              <a:off x="5836884" y="1002030"/>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E513C4C5-F7FA-465C-BA7A-C5ECABBD1134}"/>
                </a:ext>
              </a:extLst>
            </p:cNvPr>
            <p:cNvSpPr/>
            <p:nvPr/>
          </p:nvSpPr>
          <p:spPr>
            <a:xfrm rot="5400000">
              <a:off x="7388386" y="1015736"/>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Arrow: Right 26">
            <a:extLst>
              <a:ext uri="{FF2B5EF4-FFF2-40B4-BE49-F238E27FC236}">
                <a16:creationId xmlns:a16="http://schemas.microsoft.com/office/drawing/2014/main" id="{74E82E77-B22F-BD41-B3A5-B69FCC558B2B}"/>
              </a:ext>
            </a:extLst>
          </p:cNvPr>
          <p:cNvSpPr/>
          <p:nvPr/>
        </p:nvSpPr>
        <p:spPr>
          <a:xfrm rot="16200000">
            <a:off x="5060369" y="6130164"/>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26">
            <a:extLst>
              <a:ext uri="{FF2B5EF4-FFF2-40B4-BE49-F238E27FC236}">
                <a16:creationId xmlns:a16="http://schemas.microsoft.com/office/drawing/2014/main" id="{B1BB96CA-56FB-2741-9E1F-E79705C02D1D}"/>
              </a:ext>
            </a:extLst>
          </p:cNvPr>
          <p:cNvSpPr/>
          <p:nvPr/>
        </p:nvSpPr>
        <p:spPr>
          <a:xfrm rot="16200000">
            <a:off x="3231568" y="6130164"/>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26">
            <a:extLst>
              <a:ext uri="{FF2B5EF4-FFF2-40B4-BE49-F238E27FC236}">
                <a16:creationId xmlns:a16="http://schemas.microsoft.com/office/drawing/2014/main" id="{DEB0DE9C-9C69-884F-91CF-E515CF85D1AB}"/>
              </a:ext>
            </a:extLst>
          </p:cNvPr>
          <p:cNvSpPr/>
          <p:nvPr/>
        </p:nvSpPr>
        <p:spPr>
          <a:xfrm rot="16200000">
            <a:off x="6936304" y="6130164"/>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26">
            <a:extLst>
              <a:ext uri="{FF2B5EF4-FFF2-40B4-BE49-F238E27FC236}">
                <a16:creationId xmlns:a16="http://schemas.microsoft.com/office/drawing/2014/main" id="{C53F5BC7-1CA8-C148-B5D6-3409648C27D7}"/>
              </a:ext>
            </a:extLst>
          </p:cNvPr>
          <p:cNvSpPr/>
          <p:nvPr/>
        </p:nvSpPr>
        <p:spPr>
          <a:xfrm rot="5400000">
            <a:off x="4481786" y="1015737"/>
            <a:ext cx="555129" cy="756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645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1"/>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3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EE4C5F-5316-6F4D-90AD-2E0A1D37F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48" y="1437863"/>
            <a:ext cx="11785600" cy="2895600"/>
          </a:xfrm>
          <a:prstGeom prst="rect">
            <a:avLst/>
          </a:prstGeom>
        </p:spPr>
      </p:pic>
      <p:sp>
        <p:nvSpPr>
          <p:cNvPr id="2" name="Title 1">
            <a:extLst>
              <a:ext uri="{FF2B5EF4-FFF2-40B4-BE49-F238E27FC236}">
                <a16:creationId xmlns:a16="http://schemas.microsoft.com/office/drawing/2014/main" id="{131BF7B0-2622-204C-A36E-C695AEB1B46B}"/>
              </a:ext>
            </a:extLst>
          </p:cNvPr>
          <p:cNvSpPr>
            <a:spLocks noGrp="1"/>
          </p:cNvSpPr>
          <p:nvPr>
            <p:ph type="title"/>
          </p:nvPr>
        </p:nvSpPr>
        <p:spPr>
          <a:xfrm>
            <a:off x="606266" y="224983"/>
            <a:ext cx="10906721" cy="891490"/>
          </a:xfrm>
        </p:spPr>
        <p:txBody>
          <a:bodyPr>
            <a:normAutofit/>
          </a:bodyPr>
          <a:lstStyle/>
          <a:p>
            <a:r>
              <a:rPr lang="en-US" sz="3600" dirty="0"/>
              <a:t>Implications on changes in migration patterns</a:t>
            </a:r>
          </a:p>
        </p:txBody>
      </p:sp>
      <p:sp>
        <p:nvSpPr>
          <p:cNvPr id="3" name="Content Placeholder 2">
            <a:extLst>
              <a:ext uri="{FF2B5EF4-FFF2-40B4-BE49-F238E27FC236}">
                <a16:creationId xmlns:a16="http://schemas.microsoft.com/office/drawing/2014/main" id="{AAC98712-7BCE-F346-91AF-8D74A6A04E7A}"/>
              </a:ext>
            </a:extLst>
          </p:cNvPr>
          <p:cNvSpPr>
            <a:spLocks noGrp="1"/>
          </p:cNvSpPr>
          <p:nvPr>
            <p:ph idx="1"/>
          </p:nvPr>
        </p:nvSpPr>
        <p:spPr>
          <a:xfrm>
            <a:off x="403853" y="1224563"/>
            <a:ext cx="3557335" cy="415700"/>
          </a:xfrm>
        </p:spPr>
        <p:txBody>
          <a:bodyPr>
            <a:normAutofit/>
          </a:bodyPr>
          <a:lstStyle/>
          <a:p>
            <a:pPr marL="0" indent="0" algn="ctr">
              <a:buNone/>
            </a:pPr>
            <a:r>
              <a:rPr lang="en-US" sz="2000" b="1" dirty="0">
                <a:cs typeface="Times New Roman" panose="02020603050405020304" pitchFamily="18" charset="0"/>
              </a:rPr>
              <a:t>(a) Low inflow rate</a:t>
            </a:r>
          </a:p>
        </p:txBody>
      </p:sp>
      <p:sp>
        <p:nvSpPr>
          <p:cNvPr id="4" name="Slide Number Placeholder 3">
            <a:extLst>
              <a:ext uri="{FF2B5EF4-FFF2-40B4-BE49-F238E27FC236}">
                <a16:creationId xmlns:a16="http://schemas.microsoft.com/office/drawing/2014/main" id="{55AF66A8-3336-B049-9F5C-CABD972FCFA4}"/>
              </a:ext>
            </a:extLst>
          </p:cNvPr>
          <p:cNvSpPr>
            <a:spLocks noGrp="1"/>
          </p:cNvSpPr>
          <p:nvPr>
            <p:ph type="sldNum" sz="quarter" idx="12"/>
          </p:nvPr>
        </p:nvSpPr>
        <p:spPr/>
        <p:txBody>
          <a:bodyPr/>
          <a:lstStyle/>
          <a:p>
            <a:fld id="{4FAB73BC-B049-4115-A692-8D63A059BFB8}" type="slidenum">
              <a:rPr lang="en-US" smtClean="0"/>
              <a:t>6</a:t>
            </a:fld>
            <a:endParaRPr lang="en-US"/>
          </a:p>
        </p:txBody>
      </p:sp>
      <p:sp>
        <p:nvSpPr>
          <p:cNvPr id="8" name="Content Placeholder 2">
            <a:extLst>
              <a:ext uri="{FF2B5EF4-FFF2-40B4-BE49-F238E27FC236}">
                <a16:creationId xmlns:a16="http://schemas.microsoft.com/office/drawing/2014/main" id="{79CDDAC6-B459-4289-8D1E-153338C7A7B1}"/>
              </a:ext>
            </a:extLst>
          </p:cNvPr>
          <p:cNvSpPr txBox="1">
            <a:spLocks/>
          </p:cNvSpPr>
          <p:nvPr/>
        </p:nvSpPr>
        <p:spPr>
          <a:xfrm>
            <a:off x="4212616" y="1224563"/>
            <a:ext cx="3627980"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(b) Medium inflow rate</a:t>
            </a:r>
          </a:p>
        </p:txBody>
      </p:sp>
      <p:sp>
        <p:nvSpPr>
          <p:cNvPr id="9" name="Content Placeholder 2">
            <a:extLst>
              <a:ext uri="{FF2B5EF4-FFF2-40B4-BE49-F238E27FC236}">
                <a16:creationId xmlns:a16="http://schemas.microsoft.com/office/drawing/2014/main" id="{523CCB8D-1D57-4DD5-8BFE-A204FF75F1A3}"/>
              </a:ext>
            </a:extLst>
          </p:cNvPr>
          <p:cNvSpPr txBox="1">
            <a:spLocks/>
          </p:cNvSpPr>
          <p:nvPr/>
        </p:nvSpPr>
        <p:spPr>
          <a:xfrm>
            <a:off x="8086425" y="1224563"/>
            <a:ext cx="3557335"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(c) High inflow rate</a:t>
            </a:r>
          </a:p>
        </p:txBody>
      </p:sp>
      <p:sp>
        <p:nvSpPr>
          <p:cNvPr id="10" name="TextBox 9">
            <a:extLst>
              <a:ext uri="{FF2B5EF4-FFF2-40B4-BE49-F238E27FC236}">
                <a16:creationId xmlns:a16="http://schemas.microsoft.com/office/drawing/2014/main" id="{B5752A70-5D8C-764C-838F-DA0937E88655}"/>
              </a:ext>
            </a:extLst>
          </p:cNvPr>
          <p:cNvSpPr txBox="1"/>
          <p:nvPr/>
        </p:nvSpPr>
        <p:spPr>
          <a:xfrm>
            <a:off x="606267" y="4256361"/>
            <a:ext cx="10906720" cy="2308324"/>
          </a:xfrm>
          <a:prstGeom prst="rect">
            <a:avLst/>
          </a:prstGeom>
          <a:noFill/>
        </p:spPr>
        <p:txBody>
          <a:bodyPr wrap="square" rtlCol="0">
            <a:spAutoFit/>
          </a:bodyPr>
          <a:lstStyle/>
          <a:p>
            <a:r>
              <a:rPr lang="en-US" dirty="0">
                <a:solidFill>
                  <a:srgbClr val="FF0000"/>
                </a:solidFill>
                <a:latin typeface="Corbel" panose="020B0503020204020204" pitchFamily="34" charset="0"/>
              </a:rPr>
              <a:t>These are </a:t>
            </a:r>
            <a:r>
              <a:rPr lang="en-US" b="1" dirty="0">
                <a:solidFill>
                  <a:srgbClr val="FF0000"/>
                </a:solidFill>
                <a:latin typeface="Corbel" panose="020B0503020204020204" pitchFamily="34" charset="0"/>
              </a:rPr>
              <a:t>contours of </a:t>
            </a:r>
            <a:r>
              <a:rPr lang="en-US" b="1" i="1" dirty="0">
                <a:solidFill>
                  <a:srgbClr val="FF0000"/>
                </a:solidFill>
                <a:latin typeface="Cambria Math" panose="02040503050406030204" pitchFamily="18" charset="0"/>
                <a:ea typeface="Cambria Math" panose="02040503050406030204" pitchFamily="18" charset="0"/>
              </a:rPr>
              <a:t>V*, </a:t>
            </a:r>
            <a:r>
              <a:rPr lang="en-US" dirty="0">
                <a:solidFill>
                  <a:srgbClr val="FF0000"/>
                </a:solidFill>
                <a:latin typeface="Corbel" panose="020B0503020204020204" pitchFamily="34" charset="0"/>
              </a:rPr>
              <a:t>fraction of efforts spent inside the system</a:t>
            </a:r>
            <a:r>
              <a:rPr lang="en-US" i="1" dirty="0">
                <a:solidFill>
                  <a:srgbClr val="FF0000"/>
                </a:solidFill>
                <a:latin typeface="Corbel" panose="020B0503020204020204" pitchFamily="34" charset="0"/>
              </a:rPr>
              <a:t>, </a:t>
            </a:r>
            <a:r>
              <a:rPr lang="en-US" dirty="0">
                <a:solidFill>
                  <a:srgbClr val="FF0000"/>
                </a:solidFill>
                <a:latin typeface="Corbel" panose="020B0503020204020204" pitchFamily="34" charset="0"/>
              </a:rPr>
              <a:t>which can be thought of as a proxy of migration: </a:t>
            </a:r>
            <a:r>
              <a:rPr lang="en-US" b="1" dirty="0">
                <a:solidFill>
                  <a:srgbClr val="FF0000"/>
                </a:solidFill>
                <a:latin typeface="Corbel" panose="020B0503020204020204" pitchFamily="34" charset="0"/>
              </a:rPr>
              <a:t>lower </a:t>
            </a:r>
            <a:r>
              <a:rPr lang="en-US" b="1" i="1" dirty="0">
                <a:solidFill>
                  <a:srgbClr val="FF0000"/>
                </a:solidFill>
                <a:latin typeface="Cambria Math" panose="02040503050406030204" pitchFamily="18" charset="0"/>
                <a:ea typeface="Cambria Math" panose="02040503050406030204" pitchFamily="18" charset="0"/>
              </a:rPr>
              <a:t>V*</a:t>
            </a:r>
            <a:r>
              <a:rPr lang="en-US" b="1" dirty="0">
                <a:solidFill>
                  <a:srgbClr val="FF0000"/>
                </a:solidFill>
                <a:latin typeface="Corbel" panose="020B0503020204020204" pitchFamily="34" charset="0"/>
              </a:rPr>
              <a:t>  implies greater out-migration.  </a:t>
            </a:r>
            <a:r>
              <a:rPr lang="en-US" dirty="0">
                <a:latin typeface="Corbel" panose="020B0503020204020204" pitchFamily="34" charset="0"/>
              </a:rPr>
              <a:t>The black and gray areas correspond to the XOM and EOR regimes, both of which have two stable equilibrium points—which one the system would gravitate toward depends on the system’s history.  As the inflow rate is altered, the system can undergo transition to a different regime.  Such transition has consequences (e.g., the changes in migration patterns implied by changes in </a:t>
            </a:r>
            <a:r>
              <a:rPr lang="en-US" i="1" dirty="0">
                <a:latin typeface="Cambria Math" panose="02040503050406030204" pitchFamily="18" charset="0"/>
                <a:ea typeface="Cambria Math" panose="02040503050406030204" pitchFamily="18" charset="0"/>
              </a:rPr>
              <a:t>V*</a:t>
            </a:r>
            <a:r>
              <a:rPr lang="en-US" dirty="0">
                <a:latin typeface="Corbel" panose="020B0503020204020204" pitchFamily="34" charset="0"/>
                <a:ea typeface="Cambria Math" panose="02040503050406030204" pitchFamily="18" charset="0"/>
              </a:rPr>
              <a:t>). </a:t>
            </a:r>
            <a:r>
              <a:rPr lang="en-US" b="1" dirty="0">
                <a:solidFill>
                  <a:srgbClr val="0432FF"/>
                </a:solidFill>
                <a:latin typeface="Corbel" panose="020B0503020204020204" pitchFamily="34" charset="0"/>
              </a:rPr>
              <a:t>The results suggest that changes in migration patterns due to droughts are gradual (ALL</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MIX</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XD), while those due to floods can be abrupt (ALL</a:t>
            </a:r>
            <a:r>
              <a:rPr lang="en-US" b="1" dirty="0">
                <a:solidFill>
                  <a:srgbClr val="0432FF"/>
                </a:solidFill>
                <a:latin typeface="Corbel" panose="020B0503020204020204" pitchFamily="34" charset="0"/>
                <a:sym typeface="Wingdings" pitchFamily="2" charset="2"/>
              </a:rPr>
              <a:t>EORXF</a:t>
            </a:r>
            <a:r>
              <a:rPr lang="en-US" b="1" dirty="0">
                <a:solidFill>
                  <a:srgbClr val="0432FF"/>
                </a:solidFill>
                <a:latin typeface="Corbel" panose="020B0503020204020204" pitchFamily="34" charset="0"/>
              </a:rPr>
              <a:t>). </a:t>
            </a:r>
            <a:r>
              <a:rPr lang="en-US" dirty="0">
                <a:latin typeface="Corbel" panose="020B0503020204020204" pitchFamily="34" charset="0"/>
              </a:rPr>
              <a:t>With understanding of regime boundaries (thresholds) derived from this simple model, one might cope with these changes more effectively</a:t>
            </a:r>
            <a:r>
              <a:rPr lang="en-US" b="1" dirty="0">
                <a:solidFill>
                  <a:srgbClr val="0432FF"/>
                </a:solidFill>
                <a:latin typeface="Corbel" panose="020B0503020204020204" pitchFamily="34" charset="0"/>
              </a:rPr>
              <a:t>. </a:t>
            </a:r>
          </a:p>
        </p:txBody>
      </p:sp>
      <p:sp>
        <p:nvSpPr>
          <p:cNvPr id="11" name="Arrow: Right 10">
            <a:extLst>
              <a:ext uri="{FF2B5EF4-FFF2-40B4-BE49-F238E27FC236}">
                <a16:creationId xmlns:a16="http://schemas.microsoft.com/office/drawing/2014/main" id="{E9EE1CC4-2AA8-4C0F-8A25-0B556FD03E5B}"/>
              </a:ext>
            </a:extLst>
          </p:cNvPr>
          <p:cNvSpPr/>
          <p:nvPr/>
        </p:nvSpPr>
        <p:spPr>
          <a:xfrm rot="17873409">
            <a:off x="6254548" y="2494634"/>
            <a:ext cx="861232" cy="9073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5228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EE4C5F-5316-6F4D-90AD-2E0A1D37F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48" y="1437863"/>
            <a:ext cx="11785600" cy="2895600"/>
          </a:xfrm>
          <a:prstGeom prst="rect">
            <a:avLst/>
          </a:prstGeom>
        </p:spPr>
      </p:pic>
      <p:sp>
        <p:nvSpPr>
          <p:cNvPr id="2" name="Title 1">
            <a:extLst>
              <a:ext uri="{FF2B5EF4-FFF2-40B4-BE49-F238E27FC236}">
                <a16:creationId xmlns:a16="http://schemas.microsoft.com/office/drawing/2014/main" id="{131BF7B0-2622-204C-A36E-C695AEB1B46B}"/>
              </a:ext>
            </a:extLst>
          </p:cNvPr>
          <p:cNvSpPr>
            <a:spLocks noGrp="1"/>
          </p:cNvSpPr>
          <p:nvPr>
            <p:ph type="title"/>
          </p:nvPr>
        </p:nvSpPr>
        <p:spPr>
          <a:xfrm>
            <a:off x="606266" y="224983"/>
            <a:ext cx="10906721" cy="891490"/>
          </a:xfrm>
        </p:spPr>
        <p:txBody>
          <a:bodyPr>
            <a:normAutofit/>
          </a:bodyPr>
          <a:lstStyle/>
          <a:p>
            <a:r>
              <a:rPr lang="en-US" sz="3600" dirty="0"/>
              <a:t>Implications on changes in migration patterns</a:t>
            </a:r>
          </a:p>
        </p:txBody>
      </p:sp>
      <p:sp>
        <p:nvSpPr>
          <p:cNvPr id="3" name="Content Placeholder 2">
            <a:extLst>
              <a:ext uri="{FF2B5EF4-FFF2-40B4-BE49-F238E27FC236}">
                <a16:creationId xmlns:a16="http://schemas.microsoft.com/office/drawing/2014/main" id="{AAC98712-7BCE-F346-91AF-8D74A6A04E7A}"/>
              </a:ext>
            </a:extLst>
          </p:cNvPr>
          <p:cNvSpPr>
            <a:spLocks noGrp="1"/>
          </p:cNvSpPr>
          <p:nvPr>
            <p:ph idx="1"/>
          </p:nvPr>
        </p:nvSpPr>
        <p:spPr>
          <a:xfrm>
            <a:off x="403853" y="1224563"/>
            <a:ext cx="3557335" cy="415700"/>
          </a:xfrm>
        </p:spPr>
        <p:txBody>
          <a:bodyPr>
            <a:normAutofit/>
          </a:bodyPr>
          <a:lstStyle/>
          <a:p>
            <a:pPr marL="0" indent="0" algn="ctr">
              <a:buNone/>
            </a:pPr>
            <a:r>
              <a:rPr lang="en-US" sz="2000" b="1" dirty="0">
                <a:cs typeface="Times New Roman" panose="02020603050405020304" pitchFamily="18" charset="0"/>
              </a:rPr>
              <a:t>(a) Low inflow rate</a:t>
            </a:r>
          </a:p>
        </p:txBody>
      </p:sp>
      <p:sp>
        <p:nvSpPr>
          <p:cNvPr id="4" name="Slide Number Placeholder 3">
            <a:extLst>
              <a:ext uri="{FF2B5EF4-FFF2-40B4-BE49-F238E27FC236}">
                <a16:creationId xmlns:a16="http://schemas.microsoft.com/office/drawing/2014/main" id="{55AF66A8-3336-B049-9F5C-CABD972FCFA4}"/>
              </a:ext>
            </a:extLst>
          </p:cNvPr>
          <p:cNvSpPr>
            <a:spLocks noGrp="1"/>
          </p:cNvSpPr>
          <p:nvPr>
            <p:ph type="sldNum" sz="quarter" idx="12"/>
          </p:nvPr>
        </p:nvSpPr>
        <p:spPr/>
        <p:txBody>
          <a:bodyPr/>
          <a:lstStyle/>
          <a:p>
            <a:fld id="{4FAB73BC-B049-4115-A692-8D63A059BFB8}" type="slidenum">
              <a:rPr lang="en-US" smtClean="0"/>
              <a:t>7</a:t>
            </a:fld>
            <a:endParaRPr lang="en-US"/>
          </a:p>
        </p:txBody>
      </p:sp>
      <p:sp>
        <p:nvSpPr>
          <p:cNvPr id="8" name="Content Placeholder 2">
            <a:extLst>
              <a:ext uri="{FF2B5EF4-FFF2-40B4-BE49-F238E27FC236}">
                <a16:creationId xmlns:a16="http://schemas.microsoft.com/office/drawing/2014/main" id="{79CDDAC6-B459-4289-8D1E-153338C7A7B1}"/>
              </a:ext>
            </a:extLst>
          </p:cNvPr>
          <p:cNvSpPr txBox="1">
            <a:spLocks/>
          </p:cNvSpPr>
          <p:nvPr/>
        </p:nvSpPr>
        <p:spPr>
          <a:xfrm>
            <a:off x="4212616" y="1224563"/>
            <a:ext cx="3627980"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(b) Medium inflow rate</a:t>
            </a:r>
          </a:p>
        </p:txBody>
      </p:sp>
      <p:sp>
        <p:nvSpPr>
          <p:cNvPr id="9" name="Content Placeholder 2">
            <a:extLst>
              <a:ext uri="{FF2B5EF4-FFF2-40B4-BE49-F238E27FC236}">
                <a16:creationId xmlns:a16="http://schemas.microsoft.com/office/drawing/2014/main" id="{523CCB8D-1D57-4DD5-8BFE-A204FF75F1A3}"/>
              </a:ext>
            </a:extLst>
          </p:cNvPr>
          <p:cNvSpPr txBox="1">
            <a:spLocks/>
          </p:cNvSpPr>
          <p:nvPr/>
        </p:nvSpPr>
        <p:spPr>
          <a:xfrm>
            <a:off x="8086425" y="1224563"/>
            <a:ext cx="3557335"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(c) High inflow rate</a:t>
            </a:r>
          </a:p>
        </p:txBody>
      </p:sp>
      <p:sp>
        <p:nvSpPr>
          <p:cNvPr id="10" name="TextBox 9">
            <a:extLst>
              <a:ext uri="{FF2B5EF4-FFF2-40B4-BE49-F238E27FC236}">
                <a16:creationId xmlns:a16="http://schemas.microsoft.com/office/drawing/2014/main" id="{B5752A70-5D8C-764C-838F-DA0937E88655}"/>
              </a:ext>
            </a:extLst>
          </p:cNvPr>
          <p:cNvSpPr txBox="1"/>
          <p:nvPr/>
        </p:nvSpPr>
        <p:spPr>
          <a:xfrm>
            <a:off x="606267" y="4256361"/>
            <a:ext cx="10906720" cy="2308324"/>
          </a:xfrm>
          <a:prstGeom prst="rect">
            <a:avLst/>
          </a:prstGeom>
          <a:noFill/>
        </p:spPr>
        <p:txBody>
          <a:bodyPr wrap="square" rtlCol="0">
            <a:spAutoFit/>
          </a:bodyPr>
          <a:lstStyle/>
          <a:p>
            <a:r>
              <a:rPr lang="en-US" dirty="0">
                <a:latin typeface="Corbel" panose="020B0503020204020204" pitchFamily="34" charset="0"/>
              </a:rPr>
              <a:t>These are </a:t>
            </a:r>
            <a:r>
              <a:rPr lang="en-US" b="1" dirty="0">
                <a:latin typeface="Corbel" panose="020B0503020204020204" pitchFamily="34" charset="0"/>
              </a:rPr>
              <a:t>contours of </a:t>
            </a:r>
            <a:r>
              <a:rPr lang="en-US" b="1" i="1" dirty="0">
                <a:latin typeface="Cambria Math" panose="02040503050406030204" pitchFamily="18" charset="0"/>
                <a:ea typeface="Cambria Math" panose="02040503050406030204" pitchFamily="18" charset="0"/>
              </a:rPr>
              <a:t>V*, </a:t>
            </a:r>
            <a:r>
              <a:rPr lang="en-US" dirty="0">
                <a:latin typeface="Corbel" panose="020B0503020204020204" pitchFamily="34" charset="0"/>
              </a:rPr>
              <a:t>fraction of efforts spent inside the system</a:t>
            </a:r>
            <a:r>
              <a:rPr lang="en-US" i="1" dirty="0">
                <a:latin typeface="Corbel" panose="020B0503020204020204" pitchFamily="34" charset="0"/>
              </a:rPr>
              <a:t>, </a:t>
            </a:r>
            <a:r>
              <a:rPr lang="en-US" dirty="0">
                <a:latin typeface="Corbel" panose="020B0503020204020204" pitchFamily="34" charset="0"/>
              </a:rPr>
              <a:t>which can be thought of as a proxy of migration: </a:t>
            </a:r>
            <a:r>
              <a:rPr lang="en-US" b="1" dirty="0">
                <a:latin typeface="Corbel" panose="020B0503020204020204" pitchFamily="34" charset="0"/>
              </a:rPr>
              <a:t>lower </a:t>
            </a:r>
            <a:r>
              <a:rPr lang="en-US" b="1" i="1" dirty="0">
                <a:latin typeface="Cambria Math" panose="02040503050406030204" pitchFamily="18" charset="0"/>
                <a:ea typeface="Cambria Math" panose="02040503050406030204" pitchFamily="18" charset="0"/>
              </a:rPr>
              <a:t>V*</a:t>
            </a:r>
            <a:r>
              <a:rPr lang="en-US" b="1" dirty="0">
                <a:latin typeface="Corbel" panose="020B0503020204020204" pitchFamily="34" charset="0"/>
              </a:rPr>
              <a:t>  implies greater out-migration.  </a:t>
            </a:r>
            <a:r>
              <a:rPr lang="en-US" dirty="0">
                <a:solidFill>
                  <a:srgbClr val="FF0000"/>
                </a:solidFill>
                <a:latin typeface="Corbel" panose="020B0503020204020204" pitchFamily="34" charset="0"/>
              </a:rPr>
              <a:t>The black and gray areas correspond to the XOM and EOR regimes, both of which have two stable equilibrium points—which one the system would gravitate toward depends on the system’s history.  </a:t>
            </a:r>
            <a:r>
              <a:rPr lang="en-US" dirty="0">
                <a:latin typeface="Corbel" panose="020B0503020204020204" pitchFamily="34" charset="0"/>
              </a:rPr>
              <a:t>As the inflow rate is altered, the system can undergo transition to a different regime.  Such transition has consequences (e.g., the changes in migration patterns implied by changes in </a:t>
            </a:r>
            <a:r>
              <a:rPr lang="en-US" i="1" dirty="0">
                <a:latin typeface="Cambria Math" panose="02040503050406030204" pitchFamily="18" charset="0"/>
                <a:ea typeface="Cambria Math" panose="02040503050406030204" pitchFamily="18" charset="0"/>
              </a:rPr>
              <a:t>V*</a:t>
            </a:r>
            <a:r>
              <a:rPr lang="en-US" dirty="0">
                <a:latin typeface="Corbel" panose="020B0503020204020204" pitchFamily="34" charset="0"/>
                <a:ea typeface="Cambria Math" panose="02040503050406030204" pitchFamily="18" charset="0"/>
              </a:rPr>
              <a:t>). </a:t>
            </a:r>
            <a:r>
              <a:rPr lang="en-US" b="1" dirty="0">
                <a:solidFill>
                  <a:srgbClr val="0432FF"/>
                </a:solidFill>
                <a:latin typeface="Corbel" panose="020B0503020204020204" pitchFamily="34" charset="0"/>
              </a:rPr>
              <a:t>The results suggest that changes in migration patterns due to droughts are gradual (ALL</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MIX</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XD), while those due to floods can be abrupt (ALL</a:t>
            </a:r>
            <a:r>
              <a:rPr lang="en-US" b="1" dirty="0">
                <a:solidFill>
                  <a:srgbClr val="0432FF"/>
                </a:solidFill>
                <a:latin typeface="Corbel" panose="020B0503020204020204" pitchFamily="34" charset="0"/>
                <a:sym typeface="Wingdings" pitchFamily="2" charset="2"/>
              </a:rPr>
              <a:t>EORXF</a:t>
            </a:r>
            <a:r>
              <a:rPr lang="en-US" b="1" dirty="0">
                <a:solidFill>
                  <a:srgbClr val="0432FF"/>
                </a:solidFill>
                <a:latin typeface="Corbel" panose="020B0503020204020204" pitchFamily="34" charset="0"/>
              </a:rPr>
              <a:t>). </a:t>
            </a:r>
            <a:r>
              <a:rPr lang="en-US" dirty="0">
                <a:latin typeface="Corbel" panose="020B0503020204020204" pitchFamily="34" charset="0"/>
              </a:rPr>
              <a:t>With understanding of regime boundaries (thresholds) derived from this simple model, one might cope with these changes more effectively</a:t>
            </a:r>
            <a:r>
              <a:rPr lang="en-US" b="1" dirty="0">
                <a:solidFill>
                  <a:srgbClr val="0432FF"/>
                </a:solidFill>
                <a:latin typeface="Corbel" panose="020B0503020204020204" pitchFamily="34" charset="0"/>
              </a:rPr>
              <a:t>. </a:t>
            </a:r>
          </a:p>
        </p:txBody>
      </p:sp>
      <p:sp>
        <p:nvSpPr>
          <p:cNvPr id="11" name="Arrow: Right 10">
            <a:extLst>
              <a:ext uri="{FF2B5EF4-FFF2-40B4-BE49-F238E27FC236}">
                <a16:creationId xmlns:a16="http://schemas.microsoft.com/office/drawing/2014/main" id="{E9EE1CC4-2AA8-4C0F-8A25-0B556FD03E5B}"/>
              </a:ext>
            </a:extLst>
          </p:cNvPr>
          <p:cNvSpPr/>
          <p:nvPr/>
        </p:nvSpPr>
        <p:spPr>
          <a:xfrm rot="5589851">
            <a:off x="5138088" y="1182477"/>
            <a:ext cx="861232" cy="9073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39015308-ACCD-4CC4-A3CC-B9965D31A1CE}"/>
              </a:ext>
            </a:extLst>
          </p:cNvPr>
          <p:cNvSpPr/>
          <p:nvPr/>
        </p:nvSpPr>
        <p:spPr>
          <a:xfrm rot="11791850">
            <a:off x="5087106" y="2756580"/>
            <a:ext cx="861232" cy="9073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912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EE4C5F-5316-6F4D-90AD-2E0A1D37F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48" y="1437863"/>
            <a:ext cx="11785600" cy="2895600"/>
          </a:xfrm>
          <a:prstGeom prst="rect">
            <a:avLst/>
          </a:prstGeom>
        </p:spPr>
      </p:pic>
      <p:sp>
        <p:nvSpPr>
          <p:cNvPr id="2" name="Title 1">
            <a:extLst>
              <a:ext uri="{FF2B5EF4-FFF2-40B4-BE49-F238E27FC236}">
                <a16:creationId xmlns:a16="http://schemas.microsoft.com/office/drawing/2014/main" id="{131BF7B0-2622-204C-A36E-C695AEB1B46B}"/>
              </a:ext>
            </a:extLst>
          </p:cNvPr>
          <p:cNvSpPr>
            <a:spLocks noGrp="1"/>
          </p:cNvSpPr>
          <p:nvPr>
            <p:ph type="title"/>
          </p:nvPr>
        </p:nvSpPr>
        <p:spPr>
          <a:xfrm>
            <a:off x="606266" y="224983"/>
            <a:ext cx="10906721" cy="891490"/>
          </a:xfrm>
        </p:spPr>
        <p:txBody>
          <a:bodyPr>
            <a:normAutofit/>
          </a:bodyPr>
          <a:lstStyle/>
          <a:p>
            <a:r>
              <a:rPr lang="en-US" sz="3600" dirty="0"/>
              <a:t>Implications on changes in migration patterns</a:t>
            </a:r>
          </a:p>
        </p:txBody>
      </p:sp>
      <p:sp>
        <p:nvSpPr>
          <p:cNvPr id="3" name="Content Placeholder 2">
            <a:extLst>
              <a:ext uri="{FF2B5EF4-FFF2-40B4-BE49-F238E27FC236}">
                <a16:creationId xmlns:a16="http://schemas.microsoft.com/office/drawing/2014/main" id="{AAC98712-7BCE-F346-91AF-8D74A6A04E7A}"/>
              </a:ext>
            </a:extLst>
          </p:cNvPr>
          <p:cNvSpPr>
            <a:spLocks noGrp="1"/>
          </p:cNvSpPr>
          <p:nvPr>
            <p:ph idx="1"/>
          </p:nvPr>
        </p:nvSpPr>
        <p:spPr>
          <a:xfrm>
            <a:off x="403853" y="1224563"/>
            <a:ext cx="3557335" cy="415700"/>
          </a:xfrm>
        </p:spPr>
        <p:txBody>
          <a:bodyPr>
            <a:normAutofit/>
          </a:bodyPr>
          <a:lstStyle/>
          <a:p>
            <a:pPr marL="0" indent="0" algn="ctr">
              <a:buNone/>
            </a:pPr>
            <a:r>
              <a:rPr lang="en-US" sz="2000" b="1" dirty="0">
                <a:cs typeface="Times New Roman" panose="02020603050405020304" pitchFamily="18" charset="0"/>
              </a:rPr>
              <a:t>(a) Low inflow rate</a:t>
            </a:r>
          </a:p>
        </p:txBody>
      </p:sp>
      <p:sp>
        <p:nvSpPr>
          <p:cNvPr id="4" name="Slide Number Placeholder 3">
            <a:extLst>
              <a:ext uri="{FF2B5EF4-FFF2-40B4-BE49-F238E27FC236}">
                <a16:creationId xmlns:a16="http://schemas.microsoft.com/office/drawing/2014/main" id="{55AF66A8-3336-B049-9F5C-CABD972FCFA4}"/>
              </a:ext>
            </a:extLst>
          </p:cNvPr>
          <p:cNvSpPr>
            <a:spLocks noGrp="1"/>
          </p:cNvSpPr>
          <p:nvPr>
            <p:ph type="sldNum" sz="quarter" idx="12"/>
          </p:nvPr>
        </p:nvSpPr>
        <p:spPr/>
        <p:txBody>
          <a:bodyPr/>
          <a:lstStyle/>
          <a:p>
            <a:fld id="{4FAB73BC-B049-4115-A692-8D63A059BFB8}" type="slidenum">
              <a:rPr lang="en-US" smtClean="0"/>
              <a:t>8</a:t>
            </a:fld>
            <a:endParaRPr lang="en-US"/>
          </a:p>
        </p:txBody>
      </p:sp>
      <p:sp>
        <p:nvSpPr>
          <p:cNvPr id="8" name="Content Placeholder 2">
            <a:extLst>
              <a:ext uri="{FF2B5EF4-FFF2-40B4-BE49-F238E27FC236}">
                <a16:creationId xmlns:a16="http://schemas.microsoft.com/office/drawing/2014/main" id="{79CDDAC6-B459-4289-8D1E-153338C7A7B1}"/>
              </a:ext>
            </a:extLst>
          </p:cNvPr>
          <p:cNvSpPr txBox="1">
            <a:spLocks/>
          </p:cNvSpPr>
          <p:nvPr/>
        </p:nvSpPr>
        <p:spPr>
          <a:xfrm>
            <a:off x="4212616" y="1224563"/>
            <a:ext cx="3627980"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(b) Medium inflow rate</a:t>
            </a:r>
          </a:p>
        </p:txBody>
      </p:sp>
      <p:sp>
        <p:nvSpPr>
          <p:cNvPr id="9" name="Content Placeholder 2">
            <a:extLst>
              <a:ext uri="{FF2B5EF4-FFF2-40B4-BE49-F238E27FC236}">
                <a16:creationId xmlns:a16="http://schemas.microsoft.com/office/drawing/2014/main" id="{523CCB8D-1D57-4DD5-8BFE-A204FF75F1A3}"/>
              </a:ext>
            </a:extLst>
          </p:cNvPr>
          <p:cNvSpPr txBox="1">
            <a:spLocks/>
          </p:cNvSpPr>
          <p:nvPr/>
        </p:nvSpPr>
        <p:spPr>
          <a:xfrm>
            <a:off x="8086425" y="1224563"/>
            <a:ext cx="3557335" cy="41570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3200" kern="1200">
                <a:solidFill>
                  <a:schemeClr val="tx1"/>
                </a:solidFill>
                <a:latin typeface="Corbel" panose="020B0503020204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800" kern="1200">
                <a:solidFill>
                  <a:schemeClr val="tx1"/>
                </a:solidFill>
                <a:latin typeface="Corbel" panose="020B0503020204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400" kern="1200">
                <a:solidFill>
                  <a:schemeClr val="tx1"/>
                </a:solidFill>
                <a:latin typeface="Corbel" panose="020B0503020204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US" sz="2000" b="1" dirty="0">
                <a:cs typeface="Times New Roman" panose="02020603050405020304" pitchFamily="18" charset="0"/>
              </a:rPr>
              <a:t>(c) High inflow rate</a:t>
            </a:r>
          </a:p>
        </p:txBody>
      </p:sp>
      <p:sp>
        <p:nvSpPr>
          <p:cNvPr id="10" name="TextBox 9">
            <a:extLst>
              <a:ext uri="{FF2B5EF4-FFF2-40B4-BE49-F238E27FC236}">
                <a16:creationId xmlns:a16="http://schemas.microsoft.com/office/drawing/2014/main" id="{B5752A70-5D8C-764C-838F-DA0937E88655}"/>
              </a:ext>
            </a:extLst>
          </p:cNvPr>
          <p:cNvSpPr txBox="1"/>
          <p:nvPr/>
        </p:nvSpPr>
        <p:spPr>
          <a:xfrm>
            <a:off x="606267" y="4256361"/>
            <a:ext cx="10906720" cy="2308324"/>
          </a:xfrm>
          <a:prstGeom prst="rect">
            <a:avLst/>
          </a:prstGeom>
          <a:noFill/>
        </p:spPr>
        <p:txBody>
          <a:bodyPr wrap="square" rtlCol="0">
            <a:spAutoFit/>
          </a:bodyPr>
          <a:lstStyle/>
          <a:p>
            <a:r>
              <a:rPr lang="en-US" dirty="0">
                <a:latin typeface="Corbel" panose="020B0503020204020204" pitchFamily="34" charset="0"/>
              </a:rPr>
              <a:t>These are </a:t>
            </a:r>
            <a:r>
              <a:rPr lang="en-US" b="1" dirty="0">
                <a:latin typeface="Corbel" panose="020B0503020204020204" pitchFamily="34" charset="0"/>
              </a:rPr>
              <a:t>contours of </a:t>
            </a:r>
            <a:r>
              <a:rPr lang="en-US" b="1" i="1" dirty="0">
                <a:latin typeface="Cambria Math" panose="02040503050406030204" pitchFamily="18" charset="0"/>
                <a:ea typeface="Cambria Math" panose="02040503050406030204" pitchFamily="18" charset="0"/>
              </a:rPr>
              <a:t>V*, </a:t>
            </a:r>
            <a:r>
              <a:rPr lang="en-US" dirty="0">
                <a:latin typeface="Corbel" panose="020B0503020204020204" pitchFamily="34" charset="0"/>
              </a:rPr>
              <a:t>fraction of efforts spent inside the system</a:t>
            </a:r>
            <a:r>
              <a:rPr lang="en-US" i="1" dirty="0">
                <a:latin typeface="Corbel" panose="020B0503020204020204" pitchFamily="34" charset="0"/>
              </a:rPr>
              <a:t>, </a:t>
            </a:r>
            <a:r>
              <a:rPr lang="en-US" dirty="0">
                <a:latin typeface="Corbel" panose="020B0503020204020204" pitchFamily="34" charset="0"/>
              </a:rPr>
              <a:t>which can be thought of as a proxy of migration: </a:t>
            </a:r>
            <a:r>
              <a:rPr lang="en-US" b="1" dirty="0">
                <a:latin typeface="Corbel" panose="020B0503020204020204" pitchFamily="34" charset="0"/>
              </a:rPr>
              <a:t>lower </a:t>
            </a:r>
            <a:r>
              <a:rPr lang="en-US" b="1" i="1" dirty="0">
                <a:latin typeface="Cambria Math" panose="02040503050406030204" pitchFamily="18" charset="0"/>
                <a:ea typeface="Cambria Math" panose="02040503050406030204" pitchFamily="18" charset="0"/>
              </a:rPr>
              <a:t>V*</a:t>
            </a:r>
            <a:r>
              <a:rPr lang="en-US" b="1" dirty="0">
                <a:latin typeface="Corbel" panose="020B0503020204020204" pitchFamily="34" charset="0"/>
              </a:rPr>
              <a:t>  implies greater out-migration.  </a:t>
            </a:r>
            <a:r>
              <a:rPr lang="en-US" dirty="0">
                <a:latin typeface="Corbel" panose="020B0503020204020204" pitchFamily="34" charset="0"/>
              </a:rPr>
              <a:t>The black and gray areas correspond to the XOM and EOR regimes, both of which have two stable equilibrium points—which one the system would gravitate toward depends on the system’s history.  As the inflow rate is altered, the system can undergo transition to a different regime.  Such transition has consequences (e.g., the changes in migration patterns implied by changes in </a:t>
            </a:r>
            <a:r>
              <a:rPr lang="en-US" i="1" dirty="0">
                <a:latin typeface="Cambria Math" panose="02040503050406030204" pitchFamily="18" charset="0"/>
                <a:ea typeface="Cambria Math" panose="02040503050406030204" pitchFamily="18" charset="0"/>
              </a:rPr>
              <a:t>V*</a:t>
            </a:r>
            <a:r>
              <a:rPr lang="en-US" dirty="0">
                <a:latin typeface="Corbel" panose="020B0503020204020204" pitchFamily="34" charset="0"/>
                <a:ea typeface="Cambria Math" panose="02040503050406030204" pitchFamily="18" charset="0"/>
              </a:rPr>
              <a:t>). </a:t>
            </a:r>
            <a:r>
              <a:rPr lang="en-US" b="1" dirty="0">
                <a:solidFill>
                  <a:srgbClr val="0432FF"/>
                </a:solidFill>
                <a:latin typeface="Corbel" panose="020B0503020204020204" pitchFamily="34" charset="0"/>
              </a:rPr>
              <a:t>The results suggest that changes in migration patterns due to droughts are gradual (ALL</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MIX</a:t>
            </a:r>
            <a:r>
              <a:rPr lang="en-US" b="1" dirty="0">
                <a:solidFill>
                  <a:srgbClr val="0432FF"/>
                </a:solidFill>
                <a:latin typeface="Corbel" panose="020B0503020204020204" pitchFamily="34" charset="0"/>
                <a:sym typeface="Wingdings" pitchFamily="2" charset="2"/>
              </a:rPr>
              <a:t></a:t>
            </a:r>
            <a:r>
              <a:rPr lang="en-US" b="1" dirty="0">
                <a:solidFill>
                  <a:srgbClr val="0432FF"/>
                </a:solidFill>
                <a:latin typeface="Corbel" panose="020B0503020204020204" pitchFamily="34" charset="0"/>
              </a:rPr>
              <a:t>XD), while those due to floods can be abrupt (ALL</a:t>
            </a:r>
            <a:r>
              <a:rPr lang="en-US" b="1" dirty="0">
                <a:solidFill>
                  <a:srgbClr val="0432FF"/>
                </a:solidFill>
                <a:latin typeface="Corbel" panose="020B0503020204020204" pitchFamily="34" charset="0"/>
                <a:sym typeface="Wingdings" pitchFamily="2" charset="2"/>
              </a:rPr>
              <a:t>EORXF</a:t>
            </a:r>
            <a:r>
              <a:rPr lang="en-US" b="1" dirty="0">
                <a:solidFill>
                  <a:srgbClr val="0432FF"/>
                </a:solidFill>
                <a:latin typeface="Corbel" panose="020B0503020204020204" pitchFamily="34" charset="0"/>
              </a:rPr>
              <a:t>). </a:t>
            </a:r>
            <a:r>
              <a:rPr lang="en-US" dirty="0">
                <a:latin typeface="Corbel" panose="020B0503020204020204" pitchFamily="34" charset="0"/>
              </a:rPr>
              <a:t>With understanding of regime boundaries (thresholds) derived from this simple model, one might cope with these changes more effectively</a:t>
            </a:r>
            <a:r>
              <a:rPr lang="en-US" b="1" dirty="0">
                <a:solidFill>
                  <a:srgbClr val="0432FF"/>
                </a:solidFill>
                <a:latin typeface="Corbel" panose="020B0503020204020204" pitchFamily="34" charset="0"/>
              </a:rPr>
              <a:t>. </a:t>
            </a:r>
          </a:p>
        </p:txBody>
      </p:sp>
      <p:sp>
        <p:nvSpPr>
          <p:cNvPr id="11" name="Arrow: Right 10">
            <a:extLst>
              <a:ext uri="{FF2B5EF4-FFF2-40B4-BE49-F238E27FC236}">
                <a16:creationId xmlns:a16="http://schemas.microsoft.com/office/drawing/2014/main" id="{4D3C2484-93D4-4051-AE98-CE5815FC51ED}"/>
              </a:ext>
            </a:extLst>
          </p:cNvPr>
          <p:cNvSpPr/>
          <p:nvPr/>
        </p:nvSpPr>
        <p:spPr>
          <a:xfrm rot="16200000">
            <a:off x="3138369" y="4269583"/>
            <a:ext cx="644389" cy="337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0">
            <a:extLst>
              <a:ext uri="{FF2B5EF4-FFF2-40B4-BE49-F238E27FC236}">
                <a16:creationId xmlns:a16="http://schemas.microsoft.com/office/drawing/2014/main" id="{A19EF592-ACBC-8C46-BE62-AD1CD93FEF14}"/>
              </a:ext>
            </a:extLst>
          </p:cNvPr>
          <p:cNvSpPr/>
          <p:nvPr/>
        </p:nvSpPr>
        <p:spPr>
          <a:xfrm rot="16200000">
            <a:off x="3218796" y="3388470"/>
            <a:ext cx="415701" cy="405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0">
            <a:extLst>
              <a:ext uri="{FF2B5EF4-FFF2-40B4-BE49-F238E27FC236}">
                <a16:creationId xmlns:a16="http://schemas.microsoft.com/office/drawing/2014/main" id="{197BD57D-7E64-0D48-8913-CDCB1E96CBE2}"/>
              </a:ext>
            </a:extLst>
          </p:cNvPr>
          <p:cNvSpPr/>
          <p:nvPr/>
        </p:nvSpPr>
        <p:spPr>
          <a:xfrm rot="16200000">
            <a:off x="904215" y="4269583"/>
            <a:ext cx="644389" cy="3375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0">
            <a:extLst>
              <a:ext uri="{FF2B5EF4-FFF2-40B4-BE49-F238E27FC236}">
                <a16:creationId xmlns:a16="http://schemas.microsoft.com/office/drawing/2014/main" id="{DE643D16-0488-6E46-9A00-2E86EBBAA375}"/>
              </a:ext>
            </a:extLst>
          </p:cNvPr>
          <p:cNvSpPr/>
          <p:nvPr/>
        </p:nvSpPr>
        <p:spPr>
          <a:xfrm rot="16200000">
            <a:off x="542048" y="2700779"/>
            <a:ext cx="1357461" cy="405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82AD83A-1777-EE49-8F07-F9C18B720254}"/>
              </a:ext>
            </a:extLst>
          </p:cNvPr>
          <p:cNvSpPr txBox="1"/>
          <p:nvPr/>
        </p:nvSpPr>
        <p:spPr>
          <a:xfrm>
            <a:off x="8464381" y="5670025"/>
            <a:ext cx="1765483" cy="276999"/>
          </a:xfrm>
          <a:prstGeom prst="rect">
            <a:avLst/>
          </a:prstGeom>
          <a:solidFill>
            <a:schemeClr val="bg1"/>
          </a:solidFill>
        </p:spPr>
        <p:txBody>
          <a:bodyPr wrap="none" lIns="0" tIns="0" rIns="0" bIns="0" rtlCol="0">
            <a:spAutoFit/>
          </a:bodyPr>
          <a:lstStyle/>
          <a:p>
            <a:r>
              <a:rPr lang="en-US" b="1" dirty="0">
                <a:solidFill>
                  <a:srgbClr val="FF0000"/>
                </a:solidFill>
                <a:latin typeface="Corbel" panose="020B0503020204020204" pitchFamily="34" charset="0"/>
              </a:rPr>
              <a:t>(ALL</a:t>
            </a:r>
            <a:r>
              <a:rPr lang="en-US" b="1" dirty="0">
                <a:solidFill>
                  <a:srgbClr val="FF0000"/>
                </a:solidFill>
                <a:latin typeface="Corbel" panose="020B0503020204020204" pitchFamily="34" charset="0"/>
                <a:sym typeface="Wingdings" pitchFamily="2" charset="2"/>
              </a:rPr>
              <a:t></a:t>
            </a:r>
            <a:r>
              <a:rPr lang="en-US" b="1" dirty="0">
                <a:solidFill>
                  <a:srgbClr val="FF0000"/>
                </a:solidFill>
                <a:latin typeface="Corbel" panose="020B0503020204020204" pitchFamily="34" charset="0"/>
              </a:rPr>
              <a:t>MIX</a:t>
            </a:r>
            <a:r>
              <a:rPr lang="en-US" b="1" dirty="0">
                <a:solidFill>
                  <a:srgbClr val="FF0000"/>
                </a:solidFill>
                <a:latin typeface="Corbel" panose="020B0503020204020204" pitchFamily="34" charset="0"/>
                <a:sym typeface="Wingdings" pitchFamily="2" charset="2"/>
              </a:rPr>
              <a:t></a:t>
            </a:r>
            <a:r>
              <a:rPr lang="en-US" b="1" dirty="0">
                <a:solidFill>
                  <a:srgbClr val="FF0000"/>
                </a:solidFill>
                <a:latin typeface="Corbel" panose="020B0503020204020204" pitchFamily="34" charset="0"/>
              </a:rPr>
              <a:t>XD),</a:t>
            </a:r>
            <a:endParaRPr lang="en-US" dirty="0">
              <a:solidFill>
                <a:srgbClr val="FF0000"/>
              </a:solidFill>
            </a:endParaRPr>
          </a:p>
        </p:txBody>
      </p:sp>
      <p:sp>
        <p:nvSpPr>
          <p:cNvPr id="15" name="TextBox 14">
            <a:extLst>
              <a:ext uri="{FF2B5EF4-FFF2-40B4-BE49-F238E27FC236}">
                <a16:creationId xmlns:a16="http://schemas.microsoft.com/office/drawing/2014/main" id="{87B5F352-97D3-C44A-9073-E9FBFB6F85FD}"/>
              </a:ext>
            </a:extLst>
          </p:cNvPr>
          <p:cNvSpPr txBox="1"/>
          <p:nvPr/>
        </p:nvSpPr>
        <p:spPr>
          <a:xfrm>
            <a:off x="3427003" y="5947729"/>
            <a:ext cx="1783080" cy="276999"/>
          </a:xfrm>
          <a:prstGeom prst="rect">
            <a:avLst/>
          </a:prstGeom>
          <a:solidFill>
            <a:schemeClr val="bg1"/>
          </a:solidFill>
        </p:spPr>
        <p:txBody>
          <a:bodyPr wrap="square" lIns="0" tIns="0" rIns="0" bIns="0" rtlCol="0">
            <a:spAutoFit/>
          </a:bodyPr>
          <a:lstStyle/>
          <a:p>
            <a:r>
              <a:rPr lang="en-US" b="1" dirty="0">
                <a:solidFill>
                  <a:srgbClr val="FF0000"/>
                </a:solidFill>
                <a:latin typeface="Corbel" panose="020B0503020204020204" pitchFamily="34" charset="0"/>
              </a:rPr>
              <a:t>(ALL</a:t>
            </a:r>
            <a:r>
              <a:rPr lang="en-US" b="1" dirty="0">
                <a:solidFill>
                  <a:srgbClr val="FF0000"/>
                </a:solidFill>
                <a:latin typeface="Corbel" panose="020B0503020204020204" pitchFamily="34" charset="0"/>
                <a:sym typeface="Wingdings" pitchFamily="2" charset="2"/>
              </a:rPr>
              <a:t>EORXF</a:t>
            </a:r>
            <a:r>
              <a:rPr lang="en-US" b="1" dirty="0">
                <a:solidFill>
                  <a:srgbClr val="FF0000"/>
                </a:solidFill>
                <a:latin typeface="Corbel" panose="020B0503020204020204" pitchFamily="34" charset="0"/>
              </a:rPr>
              <a:t>).</a:t>
            </a:r>
            <a:endParaRPr lang="en-US" dirty="0">
              <a:solidFill>
                <a:srgbClr val="FF0000"/>
              </a:solidFill>
            </a:endParaRPr>
          </a:p>
        </p:txBody>
      </p:sp>
    </p:spTree>
    <p:extLst>
      <p:ext uri="{BB962C8B-B14F-4D97-AF65-F5344CB8AC3E}">
        <p14:creationId xmlns:p14="http://schemas.microsoft.com/office/powerpoint/2010/main" val="235288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7" grpId="0" animBg="1"/>
      <p:bldP spid="7" grpId="1" animBg="1"/>
      <p:bldP spid="1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FF817930B1C6B479FED7908EEE1A818" ma:contentTypeVersion="0" ma:contentTypeDescription="Create a new document." ma:contentTypeScope="" ma:versionID="4f13d5bf9da9f573a0243b1aff581443">
  <xsd:schema xmlns:xsd="http://www.w3.org/2001/XMLSchema" xmlns:xs="http://www.w3.org/2001/XMLSchema" xmlns:p="http://schemas.microsoft.com/office/2006/metadata/properties" targetNamespace="http://schemas.microsoft.com/office/2006/metadata/properties" ma:root="true" ma:fieldsID="165d48fea3d983a66993d8f03264a87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CD624D3-5F39-479B-93B1-932EA25876A3}">
  <ds:schemaRefs>
    <ds:schemaRef ds:uri="http://schemas.microsoft.com/sharepoint/v3/contenttype/forms"/>
  </ds:schemaRefs>
</ds:datastoreItem>
</file>

<file path=customXml/itemProps2.xml><?xml version="1.0" encoding="utf-8"?>
<ds:datastoreItem xmlns:ds="http://schemas.openxmlformats.org/officeDocument/2006/customXml" ds:itemID="{CC2AE712-6319-4849-A62F-6A8B291B9E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01EC3DC-04D7-4922-95EB-DA67627067B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24450</TotalTime>
  <Words>1165</Words>
  <Application>Microsoft Macintosh PowerPoint</Application>
  <PresentationFormat>Widescreen</PresentationFormat>
  <Paragraphs>119</Paragraphs>
  <Slides>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Arial Black</vt:lpstr>
      <vt:lpstr>Calibri</vt:lpstr>
      <vt:lpstr>Cambria Math</vt:lpstr>
      <vt:lpstr>Corbel</vt:lpstr>
      <vt:lpstr>Rockwell</vt:lpstr>
      <vt:lpstr>Rockwell Condensed</vt:lpstr>
      <vt:lpstr>Rockwell Extra Bold</vt:lpstr>
      <vt:lpstr>Wingdings</vt:lpstr>
      <vt:lpstr>Wood Type</vt:lpstr>
      <vt:lpstr>On coupled dynamics and regime shifts in coupled human-water systems </vt:lpstr>
      <vt:lpstr>Minimalistic model for a CHWS</vt:lpstr>
      <vt:lpstr>Simple, but rich: 7 regimes</vt:lpstr>
      <vt:lpstr>Simple, but rich: 7 regimes</vt:lpstr>
      <vt:lpstr>Simple, but rich: 7 regimes</vt:lpstr>
      <vt:lpstr>Implications on changes in migration patterns</vt:lpstr>
      <vt:lpstr>Implications on changes in migration patterns</vt:lpstr>
      <vt:lpstr>Implications on changes in migration patterns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Minimalistic migration model: development &amp; Preliminary results</dc:title>
  <dc:creator>Suarez,Gonzalo Pablo</dc:creator>
  <cp:lastModifiedBy>Muneepeerakul,Rachata</cp:lastModifiedBy>
  <cp:revision>180</cp:revision>
  <dcterms:created xsi:type="dcterms:W3CDTF">2020-01-28T20:59:09Z</dcterms:created>
  <dcterms:modified xsi:type="dcterms:W3CDTF">2020-05-21T20:15:35Z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0x0101001FF817930B1C6B479FED7908EEE1A818</vt:lpwstr>
  </property>
</Properties>
</file>