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4"/>
  </p:sldMasterIdLst>
  <p:notesMasterIdLst>
    <p:notesMasterId r:id="rId96"/>
  </p:notesMasterIdLst>
  <p:sldIdLst>
    <p:sldId id="256" r:id="rId5"/>
    <p:sldId id="454" r:id="rId6"/>
    <p:sldId id="462" r:id="rId7"/>
    <p:sldId id="461" r:id="rId8"/>
    <p:sldId id="1732" r:id="rId9"/>
    <p:sldId id="1733" r:id="rId10"/>
    <p:sldId id="508" r:id="rId11"/>
    <p:sldId id="1734" r:id="rId12"/>
    <p:sldId id="1760" r:id="rId13"/>
    <p:sldId id="1796" r:id="rId14"/>
    <p:sldId id="1737" r:id="rId15"/>
    <p:sldId id="1797" r:id="rId16"/>
    <p:sldId id="1794" r:id="rId17"/>
    <p:sldId id="1798" r:id="rId18"/>
    <p:sldId id="1739" r:id="rId19"/>
    <p:sldId id="1835" r:id="rId20"/>
    <p:sldId id="1756" r:id="rId21"/>
    <p:sldId id="1750" r:id="rId22"/>
    <p:sldId id="1836" r:id="rId23"/>
    <p:sldId id="1837" r:id="rId24"/>
    <p:sldId id="1838" r:id="rId25"/>
    <p:sldId id="1839" r:id="rId26"/>
    <p:sldId id="257" r:id="rId27"/>
    <p:sldId id="258" r:id="rId28"/>
    <p:sldId id="259" r:id="rId29"/>
    <p:sldId id="260" r:id="rId30"/>
    <p:sldId id="261" r:id="rId31"/>
    <p:sldId id="272" r:id="rId32"/>
    <p:sldId id="278" r:id="rId33"/>
    <p:sldId id="263" r:id="rId34"/>
    <p:sldId id="284" r:id="rId35"/>
    <p:sldId id="285" r:id="rId36"/>
    <p:sldId id="270" r:id="rId37"/>
    <p:sldId id="1755" r:id="rId38"/>
    <p:sldId id="1786" r:id="rId39"/>
    <p:sldId id="1783" r:id="rId40"/>
    <p:sldId id="1757" r:id="rId41"/>
    <p:sldId id="1759" r:id="rId42"/>
    <p:sldId id="1852" r:id="rId43"/>
    <p:sldId id="1853" r:id="rId44"/>
    <p:sldId id="1758" r:id="rId45"/>
    <p:sldId id="1742" r:id="rId46"/>
    <p:sldId id="1748" r:id="rId47"/>
    <p:sldId id="1749" r:id="rId48"/>
    <p:sldId id="1754" r:id="rId49"/>
    <p:sldId id="1753" r:id="rId50"/>
    <p:sldId id="1751" r:id="rId51"/>
    <p:sldId id="1752" r:id="rId52"/>
    <p:sldId id="1761" r:id="rId53"/>
    <p:sldId id="414" r:id="rId54"/>
    <p:sldId id="455" r:id="rId55"/>
    <p:sldId id="474" r:id="rId56"/>
    <p:sldId id="1763" r:id="rId57"/>
    <p:sldId id="288" r:id="rId58"/>
    <p:sldId id="1764" r:id="rId59"/>
    <p:sldId id="1849" r:id="rId60"/>
    <p:sldId id="1778" r:id="rId61"/>
    <p:sldId id="1768" r:id="rId62"/>
    <p:sldId id="1770" r:id="rId63"/>
    <p:sldId id="1850" r:id="rId64"/>
    <p:sldId id="1785" r:id="rId65"/>
    <p:sldId id="1788" r:id="rId66"/>
    <p:sldId id="1789" r:id="rId67"/>
    <p:sldId id="1851" r:id="rId68"/>
    <p:sldId id="1765" r:id="rId69"/>
    <p:sldId id="267" r:id="rId70"/>
    <p:sldId id="268" r:id="rId71"/>
    <p:sldId id="1744" r:id="rId72"/>
    <p:sldId id="1814" r:id="rId73"/>
    <p:sldId id="1747" r:id="rId74"/>
    <p:sldId id="1840" r:id="rId75"/>
    <p:sldId id="1793" r:id="rId76"/>
    <p:sldId id="1841" r:id="rId77"/>
    <p:sldId id="1842" r:id="rId78"/>
    <p:sldId id="1799" r:id="rId79"/>
    <p:sldId id="1843" r:id="rId80"/>
    <p:sldId id="1801" r:id="rId81"/>
    <p:sldId id="1844" r:id="rId82"/>
    <p:sldId id="1845" r:id="rId83"/>
    <p:sldId id="1802" r:id="rId84"/>
    <p:sldId id="1846" r:id="rId85"/>
    <p:sldId id="1803" r:id="rId86"/>
    <p:sldId id="1805" r:id="rId87"/>
    <p:sldId id="1804" r:id="rId88"/>
    <p:sldId id="1806" r:id="rId89"/>
    <p:sldId id="1800" r:id="rId90"/>
    <p:sldId id="1847" r:id="rId91"/>
    <p:sldId id="1807" r:id="rId92"/>
    <p:sldId id="1808" r:id="rId93"/>
    <p:sldId id="1792" r:id="rId94"/>
    <p:sldId id="1848"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572562-6F3C-1843-96DA-4DD0A2185707}">
          <p14:sldIdLst>
            <p14:sldId id="256"/>
            <p14:sldId id="454"/>
            <p14:sldId id="462"/>
            <p14:sldId id="461"/>
            <p14:sldId id="1732"/>
            <p14:sldId id="1733"/>
            <p14:sldId id="508"/>
            <p14:sldId id="1734"/>
            <p14:sldId id="1760"/>
            <p14:sldId id="1796"/>
            <p14:sldId id="1737"/>
            <p14:sldId id="1797"/>
            <p14:sldId id="1794"/>
            <p14:sldId id="1798"/>
            <p14:sldId id="1739"/>
            <p14:sldId id="1835"/>
            <p14:sldId id="1756"/>
            <p14:sldId id="1750"/>
            <p14:sldId id="1836"/>
            <p14:sldId id="1837"/>
            <p14:sldId id="1838"/>
            <p14:sldId id="1839"/>
            <p14:sldId id="257"/>
            <p14:sldId id="258"/>
            <p14:sldId id="259"/>
            <p14:sldId id="260"/>
            <p14:sldId id="261"/>
            <p14:sldId id="272"/>
            <p14:sldId id="278"/>
            <p14:sldId id="263"/>
            <p14:sldId id="284"/>
            <p14:sldId id="285"/>
            <p14:sldId id="270"/>
            <p14:sldId id="1755"/>
            <p14:sldId id="1786"/>
            <p14:sldId id="1783"/>
            <p14:sldId id="1757"/>
            <p14:sldId id="1759"/>
            <p14:sldId id="1852"/>
            <p14:sldId id="1853"/>
            <p14:sldId id="1758"/>
            <p14:sldId id="1742"/>
            <p14:sldId id="1748"/>
            <p14:sldId id="1749"/>
            <p14:sldId id="1754"/>
            <p14:sldId id="1753"/>
            <p14:sldId id="1751"/>
            <p14:sldId id="1752"/>
            <p14:sldId id="1761"/>
            <p14:sldId id="414"/>
            <p14:sldId id="455"/>
            <p14:sldId id="474"/>
            <p14:sldId id="1763"/>
            <p14:sldId id="288"/>
            <p14:sldId id="1764"/>
            <p14:sldId id="1849"/>
            <p14:sldId id="1778"/>
            <p14:sldId id="1768"/>
            <p14:sldId id="1770"/>
            <p14:sldId id="1850"/>
            <p14:sldId id="1785"/>
            <p14:sldId id="1788"/>
            <p14:sldId id="1789"/>
            <p14:sldId id="1851"/>
            <p14:sldId id="1765"/>
            <p14:sldId id="267"/>
            <p14:sldId id="268"/>
            <p14:sldId id="1744"/>
            <p14:sldId id="1814"/>
            <p14:sldId id="1747"/>
            <p14:sldId id="1840"/>
            <p14:sldId id="1793"/>
            <p14:sldId id="1841"/>
            <p14:sldId id="1842"/>
            <p14:sldId id="1799"/>
            <p14:sldId id="1843"/>
            <p14:sldId id="1801"/>
            <p14:sldId id="1844"/>
            <p14:sldId id="1845"/>
            <p14:sldId id="1802"/>
            <p14:sldId id="1846"/>
            <p14:sldId id="1803"/>
            <p14:sldId id="1805"/>
            <p14:sldId id="1804"/>
            <p14:sldId id="1806"/>
            <p14:sldId id="1800"/>
            <p14:sldId id="1847"/>
            <p14:sldId id="1807"/>
            <p14:sldId id="1808"/>
            <p14:sldId id="1792"/>
            <p14:sldId id="184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D1F"/>
    <a:srgbClr val="0432FF"/>
    <a:srgbClr val="00FDFF"/>
    <a:srgbClr val="000000"/>
    <a:srgbClr val="C00000"/>
    <a:srgbClr val="945200"/>
    <a:srgbClr val="D34817"/>
    <a:srgbClr val="FFFFFF"/>
    <a:srgbClr val="FF93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9"/>
    <p:restoredTop sz="96928"/>
  </p:normalViewPr>
  <p:slideViewPr>
    <p:cSldViewPr snapToGrid="0" snapToObjects="1">
      <p:cViewPr varScale="1">
        <p:scale>
          <a:sx n="124" d="100"/>
          <a:sy n="124" d="100"/>
        </p:scale>
        <p:origin x="176" y="744"/>
      </p:cViewPr>
      <p:guideLst>
        <p:guide orient="horz" pos="2160"/>
        <p:guide pos="3840"/>
      </p:guideLst>
    </p:cSldViewPr>
  </p:slideViewPr>
  <p:outlineViewPr>
    <p:cViewPr>
      <p:scale>
        <a:sx n="33" d="100"/>
        <a:sy n="33" d="100"/>
      </p:scale>
      <p:origin x="0" y="-2481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beuser/Desktop/Migration_MURI_0606%20GSA-inputset1.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beuser/Desktop/Migration_MURI_0606%20GSA-inputset1.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Population in City 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smoothMarker"/>
        <c:varyColors val="0"/>
        <c:ser>
          <c:idx val="0"/>
          <c:order val="0"/>
          <c:tx>
            <c:v>Simulation 1</c:v>
          </c:tx>
          <c:spPr>
            <a:ln w="12700" cap="rnd">
              <a:solidFill>
                <a:srgbClr val="FF0000"/>
              </a:solidFill>
              <a:round/>
            </a:ln>
            <a:effectLst/>
          </c:spPr>
          <c:marker>
            <c:symbol val="none"/>
          </c:marker>
          <c:xVal>
            <c:numRef>
              <c:f>Sheet1!$A$1:$A$1501</c:f>
              <c:numCache>
                <c:formatCode>General</c:formatCode>
                <c:ptCount val="1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numCache>
            </c:numRef>
          </c:xVal>
          <c:yVal>
            <c:numRef>
              <c:f>Sheet1!$B$1:$B$1501</c:f>
              <c:numCache>
                <c:formatCode>General</c:formatCode>
                <c:ptCount val="1501"/>
                <c:pt idx="0">
                  <c:v>100</c:v>
                </c:pt>
                <c:pt idx="1">
                  <c:v>102</c:v>
                </c:pt>
                <c:pt idx="2">
                  <c:v>102</c:v>
                </c:pt>
                <c:pt idx="3">
                  <c:v>104</c:v>
                </c:pt>
                <c:pt idx="4">
                  <c:v>105</c:v>
                </c:pt>
                <c:pt idx="5">
                  <c:v>105</c:v>
                </c:pt>
                <c:pt idx="6">
                  <c:v>105</c:v>
                </c:pt>
                <c:pt idx="7">
                  <c:v>107</c:v>
                </c:pt>
                <c:pt idx="8">
                  <c:v>106</c:v>
                </c:pt>
                <c:pt idx="9">
                  <c:v>106</c:v>
                </c:pt>
                <c:pt idx="10">
                  <c:v>106</c:v>
                </c:pt>
                <c:pt idx="11">
                  <c:v>108</c:v>
                </c:pt>
                <c:pt idx="12">
                  <c:v>106</c:v>
                </c:pt>
                <c:pt idx="13">
                  <c:v>106</c:v>
                </c:pt>
                <c:pt idx="14">
                  <c:v>111</c:v>
                </c:pt>
                <c:pt idx="15">
                  <c:v>106</c:v>
                </c:pt>
                <c:pt idx="16">
                  <c:v>105</c:v>
                </c:pt>
                <c:pt idx="17">
                  <c:v>108</c:v>
                </c:pt>
                <c:pt idx="18">
                  <c:v>108</c:v>
                </c:pt>
                <c:pt idx="19">
                  <c:v>108</c:v>
                </c:pt>
                <c:pt idx="20">
                  <c:v>112</c:v>
                </c:pt>
                <c:pt idx="21">
                  <c:v>108</c:v>
                </c:pt>
                <c:pt idx="22">
                  <c:v>107</c:v>
                </c:pt>
                <c:pt idx="23">
                  <c:v>117</c:v>
                </c:pt>
                <c:pt idx="24">
                  <c:v>108</c:v>
                </c:pt>
                <c:pt idx="25">
                  <c:v>109</c:v>
                </c:pt>
                <c:pt idx="26">
                  <c:v>109</c:v>
                </c:pt>
                <c:pt idx="27">
                  <c:v>106</c:v>
                </c:pt>
                <c:pt idx="28">
                  <c:v>106</c:v>
                </c:pt>
                <c:pt idx="29">
                  <c:v>110</c:v>
                </c:pt>
                <c:pt idx="30">
                  <c:v>105</c:v>
                </c:pt>
                <c:pt idx="31">
                  <c:v>104</c:v>
                </c:pt>
                <c:pt idx="32">
                  <c:v>105</c:v>
                </c:pt>
                <c:pt idx="33">
                  <c:v>103</c:v>
                </c:pt>
                <c:pt idx="34">
                  <c:v>106</c:v>
                </c:pt>
                <c:pt idx="35">
                  <c:v>107</c:v>
                </c:pt>
                <c:pt idx="36">
                  <c:v>106</c:v>
                </c:pt>
                <c:pt idx="37">
                  <c:v>107</c:v>
                </c:pt>
                <c:pt idx="38">
                  <c:v>106</c:v>
                </c:pt>
                <c:pt idx="39">
                  <c:v>107</c:v>
                </c:pt>
                <c:pt idx="40">
                  <c:v>109</c:v>
                </c:pt>
                <c:pt idx="41">
                  <c:v>109</c:v>
                </c:pt>
                <c:pt idx="42">
                  <c:v>108</c:v>
                </c:pt>
                <c:pt idx="43">
                  <c:v>106</c:v>
                </c:pt>
                <c:pt idx="44">
                  <c:v>107</c:v>
                </c:pt>
                <c:pt idx="45">
                  <c:v>110</c:v>
                </c:pt>
                <c:pt idx="46">
                  <c:v>109</c:v>
                </c:pt>
                <c:pt idx="47">
                  <c:v>111</c:v>
                </c:pt>
                <c:pt idx="48">
                  <c:v>105</c:v>
                </c:pt>
                <c:pt idx="49">
                  <c:v>108</c:v>
                </c:pt>
                <c:pt idx="50">
                  <c:v>107</c:v>
                </c:pt>
                <c:pt idx="51">
                  <c:v>111</c:v>
                </c:pt>
                <c:pt idx="52">
                  <c:v>113</c:v>
                </c:pt>
                <c:pt idx="53">
                  <c:v>106</c:v>
                </c:pt>
                <c:pt idx="54">
                  <c:v>106</c:v>
                </c:pt>
                <c:pt idx="55">
                  <c:v>103</c:v>
                </c:pt>
                <c:pt idx="56">
                  <c:v>103</c:v>
                </c:pt>
                <c:pt idx="57">
                  <c:v>106</c:v>
                </c:pt>
                <c:pt idx="58">
                  <c:v>105</c:v>
                </c:pt>
                <c:pt idx="59">
                  <c:v>108</c:v>
                </c:pt>
                <c:pt idx="60">
                  <c:v>108</c:v>
                </c:pt>
                <c:pt idx="61">
                  <c:v>103</c:v>
                </c:pt>
                <c:pt idx="62">
                  <c:v>103</c:v>
                </c:pt>
                <c:pt idx="63">
                  <c:v>103</c:v>
                </c:pt>
                <c:pt idx="64">
                  <c:v>104</c:v>
                </c:pt>
                <c:pt idx="65">
                  <c:v>109</c:v>
                </c:pt>
                <c:pt idx="66">
                  <c:v>108</c:v>
                </c:pt>
                <c:pt idx="67">
                  <c:v>110</c:v>
                </c:pt>
                <c:pt idx="68">
                  <c:v>111</c:v>
                </c:pt>
                <c:pt idx="69">
                  <c:v>111</c:v>
                </c:pt>
                <c:pt idx="70">
                  <c:v>106</c:v>
                </c:pt>
                <c:pt idx="71">
                  <c:v>107</c:v>
                </c:pt>
                <c:pt idx="72">
                  <c:v>106</c:v>
                </c:pt>
                <c:pt idx="73">
                  <c:v>103</c:v>
                </c:pt>
                <c:pt idx="74">
                  <c:v>110</c:v>
                </c:pt>
                <c:pt idx="75">
                  <c:v>108</c:v>
                </c:pt>
                <c:pt idx="76">
                  <c:v>107</c:v>
                </c:pt>
                <c:pt idx="77">
                  <c:v>106</c:v>
                </c:pt>
                <c:pt idx="78">
                  <c:v>104</c:v>
                </c:pt>
                <c:pt idx="79">
                  <c:v>100</c:v>
                </c:pt>
                <c:pt idx="80">
                  <c:v>101</c:v>
                </c:pt>
                <c:pt idx="81">
                  <c:v>103</c:v>
                </c:pt>
                <c:pt idx="82">
                  <c:v>101</c:v>
                </c:pt>
                <c:pt idx="83">
                  <c:v>103</c:v>
                </c:pt>
                <c:pt idx="84">
                  <c:v>101</c:v>
                </c:pt>
                <c:pt idx="85">
                  <c:v>102</c:v>
                </c:pt>
                <c:pt idx="86">
                  <c:v>103</c:v>
                </c:pt>
                <c:pt idx="87">
                  <c:v>104</c:v>
                </c:pt>
                <c:pt idx="88">
                  <c:v>105</c:v>
                </c:pt>
                <c:pt idx="89">
                  <c:v>112</c:v>
                </c:pt>
                <c:pt idx="90">
                  <c:v>109</c:v>
                </c:pt>
                <c:pt idx="91">
                  <c:v>110</c:v>
                </c:pt>
                <c:pt idx="92">
                  <c:v>109</c:v>
                </c:pt>
                <c:pt idx="93">
                  <c:v>108</c:v>
                </c:pt>
                <c:pt idx="94">
                  <c:v>110</c:v>
                </c:pt>
                <c:pt idx="95">
                  <c:v>109</c:v>
                </c:pt>
                <c:pt idx="96">
                  <c:v>105</c:v>
                </c:pt>
                <c:pt idx="97">
                  <c:v>111</c:v>
                </c:pt>
                <c:pt idx="98">
                  <c:v>108</c:v>
                </c:pt>
                <c:pt idx="99">
                  <c:v>107</c:v>
                </c:pt>
                <c:pt idx="100">
                  <c:v>107</c:v>
                </c:pt>
                <c:pt idx="101">
                  <c:v>108</c:v>
                </c:pt>
                <c:pt idx="102">
                  <c:v>107</c:v>
                </c:pt>
                <c:pt idx="103">
                  <c:v>108</c:v>
                </c:pt>
                <c:pt idx="104">
                  <c:v>109</c:v>
                </c:pt>
                <c:pt idx="105">
                  <c:v>107</c:v>
                </c:pt>
                <c:pt idx="106">
                  <c:v>107</c:v>
                </c:pt>
                <c:pt idx="107">
                  <c:v>101</c:v>
                </c:pt>
                <c:pt idx="108">
                  <c:v>104</c:v>
                </c:pt>
                <c:pt idx="109">
                  <c:v>104</c:v>
                </c:pt>
                <c:pt idx="110">
                  <c:v>106</c:v>
                </c:pt>
                <c:pt idx="111">
                  <c:v>106</c:v>
                </c:pt>
                <c:pt idx="112">
                  <c:v>108</c:v>
                </c:pt>
                <c:pt idx="113">
                  <c:v>110</c:v>
                </c:pt>
                <c:pt idx="114">
                  <c:v>109</c:v>
                </c:pt>
                <c:pt idx="115">
                  <c:v>107</c:v>
                </c:pt>
                <c:pt idx="116">
                  <c:v>106</c:v>
                </c:pt>
                <c:pt idx="117">
                  <c:v>106</c:v>
                </c:pt>
                <c:pt idx="118">
                  <c:v>109</c:v>
                </c:pt>
                <c:pt idx="119">
                  <c:v>111</c:v>
                </c:pt>
                <c:pt idx="120">
                  <c:v>108</c:v>
                </c:pt>
                <c:pt idx="121">
                  <c:v>108</c:v>
                </c:pt>
                <c:pt idx="122">
                  <c:v>106</c:v>
                </c:pt>
                <c:pt idx="123">
                  <c:v>109</c:v>
                </c:pt>
                <c:pt idx="124">
                  <c:v>108</c:v>
                </c:pt>
                <c:pt idx="125">
                  <c:v>107</c:v>
                </c:pt>
                <c:pt idx="126">
                  <c:v>107</c:v>
                </c:pt>
                <c:pt idx="127">
                  <c:v>108</c:v>
                </c:pt>
                <c:pt idx="128">
                  <c:v>108</c:v>
                </c:pt>
                <c:pt idx="129">
                  <c:v>103</c:v>
                </c:pt>
                <c:pt idx="130">
                  <c:v>102</c:v>
                </c:pt>
                <c:pt idx="131">
                  <c:v>101</c:v>
                </c:pt>
                <c:pt idx="132">
                  <c:v>101</c:v>
                </c:pt>
                <c:pt idx="133">
                  <c:v>107</c:v>
                </c:pt>
                <c:pt idx="134">
                  <c:v>105</c:v>
                </c:pt>
                <c:pt idx="135">
                  <c:v>108</c:v>
                </c:pt>
                <c:pt idx="136">
                  <c:v>106</c:v>
                </c:pt>
                <c:pt idx="137">
                  <c:v>101</c:v>
                </c:pt>
                <c:pt idx="138">
                  <c:v>104</c:v>
                </c:pt>
                <c:pt idx="139">
                  <c:v>107</c:v>
                </c:pt>
                <c:pt idx="140">
                  <c:v>107</c:v>
                </c:pt>
                <c:pt idx="141">
                  <c:v>102</c:v>
                </c:pt>
                <c:pt idx="142">
                  <c:v>105</c:v>
                </c:pt>
                <c:pt idx="143">
                  <c:v>106</c:v>
                </c:pt>
                <c:pt idx="144">
                  <c:v>111</c:v>
                </c:pt>
                <c:pt idx="145">
                  <c:v>110</c:v>
                </c:pt>
                <c:pt idx="146">
                  <c:v>110</c:v>
                </c:pt>
                <c:pt idx="147">
                  <c:v>108</c:v>
                </c:pt>
                <c:pt idx="148">
                  <c:v>103</c:v>
                </c:pt>
                <c:pt idx="149">
                  <c:v>103</c:v>
                </c:pt>
                <c:pt idx="150">
                  <c:v>106</c:v>
                </c:pt>
                <c:pt idx="151">
                  <c:v>110</c:v>
                </c:pt>
                <c:pt idx="152">
                  <c:v>110</c:v>
                </c:pt>
                <c:pt idx="153">
                  <c:v>108</c:v>
                </c:pt>
                <c:pt idx="154">
                  <c:v>105</c:v>
                </c:pt>
                <c:pt idx="155">
                  <c:v>106</c:v>
                </c:pt>
                <c:pt idx="156">
                  <c:v>107</c:v>
                </c:pt>
                <c:pt idx="157">
                  <c:v>107</c:v>
                </c:pt>
                <c:pt idx="158">
                  <c:v>104</c:v>
                </c:pt>
                <c:pt idx="159">
                  <c:v>106</c:v>
                </c:pt>
                <c:pt idx="160">
                  <c:v>105</c:v>
                </c:pt>
                <c:pt idx="161">
                  <c:v>103</c:v>
                </c:pt>
                <c:pt idx="162">
                  <c:v>105</c:v>
                </c:pt>
                <c:pt idx="163">
                  <c:v>104</c:v>
                </c:pt>
                <c:pt idx="164">
                  <c:v>106</c:v>
                </c:pt>
                <c:pt idx="165">
                  <c:v>112</c:v>
                </c:pt>
                <c:pt idx="166">
                  <c:v>109</c:v>
                </c:pt>
                <c:pt idx="167">
                  <c:v>108</c:v>
                </c:pt>
                <c:pt idx="168">
                  <c:v>108</c:v>
                </c:pt>
                <c:pt idx="169">
                  <c:v>107</c:v>
                </c:pt>
                <c:pt idx="170">
                  <c:v>105</c:v>
                </c:pt>
                <c:pt idx="171">
                  <c:v>106</c:v>
                </c:pt>
                <c:pt idx="172">
                  <c:v>105</c:v>
                </c:pt>
                <c:pt idx="173">
                  <c:v>105</c:v>
                </c:pt>
                <c:pt idx="174">
                  <c:v>110</c:v>
                </c:pt>
                <c:pt idx="175">
                  <c:v>108</c:v>
                </c:pt>
                <c:pt idx="176">
                  <c:v>109</c:v>
                </c:pt>
                <c:pt idx="177">
                  <c:v>107</c:v>
                </c:pt>
                <c:pt idx="178">
                  <c:v>108</c:v>
                </c:pt>
                <c:pt idx="179">
                  <c:v>110</c:v>
                </c:pt>
                <c:pt idx="180">
                  <c:v>108</c:v>
                </c:pt>
                <c:pt idx="181">
                  <c:v>106</c:v>
                </c:pt>
                <c:pt idx="182">
                  <c:v>103</c:v>
                </c:pt>
                <c:pt idx="183">
                  <c:v>102</c:v>
                </c:pt>
                <c:pt idx="184">
                  <c:v>100</c:v>
                </c:pt>
                <c:pt idx="185">
                  <c:v>101</c:v>
                </c:pt>
                <c:pt idx="186">
                  <c:v>100</c:v>
                </c:pt>
                <c:pt idx="187">
                  <c:v>102</c:v>
                </c:pt>
                <c:pt idx="188">
                  <c:v>109</c:v>
                </c:pt>
                <c:pt idx="189">
                  <c:v>113</c:v>
                </c:pt>
                <c:pt idx="190">
                  <c:v>117</c:v>
                </c:pt>
                <c:pt idx="191">
                  <c:v>115</c:v>
                </c:pt>
                <c:pt idx="192">
                  <c:v>112</c:v>
                </c:pt>
                <c:pt idx="193">
                  <c:v>112</c:v>
                </c:pt>
                <c:pt idx="194">
                  <c:v>110</c:v>
                </c:pt>
                <c:pt idx="195">
                  <c:v>105</c:v>
                </c:pt>
                <c:pt idx="196">
                  <c:v>103</c:v>
                </c:pt>
                <c:pt idx="197">
                  <c:v>97</c:v>
                </c:pt>
                <c:pt idx="198">
                  <c:v>97</c:v>
                </c:pt>
                <c:pt idx="199">
                  <c:v>102</c:v>
                </c:pt>
                <c:pt idx="200">
                  <c:v>106</c:v>
                </c:pt>
                <c:pt idx="201">
                  <c:v>106</c:v>
                </c:pt>
                <c:pt idx="202">
                  <c:v>105</c:v>
                </c:pt>
                <c:pt idx="203">
                  <c:v>107</c:v>
                </c:pt>
                <c:pt idx="204">
                  <c:v>105</c:v>
                </c:pt>
                <c:pt idx="205">
                  <c:v>105</c:v>
                </c:pt>
                <c:pt idx="206">
                  <c:v>107</c:v>
                </c:pt>
                <c:pt idx="207">
                  <c:v>110</c:v>
                </c:pt>
                <c:pt idx="208">
                  <c:v>108</c:v>
                </c:pt>
                <c:pt idx="209">
                  <c:v>109</c:v>
                </c:pt>
                <c:pt idx="210">
                  <c:v>115</c:v>
                </c:pt>
                <c:pt idx="211">
                  <c:v>112</c:v>
                </c:pt>
                <c:pt idx="212">
                  <c:v>112</c:v>
                </c:pt>
                <c:pt idx="213">
                  <c:v>109</c:v>
                </c:pt>
                <c:pt idx="214">
                  <c:v>107</c:v>
                </c:pt>
                <c:pt idx="215">
                  <c:v>107</c:v>
                </c:pt>
                <c:pt idx="216">
                  <c:v>107</c:v>
                </c:pt>
                <c:pt idx="217">
                  <c:v>105</c:v>
                </c:pt>
                <c:pt idx="218">
                  <c:v>102</c:v>
                </c:pt>
                <c:pt idx="219">
                  <c:v>109</c:v>
                </c:pt>
                <c:pt idx="220">
                  <c:v>109</c:v>
                </c:pt>
                <c:pt idx="221">
                  <c:v>111</c:v>
                </c:pt>
                <c:pt idx="222">
                  <c:v>112</c:v>
                </c:pt>
                <c:pt idx="223">
                  <c:v>109</c:v>
                </c:pt>
                <c:pt idx="224">
                  <c:v>108</c:v>
                </c:pt>
                <c:pt idx="225">
                  <c:v>106</c:v>
                </c:pt>
                <c:pt idx="226">
                  <c:v>109</c:v>
                </c:pt>
                <c:pt idx="227">
                  <c:v>107</c:v>
                </c:pt>
                <c:pt idx="228">
                  <c:v>108</c:v>
                </c:pt>
                <c:pt idx="229">
                  <c:v>108</c:v>
                </c:pt>
                <c:pt idx="230">
                  <c:v>110</c:v>
                </c:pt>
                <c:pt idx="231">
                  <c:v>111</c:v>
                </c:pt>
                <c:pt idx="232">
                  <c:v>112</c:v>
                </c:pt>
                <c:pt idx="233">
                  <c:v>111</c:v>
                </c:pt>
                <c:pt idx="234">
                  <c:v>109</c:v>
                </c:pt>
                <c:pt idx="235">
                  <c:v>111</c:v>
                </c:pt>
                <c:pt idx="236">
                  <c:v>111</c:v>
                </c:pt>
                <c:pt idx="237">
                  <c:v>108</c:v>
                </c:pt>
                <c:pt idx="238">
                  <c:v>106</c:v>
                </c:pt>
                <c:pt idx="239">
                  <c:v>105</c:v>
                </c:pt>
                <c:pt idx="240">
                  <c:v>104</c:v>
                </c:pt>
                <c:pt idx="241">
                  <c:v>103</c:v>
                </c:pt>
                <c:pt idx="242">
                  <c:v>102</c:v>
                </c:pt>
                <c:pt idx="243">
                  <c:v>104</c:v>
                </c:pt>
                <c:pt idx="244">
                  <c:v>105</c:v>
                </c:pt>
                <c:pt idx="245">
                  <c:v>111</c:v>
                </c:pt>
                <c:pt idx="246">
                  <c:v>112</c:v>
                </c:pt>
                <c:pt idx="247">
                  <c:v>110</c:v>
                </c:pt>
                <c:pt idx="248">
                  <c:v>116</c:v>
                </c:pt>
                <c:pt idx="249">
                  <c:v>118</c:v>
                </c:pt>
                <c:pt idx="250">
                  <c:v>113</c:v>
                </c:pt>
                <c:pt idx="251">
                  <c:v>109</c:v>
                </c:pt>
                <c:pt idx="252">
                  <c:v>111</c:v>
                </c:pt>
                <c:pt idx="253">
                  <c:v>112</c:v>
                </c:pt>
                <c:pt idx="254">
                  <c:v>114</c:v>
                </c:pt>
                <c:pt idx="255">
                  <c:v>112</c:v>
                </c:pt>
                <c:pt idx="256">
                  <c:v>113</c:v>
                </c:pt>
                <c:pt idx="257">
                  <c:v>110</c:v>
                </c:pt>
                <c:pt idx="258">
                  <c:v>112</c:v>
                </c:pt>
                <c:pt idx="259">
                  <c:v>114</c:v>
                </c:pt>
                <c:pt idx="260">
                  <c:v>117</c:v>
                </c:pt>
                <c:pt idx="261">
                  <c:v>114</c:v>
                </c:pt>
                <c:pt idx="262">
                  <c:v>119</c:v>
                </c:pt>
                <c:pt idx="263">
                  <c:v>117</c:v>
                </c:pt>
                <c:pt idx="264">
                  <c:v>117</c:v>
                </c:pt>
                <c:pt idx="265">
                  <c:v>112</c:v>
                </c:pt>
                <c:pt idx="266">
                  <c:v>114</c:v>
                </c:pt>
                <c:pt idx="267">
                  <c:v>121</c:v>
                </c:pt>
                <c:pt idx="268">
                  <c:v>115</c:v>
                </c:pt>
                <c:pt idx="269">
                  <c:v>110</c:v>
                </c:pt>
                <c:pt idx="270">
                  <c:v>103</c:v>
                </c:pt>
                <c:pt idx="271">
                  <c:v>105</c:v>
                </c:pt>
                <c:pt idx="272">
                  <c:v>108</c:v>
                </c:pt>
                <c:pt idx="273">
                  <c:v>109</c:v>
                </c:pt>
                <c:pt idx="274">
                  <c:v>114</c:v>
                </c:pt>
                <c:pt idx="275">
                  <c:v>113</c:v>
                </c:pt>
                <c:pt idx="276">
                  <c:v>112</c:v>
                </c:pt>
                <c:pt idx="277">
                  <c:v>113</c:v>
                </c:pt>
                <c:pt idx="278">
                  <c:v>111</c:v>
                </c:pt>
                <c:pt idx="279">
                  <c:v>113</c:v>
                </c:pt>
                <c:pt idx="280">
                  <c:v>111</c:v>
                </c:pt>
                <c:pt idx="281">
                  <c:v>113</c:v>
                </c:pt>
                <c:pt idx="282">
                  <c:v>110</c:v>
                </c:pt>
                <c:pt idx="283">
                  <c:v>107</c:v>
                </c:pt>
                <c:pt idx="284">
                  <c:v>109</c:v>
                </c:pt>
                <c:pt idx="285">
                  <c:v>110</c:v>
                </c:pt>
                <c:pt idx="286">
                  <c:v>108</c:v>
                </c:pt>
                <c:pt idx="287">
                  <c:v>107</c:v>
                </c:pt>
                <c:pt idx="288">
                  <c:v>109</c:v>
                </c:pt>
                <c:pt idx="289">
                  <c:v>109</c:v>
                </c:pt>
                <c:pt idx="290">
                  <c:v>118</c:v>
                </c:pt>
                <c:pt idx="291">
                  <c:v>114</c:v>
                </c:pt>
                <c:pt idx="292">
                  <c:v>120</c:v>
                </c:pt>
                <c:pt idx="293">
                  <c:v>120</c:v>
                </c:pt>
                <c:pt idx="294">
                  <c:v>113</c:v>
                </c:pt>
                <c:pt idx="295">
                  <c:v>114</c:v>
                </c:pt>
                <c:pt idx="296">
                  <c:v>117</c:v>
                </c:pt>
                <c:pt idx="297">
                  <c:v>116</c:v>
                </c:pt>
                <c:pt idx="298">
                  <c:v>111</c:v>
                </c:pt>
                <c:pt idx="299">
                  <c:v>111</c:v>
                </c:pt>
                <c:pt idx="300">
                  <c:v>114</c:v>
                </c:pt>
                <c:pt idx="301">
                  <c:v>111</c:v>
                </c:pt>
                <c:pt idx="302">
                  <c:v>111</c:v>
                </c:pt>
                <c:pt idx="303">
                  <c:v>111</c:v>
                </c:pt>
                <c:pt idx="304">
                  <c:v>110</c:v>
                </c:pt>
                <c:pt idx="305">
                  <c:v>104</c:v>
                </c:pt>
                <c:pt idx="306">
                  <c:v>102</c:v>
                </c:pt>
                <c:pt idx="307">
                  <c:v>106</c:v>
                </c:pt>
                <c:pt idx="308">
                  <c:v>106</c:v>
                </c:pt>
                <c:pt idx="309">
                  <c:v>107</c:v>
                </c:pt>
                <c:pt idx="310">
                  <c:v>108</c:v>
                </c:pt>
                <c:pt idx="311">
                  <c:v>108</c:v>
                </c:pt>
                <c:pt idx="312">
                  <c:v>108</c:v>
                </c:pt>
                <c:pt idx="313">
                  <c:v>109</c:v>
                </c:pt>
                <c:pt idx="314">
                  <c:v>107</c:v>
                </c:pt>
                <c:pt idx="315">
                  <c:v>106</c:v>
                </c:pt>
                <c:pt idx="316">
                  <c:v>105</c:v>
                </c:pt>
                <c:pt idx="317">
                  <c:v>107</c:v>
                </c:pt>
                <c:pt idx="318">
                  <c:v>110</c:v>
                </c:pt>
                <c:pt idx="319">
                  <c:v>111</c:v>
                </c:pt>
                <c:pt idx="320">
                  <c:v>115</c:v>
                </c:pt>
                <c:pt idx="321">
                  <c:v>119</c:v>
                </c:pt>
                <c:pt idx="322">
                  <c:v>115</c:v>
                </c:pt>
                <c:pt idx="323">
                  <c:v>112</c:v>
                </c:pt>
                <c:pt idx="324">
                  <c:v>107</c:v>
                </c:pt>
                <c:pt idx="325">
                  <c:v>116</c:v>
                </c:pt>
                <c:pt idx="326">
                  <c:v>112</c:v>
                </c:pt>
                <c:pt idx="327">
                  <c:v>106</c:v>
                </c:pt>
                <c:pt idx="328">
                  <c:v>106</c:v>
                </c:pt>
                <c:pt idx="329">
                  <c:v>107</c:v>
                </c:pt>
                <c:pt idx="330">
                  <c:v>107</c:v>
                </c:pt>
                <c:pt idx="331">
                  <c:v>111</c:v>
                </c:pt>
                <c:pt idx="332">
                  <c:v>110</c:v>
                </c:pt>
                <c:pt idx="333">
                  <c:v>115</c:v>
                </c:pt>
                <c:pt idx="334">
                  <c:v>114</c:v>
                </c:pt>
                <c:pt idx="335">
                  <c:v>114</c:v>
                </c:pt>
                <c:pt idx="336">
                  <c:v>120</c:v>
                </c:pt>
                <c:pt idx="337">
                  <c:v>118</c:v>
                </c:pt>
                <c:pt idx="338">
                  <c:v>121</c:v>
                </c:pt>
                <c:pt idx="339">
                  <c:v>117</c:v>
                </c:pt>
                <c:pt idx="340">
                  <c:v>115</c:v>
                </c:pt>
                <c:pt idx="341">
                  <c:v>112</c:v>
                </c:pt>
                <c:pt idx="342">
                  <c:v>106</c:v>
                </c:pt>
                <c:pt idx="343">
                  <c:v>107</c:v>
                </c:pt>
                <c:pt idx="344">
                  <c:v>104</c:v>
                </c:pt>
                <c:pt idx="345">
                  <c:v>109</c:v>
                </c:pt>
                <c:pt idx="346">
                  <c:v>113</c:v>
                </c:pt>
                <c:pt idx="347">
                  <c:v>112</c:v>
                </c:pt>
                <c:pt idx="348">
                  <c:v>111</c:v>
                </c:pt>
                <c:pt idx="349">
                  <c:v>115</c:v>
                </c:pt>
                <c:pt idx="350">
                  <c:v>111</c:v>
                </c:pt>
                <c:pt idx="351">
                  <c:v>110</c:v>
                </c:pt>
                <c:pt idx="352">
                  <c:v>106</c:v>
                </c:pt>
                <c:pt idx="353">
                  <c:v>107</c:v>
                </c:pt>
                <c:pt idx="354">
                  <c:v>113</c:v>
                </c:pt>
                <c:pt idx="355">
                  <c:v>111</c:v>
                </c:pt>
                <c:pt idx="356">
                  <c:v>115</c:v>
                </c:pt>
                <c:pt idx="357">
                  <c:v>113</c:v>
                </c:pt>
                <c:pt idx="358">
                  <c:v>111</c:v>
                </c:pt>
                <c:pt idx="359">
                  <c:v>119</c:v>
                </c:pt>
                <c:pt idx="360">
                  <c:v>125</c:v>
                </c:pt>
                <c:pt idx="361">
                  <c:v>122</c:v>
                </c:pt>
                <c:pt idx="362">
                  <c:v>119</c:v>
                </c:pt>
                <c:pt idx="363">
                  <c:v>126</c:v>
                </c:pt>
                <c:pt idx="364">
                  <c:v>119</c:v>
                </c:pt>
                <c:pt idx="365">
                  <c:v>116</c:v>
                </c:pt>
                <c:pt idx="366">
                  <c:v>115</c:v>
                </c:pt>
                <c:pt idx="367">
                  <c:v>120</c:v>
                </c:pt>
                <c:pt idx="368">
                  <c:v>112</c:v>
                </c:pt>
                <c:pt idx="369">
                  <c:v>114</c:v>
                </c:pt>
                <c:pt idx="370">
                  <c:v>115</c:v>
                </c:pt>
                <c:pt idx="371">
                  <c:v>115</c:v>
                </c:pt>
                <c:pt idx="372">
                  <c:v>112</c:v>
                </c:pt>
                <c:pt idx="373">
                  <c:v>115</c:v>
                </c:pt>
                <c:pt idx="374">
                  <c:v>113</c:v>
                </c:pt>
                <c:pt idx="375">
                  <c:v>107</c:v>
                </c:pt>
                <c:pt idx="376">
                  <c:v>105</c:v>
                </c:pt>
                <c:pt idx="377">
                  <c:v>100</c:v>
                </c:pt>
                <c:pt idx="378">
                  <c:v>105</c:v>
                </c:pt>
                <c:pt idx="379">
                  <c:v>101</c:v>
                </c:pt>
                <c:pt idx="380">
                  <c:v>103</c:v>
                </c:pt>
                <c:pt idx="381">
                  <c:v>100</c:v>
                </c:pt>
                <c:pt idx="382">
                  <c:v>98</c:v>
                </c:pt>
                <c:pt idx="383">
                  <c:v>104</c:v>
                </c:pt>
                <c:pt idx="384">
                  <c:v>106</c:v>
                </c:pt>
                <c:pt idx="385">
                  <c:v>100</c:v>
                </c:pt>
                <c:pt idx="386">
                  <c:v>101</c:v>
                </c:pt>
                <c:pt idx="387">
                  <c:v>102</c:v>
                </c:pt>
                <c:pt idx="388">
                  <c:v>107</c:v>
                </c:pt>
                <c:pt idx="389">
                  <c:v>105</c:v>
                </c:pt>
                <c:pt idx="390">
                  <c:v>102</c:v>
                </c:pt>
                <c:pt idx="391">
                  <c:v>104</c:v>
                </c:pt>
                <c:pt idx="392">
                  <c:v>105</c:v>
                </c:pt>
                <c:pt idx="393">
                  <c:v>104</c:v>
                </c:pt>
                <c:pt idx="394">
                  <c:v>106</c:v>
                </c:pt>
                <c:pt idx="395">
                  <c:v>101</c:v>
                </c:pt>
                <c:pt idx="396">
                  <c:v>99</c:v>
                </c:pt>
                <c:pt idx="397">
                  <c:v>99</c:v>
                </c:pt>
                <c:pt idx="398">
                  <c:v>102</c:v>
                </c:pt>
                <c:pt idx="399">
                  <c:v>101</c:v>
                </c:pt>
                <c:pt idx="400">
                  <c:v>101</c:v>
                </c:pt>
                <c:pt idx="401">
                  <c:v>103</c:v>
                </c:pt>
                <c:pt idx="402">
                  <c:v>105</c:v>
                </c:pt>
                <c:pt idx="403">
                  <c:v>101</c:v>
                </c:pt>
                <c:pt idx="404">
                  <c:v>107</c:v>
                </c:pt>
                <c:pt idx="405">
                  <c:v>106</c:v>
                </c:pt>
                <c:pt idx="406">
                  <c:v>105</c:v>
                </c:pt>
                <c:pt idx="407">
                  <c:v>107</c:v>
                </c:pt>
                <c:pt idx="408">
                  <c:v>106</c:v>
                </c:pt>
                <c:pt idx="409">
                  <c:v>105</c:v>
                </c:pt>
                <c:pt idx="410">
                  <c:v>103</c:v>
                </c:pt>
                <c:pt idx="411">
                  <c:v>104</c:v>
                </c:pt>
                <c:pt idx="412">
                  <c:v>108</c:v>
                </c:pt>
                <c:pt idx="413">
                  <c:v>106</c:v>
                </c:pt>
                <c:pt idx="414">
                  <c:v>107</c:v>
                </c:pt>
                <c:pt idx="415">
                  <c:v>106</c:v>
                </c:pt>
                <c:pt idx="416">
                  <c:v>106</c:v>
                </c:pt>
                <c:pt idx="417">
                  <c:v>105</c:v>
                </c:pt>
                <c:pt idx="418">
                  <c:v>110</c:v>
                </c:pt>
                <c:pt idx="419">
                  <c:v>110</c:v>
                </c:pt>
                <c:pt idx="420">
                  <c:v>109</c:v>
                </c:pt>
                <c:pt idx="421">
                  <c:v>109</c:v>
                </c:pt>
                <c:pt idx="422">
                  <c:v>105</c:v>
                </c:pt>
                <c:pt idx="423">
                  <c:v>103</c:v>
                </c:pt>
                <c:pt idx="424">
                  <c:v>102</c:v>
                </c:pt>
                <c:pt idx="425">
                  <c:v>106</c:v>
                </c:pt>
                <c:pt idx="426">
                  <c:v>108</c:v>
                </c:pt>
                <c:pt idx="427">
                  <c:v>111</c:v>
                </c:pt>
                <c:pt idx="428">
                  <c:v>111</c:v>
                </c:pt>
                <c:pt idx="429">
                  <c:v>110</c:v>
                </c:pt>
                <c:pt idx="430">
                  <c:v>111</c:v>
                </c:pt>
                <c:pt idx="431">
                  <c:v>109</c:v>
                </c:pt>
                <c:pt idx="432">
                  <c:v>109</c:v>
                </c:pt>
                <c:pt idx="433">
                  <c:v>111</c:v>
                </c:pt>
                <c:pt idx="434">
                  <c:v>111</c:v>
                </c:pt>
                <c:pt idx="435">
                  <c:v>112</c:v>
                </c:pt>
                <c:pt idx="436">
                  <c:v>109</c:v>
                </c:pt>
                <c:pt idx="437">
                  <c:v>112</c:v>
                </c:pt>
                <c:pt idx="438">
                  <c:v>110</c:v>
                </c:pt>
                <c:pt idx="439">
                  <c:v>110</c:v>
                </c:pt>
                <c:pt idx="440">
                  <c:v>107</c:v>
                </c:pt>
                <c:pt idx="441">
                  <c:v>104</c:v>
                </c:pt>
                <c:pt idx="442">
                  <c:v>103</c:v>
                </c:pt>
                <c:pt idx="443">
                  <c:v>97</c:v>
                </c:pt>
                <c:pt idx="444">
                  <c:v>98</c:v>
                </c:pt>
                <c:pt idx="445">
                  <c:v>104</c:v>
                </c:pt>
                <c:pt idx="446">
                  <c:v>105</c:v>
                </c:pt>
                <c:pt idx="447">
                  <c:v>104</c:v>
                </c:pt>
                <c:pt idx="448">
                  <c:v>104</c:v>
                </c:pt>
                <c:pt idx="449">
                  <c:v>105</c:v>
                </c:pt>
                <c:pt idx="450">
                  <c:v>106</c:v>
                </c:pt>
                <c:pt idx="451">
                  <c:v>107</c:v>
                </c:pt>
                <c:pt idx="452">
                  <c:v>100</c:v>
                </c:pt>
                <c:pt idx="453">
                  <c:v>103</c:v>
                </c:pt>
                <c:pt idx="454">
                  <c:v>105</c:v>
                </c:pt>
                <c:pt idx="455">
                  <c:v>107</c:v>
                </c:pt>
                <c:pt idx="456">
                  <c:v>108</c:v>
                </c:pt>
                <c:pt idx="457">
                  <c:v>111</c:v>
                </c:pt>
                <c:pt idx="458">
                  <c:v>117</c:v>
                </c:pt>
                <c:pt idx="459">
                  <c:v>115</c:v>
                </c:pt>
                <c:pt idx="460">
                  <c:v>114</c:v>
                </c:pt>
                <c:pt idx="461">
                  <c:v>111</c:v>
                </c:pt>
                <c:pt idx="462">
                  <c:v>109</c:v>
                </c:pt>
                <c:pt idx="463">
                  <c:v>106</c:v>
                </c:pt>
                <c:pt idx="464">
                  <c:v>111</c:v>
                </c:pt>
                <c:pt idx="465">
                  <c:v>110</c:v>
                </c:pt>
                <c:pt idx="466">
                  <c:v>119</c:v>
                </c:pt>
                <c:pt idx="467">
                  <c:v>111</c:v>
                </c:pt>
                <c:pt idx="468">
                  <c:v>109</c:v>
                </c:pt>
                <c:pt idx="469">
                  <c:v>107</c:v>
                </c:pt>
                <c:pt idx="470">
                  <c:v>112</c:v>
                </c:pt>
                <c:pt idx="471">
                  <c:v>107</c:v>
                </c:pt>
                <c:pt idx="472">
                  <c:v>104</c:v>
                </c:pt>
                <c:pt idx="473">
                  <c:v>107</c:v>
                </c:pt>
                <c:pt idx="474">
                  <c:v>106</c:v>
                </c:pt>
                <c:pt idx="475">
                  <c:v>107</c:v>
                </c:pt>
                <c:pt idx="476">
                  <c:v>107</c:v>
                </c:pt>
                <c:pt idx="477">
                  <c:v>107</c:v>
                </c:pt>
                <c:pt idx="478">
                  <c:v>110</c:v>
                </c:pt>
                <c:pt idx="479">
                  <c:v>113</c:v>
                </c:pt>
                <c:pt idx="480">
                  <c:v>111</c:v>
                </c:pt>
                <c:pt idx="481">
                  <c:v>108</c:v>
                </c:pt>
                <c:pt idx="482">
                  <c:v>110</c:v>
                </c:pt>
                <c:pt idx="483">
                  <c:v>114</c:v>
                </c:pt>
                <c:pt idx="484">
                  <c:v>108</c:v>
                </c:pt>
                <c:pt idx="485">
                  <c:v>108</c:v>
                </c:pt>
                <c:pt idx="486">
                  <c:v>109</c:v>
                </c:pt>
                <c:pt idx="487">
                  <c:v>104</c:v>
                </c:pt>
                <c:pt idx="488">
                  <c:v>106</c:v>
                </c:pt>
                <c:pt idx="489">
                  <c:v>105</c:v>
                </c:pt>
                <c:pt idx="490">
                  <c:v>105</c:v>
                </c:pt>
                <c:pt idx="491">
                  <c:v>103</c:v>
                </c:pt>
                <c:pt idx="492">
                  <c:v>105</c:v>
                </c:pt>
                <c:pt idx="493">
                  <c:v>106</c:v>
                </c:pt>
                <c:pt idx="494">
                  <c:v>102</c:v>
                </c:pt>
                <c:pt idx="495">
                  <c:v>108</c:v>
                </c:pt>
                <c:pt idx="496">
                  <c:v>113</c:v>
                </c:pt>
                <c:pt idx="497">
                  <c:v>120</c:v>
                </c:pt>
                <c:pt idx="498">
                  <c:v>117</c:v>
                </c:pt>
                <c:pt idx="499">
                  <c:v>119</c:v>
                </c:pt>
                <c:pt idx="500">
                  <c:v>119</c:v>
                </c:pt>
                <c:pt idx="501">
                  <c:v>110</c:v>
                </c:pt>
                <c:pt idx="502">
                  <c:v>113</c:v>
                </c:pt>
                <c:pt idx="503">
                  <c:v>110</c:v>
                </c:pt>
                <c:pt idx="504">
                  <c:v>110</c:v>
                </c:pt>
                <c:pt idx="505">
                  <c:v>106</c:v>
                </c:pt>
                <c:pt idx="506">
                  <c:v>107</c:v>
                </c:pt>
                <c:pt idx="507">
                  <c:v>109</c:v>
                </c:pt>
                <c:pt idx="508">
                  <c:v>105</c:v>
                </c:pt>
                <c:pt idx="509">
                  <c:v>108</c:v>
                </c:pt>
                <c:pt idx="510">
                  <c:v>111</c:v>
                </c:pt>
                <c:pt idx="511">
                  <c:v>108</c:v>
                </c:pt>
                <c:pt idx="512">
                  <c:v>110</c:v>
                </c:pt>
                <c:pt idx="513">
                  <c:v>112</c:v>
                </c:pt>
                <c:pt idx="514">
                  <c:v>112</c:v>
                </c:pt>
                <c:pt idx="515">
                  <c:v>110</c:v>
                </c:pt>
                <c:pt idx="516">
                  <c:v>113</c:v>
                </c:pt>
                <c:pt idx="517">
                  <c:v>108</c:v>
                </c:pt>
                <c:pt idx="518">
                  <c:v>106</c:v>
                </c:pt>
                <c:pt idx="519">
                  <c:v>106</c:v>
                </c:pt>
                <c:pt idx="520">
                  <c:v>107</c:v>
                </c:pt>
                <c:pt idx="521">
                  <c:v>105</c:v>
                </c:pt>
                <c:pt idx="522">
                  <c:v>105</c:v>
                </c:pt>
                <c:pt idx="523">
                  <c:v>102</c:v>
                </c:pt>
                <c:pt idx="524">
                  <c:v>99</c:v>
                </c:pt>
                <c:pt idx="525">
                  <c:v>104</c:v>
                </c:pt>
                <c:pt idx="526">
                  <c:v>99</c:v>
                </c:pt>
                <c:pt idx="527">
                  <c:v>104</c:v>
                </c:pt>
                <c:pt idx="528">
                  <c:v>105</c:v>
                </c:pt>
                <c:pt idx="529">
                  <c:v>107</c:v>
                </c:pt>
                <c:pt idx="530">
                  <c:v>104</c:v>
                </c:pt>
                <c:pt idx="531">
                  <c:v>105</c:v>
                </c:pt>
                <c:pt idx="532">
                  <c:v>107</c:v>
                </c:pt>
                <c:pt idx="533">
                  <c:v>106</c:v>
                </c:pt>
                <c:pt idx="534">
                  <c:v>110</c:v>
                </c:pt>
                <c:pt idx="535">
                  <c:v>113</c:v>
                </c:pt>
                <c:pt idx="536">
                  <c:v>112</c:v>
                </c:pt>
                <c:pt idx="537">
                  <c:v>113</c:v>
                </c:pt>
                <c:pt idx="538">
                  <c:v>111</c:v>
                </c:pt>
                <c:pt idx="539">
                  <c:v>112</c:v>
                </c:pt>
                <c:pt idx="540">
                  <c:v>110</c:v>
                </c:pt>
                <c:pt idx="541">
                  <c:v>115</c:v>
                </c:pt>
                <c:pt idx="542">
                  <c:v>120</c:v>
                </c:pt>
                <c:pt idx="543">
                  <c:v>109</c:v>
                </c:pt>
                <c:pt idx="544">
                  <c:v>108</c:v>
                </c:pt>
                <c:pt idx="545">
                  <c:v>112</c:v>
                </c:pt>
                <c:pt idx="546">
                  <c:v>111</c:v>
                </c:pt>
                <c:pt idx="547">
                  <c:v>111</c:v>
                </c:pt>
                <c:pt idx="548">
                  <c:v>108</c:v>
                </c:pt>
                <c:pt idx="549">
                  <c:v>114</c:v>
                </c:pt>
                <c:pt idx="550">
                  <c:v>110</c:v>
                </c:pt>
                <c:pt idx="551">
                  <c:v>113</c:v>
                </c:pt>
                <c:pt idx="552">
                  <c:v>110</c:v>
                </c:pt>
                <c:pt idx="553">
                  <c:v>108</c:v>
                </c:pt>
                <c:pt idx="554">
                  <c:v>107</c:v>
                </c:pt>
                <c:pt idx="555">
                  <c:v>111</c:v>
                </c:pt>
                <c:pt idx="556">
                  <c:v>111</c:v>
                </c:pt>
                <c:pt idx="557">
                  <c:v>115</c:v>
                </c:pt>
                <c:pt idx="558">
                  <c:v>114</c:v>
                </c:pt>
                <c:pt idx="559">
                  <c:v>107</c:v>
                </c:pt>
                <c:pt idx="560">
                  <c:v>104</c:v>
                </c:pt>
                <c:pt idx="561">
                  <c:v>104</c:v>
                </c:pt>
                <c:pt idx="562">
                  <c:v>105</c:v>
                </c:pt>
                <c:pt idx="563">
                  <c:v>112</c:v>
                </c:pt>
                <c:pt idx="564">
                  <c:v>111</c:v>
                </c:pt>
                <c:pt idx="565">
                  <c:v>107</c:v>
                </c:pt>
                <c:pt idx="566">
                  <c:v>106</c:v>
                </c:pt>
                <c:pt idx="567">
                  <c:v>102</c:v>
                </c:pt>
                <c:pt idx="568">
                  <c:v>106</c:v>
                </c:pt>
                <c:pt idx="569">
                  <c:v>109</c:v>
                </c:pt>
                <c:pt idx="570">
                  <c:v>104</c:v>
                </c:pt>
                <c:pt idx="571">
                  <c:v>108</c:v>
                </c:pt>
                <c:pt idx="572">
                  <c:v>110</c:v>
                </c:pt>
                <c:pt idx="573">
                  <c:v>110</c:v>
                </c:pt>
                <c:pt idx="574">
                  <c:v>110</c:v>
                </c:pt>
                <c:pt idx="575">
                  <c:v>110</c:v>
                </c:pt>
                <c:pt idx="576">
                  <c:v>112</c:v>
                </c:pt>
                <c:pt idx="577">
                  <c:v>112</c:v>
                </c:pt>
                <c:pt idx="578">
                  <c:v>115</c:v>
                </c:pt>
                <c:pt idx="579">
                  <c:v>115</c:v>
                </c:pt>
                <c:pt idx="580">
                  <c:v>115</c:v>
                </c:pt>
                <c:pt idx="581">
                  <c:v>108</c:v>
                </c:pt>
                <c:pt idx="582">
                  <c:v>108</c:v>
                </c:pt>
                <c:pt idx="583">
                  <c:v>109</c:v>
                </c:pt>
                <c:pt idx="584">
                  <c:v>110</c:v>
                </c:pt>
                <c:pt idx="585">
                  <c:v>109</c:v>
                </c:pt>
                <c:pt idx="586">
                  <c:v>114</c:v>
                </c:pt>
                <c:pt idx="587">
                  <c:v>112</c:v>
                </c:pt>
                <c:pt idx="588">
                  <c:v>109</c:v>
                </c:pt>
                <c:pt idx="589">
                  <c:v>107</c:v>
                </c:pt>
                <c:pt idx="590">
                  <c:v>108</c:v>
                </c:pt>
                <c:pt idx="591">
                  <c:v>106</c:v>
                </c:pt>
                <c:pt idx="592">
                  <c:v>105</c:v>
                </c:pt>
                <c:pt idx="593">
                  <c:v>107</c:v>
                </c:pt>
                <c:pt idx="594">
                  <c:v>108</c:v>
                </c:pt>
                <c:pt idx="595">
                  <c:v>117</c:v>
                </c:pt>
                <c:pt idx="596">
                  <c:v>117</c:v>
                </c:pt>
                <c:pt idx="597">
                  <c:v>118</c:v>
                </c:pt>
                <c:pt idx="598">
                  <c:v>120</c:v>
                </c:pt>
                <c:pt idx="599">
                  <c:v>116</c:v>
                </c:pt>
                <c:pt idx="600">
                  <c:v>104</c:v>
                </c:pt>
                <c:pt idx="601">
                  <c:v>107</c:v>
                </c:pt>
                <c:pt idx="602">
                  <c:v>104</c:v>
                </c:pt>
                <c:pt idx="603">
                  <c:v>108</c:v>
                </c:pt>
                <c:pt idx="604">
                  <c:v>113</c:v>
                </c:pt>
                <c:pt idx="605">
                  <c:v>112</c:v>
                </c:pt>
                <c:pt idx="606">
                  <c:v>110</c:v>
                </c:pt>
                <c:pt idx="607">
                  <c:v>111</c:v>
                </c:pt>
                <c:pt idx="608">
                  <c:v>113</c:v>
                </c:pt>
                <c:pt idx="609">
                  <c:v>112</c:v>
                </c:pt>
                <c:pt idx="610">
                  <c:v>114</c:v>
                </c:pt>
                <c:pt idx="611">
                  <c:v>112</c:v>
                </c:pt>
                <c:pt idx="612">
                  <c:v>112</c:v>
                </c:pt>
                <c:pt idx="613">
                  <c:v>111</c:v>
                </c:pt>
                <c:pt idx="614">
                  <c:v>113</c:v>
                </c:pt>
                <c:pt idx="615">
                  <c:v>116</c:v>
                </c:pt>
                <c:pt idx="616">
                  <c:v>115</c:v>
                </c:pt>
                <c:pt idx="617">
                  <c:v>122</c:v>
                </c:pt>
                <c:pt idx="618">
                  <c:v>118</c:v>
                </c:pt>
                <c:pt idx="619">
                  <c:v>115</c:v>
                </c:pt>
                <c:pt idx="620">
                  <c:v>117</c:v>
                </c:pt>
                <c:pt idx="621">
                  <c:v>118</c:v>
                </c:pt>
                <c:pt idx="622">
                  <c:v>113</c:v>
                </c:pt>
                <c:pt idx="623">
                  <c:v>113</c:v>
                </c:pt>
                <c:pt idx="624">
                  <c:v>112</c:v>
                </c:pt>
                <c:pt idx="625">
                  <c:v>109</c:v>
                </c:pt>
                <c:pt idx="626">
                  <c:v>107</c:v>
                </c:pt>
                <c:pt idx="627">
                  <c:v>107</c:v>
                </c:pt>
                <c:pt idx="628">
                  <c:v>111</c:v>
                </c:pt>
                <c:pt idx="629">
                  <c:v>108</c:v>
                </c:pt>
                <c:pt idx="630">
                  <c:v>115</c:v>
                </c:pt>
                <c:pt idx="631">
                  <c:v>115</c:v>
                </c:pt>
                <c:pt idx="632">
                  <c:v>119</c:v>
                </c:pt>
                <c:pt idx="633">
                  <c:v>117</c:v>
                </c:pt>
                <c:pt idx="634">
                  <c:v>112</c:v>
                </c:pt>
                <c:pt idx="635">
                  <c:v>107</c:v>
                </c:pt>
                <c:pt idx="636">
                  <c:v>112</c:v>
                </c:pt>
                <c:pt idx="637">
                  <c:v>113</c:v>
                </c:pt>
                <c:pt idx="638">
                  <c:v>116</c:v>
                </c:pt>
                <c:pt idx="639">
                  <c:v>112</c:v>
                </c:pt>
                <c:pt idx="640">
                  <c:v>114</c:v>
                </c:pt>
                <c:pt idx="641">
                  <c:v>107</c:v>
                </c:pt>
                <c:pt idx="642">
                  <c:v>109</c:v>
                </c:pt>
                <c:pt idx="643">
                  <c:v>115</c:v>
                </c:pt>
                <c:pt idx="644">
                  <c:v>118</c:v>
                </c:pt>
                <c:pt idx="645">
                  <c:v>112</c:v>
                </c:pt>
                <c:pt idx="646">
                  <c:v>110</c:v>
                </c:pt>
                <c:pt idx="647">
                  <c:v>112</c:v>
                </c:pt>
                <c:pt idx="648">
                  <c:v>106</c:v>
                </c:pt>
                <c:pt idx="649">
                  <c:v>109</c:v>
                </c:pt>
                <c:pt idx="650">
                  <c:v>113</c:v>
                </c:pt>
                <c:pt idx="651">
                  <c:v>112</c:v>
                </c:pt>
                <c:pt idx="652">
                  <c:v>110</c:v>
                </c:pt>
                <c:pt idx="653">
                  <c:v>113</c:v>
                </c:pt>
                <c:pt idx="654">
                  <c:v>117</c:v>
                </c:pt>
                <c:pt idx="655">
                  <c:v>111</c:v>
                </c:pt>
                <c:pt idx="656">
                  <c:v>108</c:v>
                </c:pt>
                <c:pt idx="657">
                  <c:v>108</c:v>
                </c:pt>
                <c:pt idx="658">
                  <c:v>111</c:v>
                </c:pt>
                <c:pt idx="659">
                  <c:v>112</c:v>
                </c:pt>
                <c:pt idx="660">
                  <c:v>113</c:v>
                </c:pt>
                <c:pt idx="661">
                  <c:v>109</c:v>
                </c:pt>
                <c:pt idx="662">
                  <c:v>105</c:v>
                </c:pt>
                <c:pt idx="663">
                  <c:v>110</c:v>
                </c:pt>
                <c:pt idx="664">
                  <c:v>111</c:v>
                </c:pt>
                <c:pt idx="665">
                  <c:v>108</c:v>
                </c:pt>
                <c:pt idx="666">
                  <c:v>108</c:v>
                </c:pt>
                <c:pt idx="667">
                  <c:v>113</c:v>
                </c:pt>
                <c:pt idx="668">
                  <c:v>108</c:v>
                </c:pt>
                <c:pt idx="669">
                  <c:v>108</c:v>
                </c:pt>
                <c:pt idx="670">
                  <c:v>103</c:v>
                </c:pt>
                <c:pt idx="671">
                  <c:v>108</c:v>
                </c:pt>
                <c:pt idx="672">
                  <c:v>112</c:v>
                </c:pt>
                <c:pt idx="673">
                  <c:v>115</c:v>
                </c:pt>
                <c:pt idx="674">
                  <c:v>111</c:v>
                </c:pt>
                <c:pt idx="675">
                  <c:v>119</c:v>
                </c:pt>
                <c:pt idx="676">
                  <c:v>117</c:v>
                </c:pt>
                <c:pt idx="677">
                  <c:v>118</c:v>
                </c:pt>
                <c:pt idx="678">
                  <c:v>116</c:v>
                </c:pt>
                <c:pt idx="679">
                  <c:v>114</c:v>
                </c:pt>
                <c:pt idx="680">
                  <c:v>111</c:v>
                </c:pt>
                <c:pt idx="681">
                  <c:v>114</c:v>
                </c:pt>
                <c:pt idx="682">
                  <c:v>112</c:v>
                </c:pt>
                <c:pt idx="683">
                  <c:v>107</c:v>
                </c:pt>
                <c:pt idx="684">
                  <c:v>103</c:v>
                </c:pt>
                <c:pt idx="685">
                  <c:v>107</c:v>
                </c:pt>
                <c:pt idx="686">
                  <c:v>110</c:v>
                </c:pt>
                <c:pt idx="687">
                  <c:v>108</c:v>
                </c:pt>
                <c:pt idx="688">
                  <c:v>107</c:v>
                </c:pt>
                <c:pt idx="689">
                  <c:v>117</c:v>
                </c:pt>
                <c:pt idx="690">
                  <c:v>120</c:v>
                </c:pt>
                <c:pt idx="691">
                  <c:v>123</c:v>
                </c:pt>
                <c:pt idx="692">
                  <c:v>116</c:v>
                </c:pt>
                <c:pt idx="693">
                  <c:v>111</c:v>
                </c:pt>
                <c:pt idx="694">
                  <c:v>110</c:v>
                </c:pt>
                <c:pt idx="695">
                  <c:v>102</c:v>
                </c:pt>
                <c:pt idx="696">
                  <c:v>103</c:v>
                </c:pt>
                <c:pt idx="697">
                  <c:v>105</c:v>
                </c:pt>
                <c:pt idx="698">
                  <c:v>105</c:v>
                </c:pt>
                <c:pt idx="699">
                  <c:v>107</c:v>
                </c:pt>
                <c:pt idx="700">
                  <c:v>104</c:v>
                </c:pt>
                <c:pt idx="701">
                  <c:v>105</c:v>
                </c:pt>
                <c:pt idx="702">
                  <c:v>108</c:v>
                </c:pt>
                <c:pt idx="703">
                  <c:v>106</c:v>
                </c:pt>
                <c:pt idx="704">
                  <c:v>104</c:v>
                </c:pt>
                <c:pt idx="705">
                  <c:v>106</c:v>
                </c:pt>
                <c:pt idx="706">
                  <c:v>104</c:v>
                </c:pt>
                <c:pt idx="707">
                  <c:v>111</c:v>
                </c:pt>
                <c:pt idx="708">
                  <c:v>109</c:v>
                </c:pt>
                <c:pt idx="709">
                  <c:v>112</c:v>
                </c:pt>
                <c:pt idx="710">
                  <c:v>110</c:v>
                </c:pt>
                <c:pt idx="711">
                  <c:v>116</c:v>
                </c:pt>
                <c:pt idx="712">
                  <c:v>112</c:v>
                </c:pt>
                <c:pt idx="713">
                  <c:v>113</c:v>
                </c:pt>
                <c:pt idx="714">
                  <c:v>110</c:v>
                </c:pt>
                <c:pt idx="715">
                  <c:v>109</c:v>
                </c:pt>
                <c:pt idx="716">
                  <c:v>108</c:v>
                </c:pt>
                <c:pt idx="717">
                  <c:v>107</c:v>
                </c:pt>
                <c:pt idx="718">
                  <c:v>106</c:v>
                </c:pt>
                <c:pt idx="719">
                  <c:v>110</c:v>
                </c:pt>
                <c:pt idx="720">
                  <c:v>110</c:v>
                </c:pt>
                <c:pt idx="721">
                  <c:v>108</c:v>
                </c:pt>
                <c:pt idx="722">
                  <c:v>108</c:v>
                </c:pt>
                <c:pt idx="723">
                  <c:v>110</c:v>
                </c:pt>
                <c:pt idx="724">
                  <c:v>109</c:v>
                </c:pt>
                <c:pt idx="725">
                  <c:v>103</c:v>
                </c:pt>
                <c:pt idx="726">
                  <c:v>105</c:v>
                </c:pt>
                <c:pt idx="727">
                  <c:v>105</c:v>
                </c:pt>
                <c:pt idx="728">
                  <c:v>105</c:v>
                </c:pt>
                <c:pt idx="729">
                  <c:v>104</c:v>
                </c:pt>
                <c:pt idx="730">
                  <c:v>102</c:v>
                </c:pt>
                <c:pt idx="731">
                  <c:v>110</c:v>
                </c:pt>
                <c:pt idx="732">
                  <c:v>108</c:v>
                </c:pt>
                <c:pt idx="733">
                  <c:v>108</c:v>
                </c:pt>
                <c:pt idx="734">
                  <c:v>110</c:v>
                </c:pt>
                <c:pt idx="735">
                  <c:v>108</c:v>
                </c:pt>
                <c:pt idx="736">
                  <c:v>109</c:v>
                </c:pt>
                <c:pt idx="737">
                  <c:v>107</c:v>
                </c:pt>
                <c:pt idx="738">
                  <c:v>108</c:v>
                </c:pt>
                <c:pt idx="739">
                  <c:v>109</c:v>
                </c:pt>
                <c:pt idx="740">
                  <c:v>111</c:v>
                </c:pt>
                <c:pt idx="741">
                  <c:v>111</c:v>
                </c:pt>
                <c:pt idx="742">
                  <c:v>110</c:v>
                </c:pt>
                <c:pt idx="743">
                  <c:v>112</c:v>
                </c:pt>
                <c:pt idx="744">
                  <c:v>113</c:v>
                </c:pt>
                <c:pt idx="745">
                  <c:v>110</c:v>
                </c:pt>
                <c:pt idx="746">
                  <c:v>114</c:v>
                </c:pt>
                <c:pt idx="747">
                  <c:v>117</c:v>
                </c:pt>
                <c:pt idx="748">
                  <c:v>112</c:v>
                </c:pt>
                <c:pt idx="749">
                  <c:v>111</c:v>
                </c:pt>
                <c:pt idx="750">
                  <c:v>105</c:v>
                </c:pt>
                <c:pt idx="751">
                  <c:v>103</c:v>
                </c:pt>
                <c:pt idx="752">
                  <c:v>103</c:v>
                </c:pt>
                <c:pt idx="753">
                  <c:v>106</c:v>
                </c:pt>
                <c:pt idx="754">
                  <c:v>110</c:v>
                </c:pt>
                <c:pt idx="755">
                  <c:v>113</c:v>
                </c:pt>
                <c:pt idx="756">
                  <c:v>112</c:v>
                </c:pt>
                <c:pt idx="757">
                  <c:v>112</c:v>
                </c:pt>
                <c:pt idx="758">
                  <c:v>112</c:v>
                </c:pt>
                <c:pt idx="759">
                  <c:v>112</c:v>
                </c:pt>
                <c:pt idx="760">
                  <c:v>112</c:v>
                </c:pt>
                <c:pt idx="761">
                  <c:v>107</c:v>
                </c:pt>
                <c:pt idx="762">
                  <c:v>108</c:v>
                </c:pt>
                <c:pt idx="763">
                  <c:v>107</c:v>
                </c:pt>
                <c:pt idx="764">
                  <c:v>105</c:v>
                </c:pt>
                <c:pt idx="765">
                  <c:v>107</c:v>
                </c:pt>
                <c:pt idx="766">
                  <c:v>108</c:v>
                </c:pt>
                <c:pt idx="767">
                  <c:v>102</c:v>
                </c:pt>
                <c:pt idx="768">
                  <c:v>101</c:v>
                </c:pt>
                <c:pt idx="769">
                  <c:v>101</c:v>
                </c:pt>
                <c:pt idx="770">
                  <c:v>102</c:v>
                </c:pt>
                <c:pt idx="771">
                  <c:v>103</c:v>
                </c:pt>
                <c:pt idx="772">
                  <c:v>101</c:v>
                </c:pt>
                <c:pt idx="773">
                  <c:v>99</c:v>
                </c:pt>
                <c:pt idx="774">
                  <c:v>101</c:v>
                </c:pt>
                <c:pt idx="775">
                  <c:v>105</c:v>
                </c:pt>
                <c:pt idx="776">
                  <c:v>108</c:v>
                </c:pt>
                <c:pt idx="777">
                  <c:v>110</c:v>
                </c:pt>
                <c:pt idx="778">
                  <c:v>111</c:v>
                </c:pt>
                <c:pt idx="779">
                  <c:v>109</c:v>
                </c:pt>
                <c:pt idx="780">
                  <c:v>107</c:v>
                </c:pt>
                <c:pt idx="781">
                  <c:v>107</c:v>
                </c:pt>
                <c:pt idx="782">
                  <c:v>109</c:v>
                </c:pt>
                <c:pt idx="783">
                  <c:v>105</c:v>
                </c:pt>
                <c:pt idx="784">
                  <c:v>106</c:v>
                </c:pt>
                <c:pt idx="785">
                  <c:v>103</c:v>
                </c:pt>
                <c:pt idx="786">
                  <c:v>105</c:v>
                </c:pt>
                <c:pt idx="787">
                  <c:v>105</c:v>
                </c:pt>
                <c:pt idx="788">
                  <c:v>104</c:v>
                </c:pt>
                <c:pt idx="789">
                  <c:v>104</c:v>
                </c:pt>
                <c:pt idx="790">
                  <c:v>107</c:v>
                </c:pt>
                <c:pt idx="791">
                  <c:v>110</c:v>
                </c:pt>
                <c:pt idx="792">
                  <c:v>109</c:v>
                </c:pt>
                <c:pt idx="793">
                  <c:v>110</c:v>
                </c:pt>
                <c:pt idx="794">
                  <c:v>112</c:v>
                </c:pt>
                <c:pt idx="795">
                  <c:v>109</c:v>
                </c:pt>
                <c:pt idx="796">
                  <c:v>105</c:v>
                </c:pt>
                <c:pt idx="797">
                  <c:v>107</c:v>
                </c:pt>
                <c:pt idx="798">
                  <c:v>108</c:v>
                </c:pt>
                <c:pt idx="799">
                  <c:v>114</c:v>
                </c:pt>
                <c:pt idx="800">
                  <c:v>109</c:v>
                </c:pt>
                <c:pt idx="801">
                  <c:v>111</c:v>
                </c:pt>
                <c:pt idx="802">
                  <c:v>110</c:v>
                </c:pt>
                <c:pt idx="803">
                  <c:v>119</c:v>
                </c:pt>
                <c:pt idx="804">
                  <c:v>114</c:v>
                </c:pt>
                <c:pt idx="805">
                  <c:v>117</c:v>
                </c:pt>
                <c:pt idx="806">
                  <c:v>115</c:v>
                </c:pt>
                <c:pt idx="807">
                  <c:v>109</c:v>
                </c:pt>
                <c:pt idx="808">
                  <c:v>105</c:v>
                </c:pt>
                <c:pt idx="809">
                  <c:v>102</c:v>
                </c:pt>
                <c:pt idx="810">
                  <c:v>103</c:v>
                </c:pt>
                <c:pt idx="811">
                  <c:v>105</c:v>
                </c:pt>
                <c:pt idx="812">
                  <c:v>109</c:v>
                </c:pt>
                <c:pt idx="813">
                  <c:v>112</c:v>
                </c:pt>
                <c:pt idx="814">
                  <c:v>115</c:v>
                </c:pt>
                <c:pt idx="815">
                  <c:v>114</c:v>
                </c:pt>
                <c:pt idx="816">
                  <c:v>117</c:v>
                </c:pt>
                <c:pt idx="817">
                  <c:v>115</c:v>
                </c:pt>
                <c:pt idx="818">
                  <c:v>110</c:v>
                </c:pt>
                <c:pt idx="819">
                  <c:v>111</c:v>
                </c:pt>
                <c:pt idx="820">
                  <c:v>108</c:v>
                </c:pt>
                <c:pt idx="821">
                  <c:v>108</c:v>
                </c:pt>
                <c:pt idx="822">
                  <c:v>106</c:v>
                </c:pt>
                <c:pt idx="823">
                  <c:v>106</c:v>
                </c:pt>
                <c:pt idx="824">
                  <c:v>107</c:v>
                </c:pt>
                <c:pt idx="825">
                  <c:v>103</c:v>
                </c:pt>
                <c:pt idx="826">
                  <c:v>104</c:v>
                </c:pt>
                <c:pt idx="827">
                  <c:v>103</c:v>
                </c:pt>
                <c:pt idx="828">
                  <c:v>104</c:v>
                </c:pt>
                <c:pt idx="829">
                  <c:v>107</c:v>
                </c:pt>
                <c:pt idx="830">
                  <c:v>103</c:v>
                </c:pt>
                <c:pt idx="831">
                  <c:v>104</c:v>
                </c:pt>
                <c:pt idx="832">
                  <c:v>107</c:v>
                </c:pt>
                <c:pt idx="833">
                  <c:v>109</c:v>
                </c:pt>
                <c:pt idx="834">
                  <c:v>110</c:v>
                </c:pt>
                <c:pt idx="835">
                  <c:v>110</c:v>
                </c:pt>
                <c:pt idx="836">
                  <c:v>110</c:v>
                </c:pt>
                <c:pt idx="837">
                  <c:v>118</c:v>
                </c:pt>
                <c:pt idx="838">
                  <c:v>112</c:v>
                </c:pt>
                <c:pt idx="839">
                  <c:v>112</c:v>
                </c:pt>
                <c:pt idx="840">
                  <c:v>115</c:v>
                </c:pt>
                <c:pt idx="841">
                  <c:v>111</c:v>
                </c:pt>
                <c:pt idx="842">
                  <c:v>107</c:v>
                </c:pt>
                <c:pt idx="843">
                  <c:v>108</c:v>
                </c:pt>
                <c:pt idx="844">
                  <c:v>111</c:v>
                </c:pt>
                <c:pt idx="845">
                  <c:v>107</c:v>
                </c:pt>
                <c:pt idx="846">
                  <c:v>106</c:v>
                </c:pt>
                <c:pt idx="847">
                  <c:v>108</c:v>
                </c:pt>
                <c:pt idx="848">
                  <c:v>108</c:v>
                </c:pt>
                <c:pt idx="849">
                  <c:v>109</c:v>
                </c:pt>
                <c:pt idx="850">
                  <c:v>111</c:v>
                </c:pt>
                <c:pt idx="851">
                  <c:v>107</c:v>
                </c:pt>
                <c:pt idx="852">
                  <c:v>106</c:v>
                </c:pt>
                <c:pt idx="853">
                  <c:v>106</c:v>
                </c:pt>
                <c:pt idx="854">
                  <c:v>106</c:v>
                </c:pt>
                <c:pt idx="855">
                  <c:v>102</c:v>
                </c:pt>
                <c:pt idx="856">
                  <c:v>107</c:v>
                </c:pt>
                <c:pt idx="857">
                  <c:v>108</c:v>
                </c:pt>
                <c:pt idx="858">
                  <c:v>105</c:v>
                </c:pt>
                <c:pt idx="859">
                  <c:v>111</c:v>
                </c:pt>
                <c:pt idx="860">
                  <c:v>113</c:v>
                </c:pt>
                <c:pt idx="861">
                  <c:v>112</c:v>
                </c:pt>
                <c:pt idx="862">
                  <c:v>106</c:v>
                </c:pt>
                <c:pt idx="863">
                  <c:v>106</c:v>
                </c:pt>
                <c:pt idx="864">
                  <c:v>101</c:v>
                </c:pt>
                <c:pt idx="865">
                  <c:v>98</c:v>
                </c:pt>
                <c:pt idx="866">
                  <c:v>99</c:v>
                </c:pt>
                <c:pt idx="867">
                  <c:v>102</c:v>
                </c:pt>
                <c:pt idx="868">
                  <c:v>104</c:v>
                </c:pt>
                <c:pt idx="869">
                  <c:v>105</c:v>
                </c:pt>
                <c:pt idx="870">
                  <c:v>102</c:v>
                </c:pt>
                <c:pt idx="871">
                  <c:v>105</c:v>
                </c:pt>
                <c:pt idx="872">
                  <c:v>104</c:v>
                </c:pt>
                <c:pt idx="873">
                  <c:v>99</c:v>
                </c:pt>
                <c:pt idx="874">
                  <c:v>104</c:v>
                </c:pt>
                <c:pt idx="875">
                  <c:v>101</c:v>
                </c:pt>
                <c:pt idx="876">
                  <c:v>103</c:v>
                </c:pt>
                <c:pt idx="877">
                  <c:v>105</c:v>
                </c:pt>
                <c:pt idx="878">
                  <c:v>106</c:v>
                </c:pt>
                <c:pt idx="879">
                  <c:v>106</c:v>
                </c:pt>
                <c:pt idx="880">
                  <c:v>107</c:v>
                </c:pt>
                <c:pt idx="881">
                  <c:v>106</c:v>
                </c:pt>
                <c:pt idx="882">
                  <c:v>107</c:v>
                </c:pt>
                <c:pt idx="883">
                  <c:v>110</c:v>
                </c:pt>
                <c:pt idx="884">
                  <c:v>109</c:v>
                </c:pt>
                <c:pt idx="885">
                  <c:v>107</c:v>
                </c:pt>
                <c:pt idx="886">
                  <c:v>108</c:v>
                </c:pt>
                <c:pt idx="887">
                  <c:v>110</c:v>
                </c:pt>
                <c:pt idx="888">
                  <c:v>115</c:v>
                </c:pt>
                <c:pt idx="889">
                  <c:v>118</c:v>
                </c:pt>
                <c:pt idx="890">
                  <c:v>119</c:v>
                </c:pt>
                <c:pt idx="891">
                  <c:v>117</c:v>
                </c:pt>
                <c:pt idx="892">
                  <c:v>118</c:v>
                </c:pt>
                <c:pt idx="893">
                  <c:v>115</c:v>
                </c:pt>
                <c:pt idx="894">
                  <c:v>112</c:v>
                </c:pt>
                <c:pt idx="895">
                  <c:v>111</c:v>
                </c:pt>
                <c:pt idx="896">
                  <c:v>113</c:v>
                </c:pt>
                <c:pt idx="897">
                  <c:v>111</c:v>
                </c:pt>
                <c:pt idx="898">
                  <c:v>109</c:v>
                </c:pt>
                <c:pt idx="899">
                  <c:v>109</c:v>
                </c:pt>
                <c:pt idx="900">
                  <c:v>107</c:v>
                </c:pt>
                <c:pt idx="901">
                  <c:v>107</c:v>
                </c:pt>
                <c:pt idx="902">
                  <c:v>111</c:v>
                </c:pt>
                <c:pt idx="903">
                  <c:v>112</c:v>
                </c:pt>
                <c:pt idx="904">
                  <c:v>112</c:v>
                </c:pt>
                <c:pt idx="905">
                  <c:v>116</c:v>
                </c:pt>
                <c:pt idx="906">
                  <c:v>118</c:v>
                </c:pt>
                <c:pt idx="907">
                  <c:v>115</c:v>
                </c:pt>
                <c:pt idx="908">
                  <c:v>110</c:v>
                </c:pt>
                <c:pt idx="909">
                  <c:v>111</c:v>
                </c:pt>
                <c:pt idx="910">
                  <c:v>112</c:v>
                </c:pt>
                <c:pt idx="911">
                  <c:v>110</c:v>
                </c:pt>
                <c:pt idx="912">
                  <c:v>110</c:v>
                </c:pt>
                <c:pt idx="913">
                  <c:v>109</c:v>
                </c:pt>
                <c:pt idx="914">
                  <c:v>109</c:v>
                </c:pt>
                <c:pt idx="915">
                  <c:v>112</c:v>
                </c:pt>
                <c:pt idx="916">
                  <c:v>111</c:v>
                </c:pt>
                <c:pt idx="917">
                  <c:v>113</c:v>
                </c:pt>
                <c:pt idx="918">
                  <c:v>115</c:v>
                </c:pt>
                <c:pt idx="919">
                  <c:v>115</c:v>
                </c:pt>
                <c:pt idx="920">
                  <c:v>111</c:v>
                </c:pt>
                <c:pt idx="921">
                  <c:v>111</c:v>
                </c:pt>
                <c:pt idx="922">
                  <c:v>112</c:v>
                </c:pt>
                <c:pt idx="923">
                  <c:v>108</c:v>
                </c:pt>
                <c:pt idx="924">
                  <c:v>108</c:v>
                </c:pt>
                <c:pt idx="925">
                  <c:v>109</c:v>
                </c:pt>
                <c:pt idx="926">
                  <c:v>110</c:v>
                </c:pt>
                <c:pt idx="927">
                  <c:v>114</c:v>
                </c:pt>
                <c:pt idx="928">
                  <c:v>117</c:v>
                </c:pt>
                <c:pt idx="929">
                  <c:v>115</c:v>
                </c:pt>
                <c:pt idx="930">
                  <c:v>113</c:v>
                </c:pt>
                <c:pt idx="931">
                  <c:v>116</c:v>
                </c:pt>
                <c:pt idx="932">
                  <c:v>116</c:v>
                </c:pt>
                <c:pt idx="933">
                  <c:v>115</c:v>
                </c:pt>
                <c:pt idx="934">
                  <c:v>116</c:v>
                </c:pt>
                <c:pt idx="935">
                  <c:v>116</c:v>
                </c:pt>
                <c:pt idx="936">
                  <c:v>114</c:v>
                </c:pt>
                <c:pt idx="937">
                  <c:v>113</c:v>
                </c:pt>
                <c:pt idx="938">
                  <c:v>107</c:v>
                </c:pt>
                <c:pt idx="939">
                  <c:v>107</c:v>
                </c:pt>
                <c:pt idx="940">
                  <c:v>111</c:v>
                </c:pt>
                <c:pt idx="941">
                  <c:v>110</c:v>
                </c:pt>
                <c:pt idx="942">
                  <c:v>110</c:v>
                </c:pt>
                <c:pt idx="943">
                  <c:v>115</c:v>
                </c:pt>
                <c:pt idx="944">
                  <c:v>119</c:v>
                </c:pt>
                <c:pt idx="945">
                  <c:v>116</c:v>
                </c:pt>
                <c:pt idx="946">
                  <c:v>113</c:v>
                </c:pt>
                <c:pt idx="947">
                  <c:v>110</c:v>
                </c:pt>
                <c:pt idx="948">
                  <c:v>111</c:v>
                </c:pt>
                <c:pt idx="949">
                  <c:v>115</c:v>
                </c:pt>
                <c:pt idx="950">
                  <c:v>120</c:v>
                </c:pt>
                <c:pt idx="951">
                  <c:v>117</c:v>
                </c:pt>
                <c:pt idx="952">
                  <c:v>112</c:v>
                </c:pt>
                <c:pt idx="953">
                  <c:v>114</c:v>
                </c:pt>
                <c:pt idx="954">
                  <c:v>117</c:v>
                </c:pt>
                <c:pt idx="955">
                  <c:v>130</c:v>
                </c:pt>
                <c:pt idx="956">
                  <c:v>125</c:v>
                </c:pt>
                <c:pt idx="957">
                  <c:v>122</c:v>
                </c:pt>
                <c:pt idx="958">
                  <c:v>121</c:v>
                </c:pt>
                <c:pt idx="959">
                  <c:v>112</c:v>
                </c:pt>
                <c:pt idx="960">
                  <c:v>112</c:v>
                </c:pt>
                <c:pt idx="961">
                  <c:v>111</c:v>
                </c:pt>
                <c:pt idx="962">
                  <c:v>117</c:v>
                </c:pt>
                <c:pt idx="963">
                  <c:v>115</c:v>
                </c:pt>
                <c:pt idx="964">
                  <c:v>109</c:v>
                </c:pt>
                <c:pt idx="965">
                  <c:v>106</c:v>
                </c:pt>
                <c:pt idx="966">
                  <c:v>101</c:v>
                </c:pt>
                <c:pt idx="967">
                  <c:v>101</c:v>
                </c:pt>
                <c:pt idx="968">
                  <c:v>101</c:v>
                </c:pt>
                <c:pt idx="969">
                  <c:v>105</c:v>
                </c:pt>
                <c:pt idx="970">
                  <c:v>105</c:v>
                </c:pt>
                <c:pt idx="971">
                  <c:v>109</c:v>
                </c:pt>
                <c:pt idx="972">
                  <c:v>117</c:v>
                </c:pt>
                <c:pt idx="973">
                  <c:v>119</c:v>
                </c:pt>
                <c:pt idx="974">
                  <c:v>116</c:v>
                </c:pt>
                <c:pt idx="975">
                  <c:v>113</c:v>
                </c:pt>
                <c:pt idx="976">
                  <c:v>112</c:v>
                </c:pt>
                <c:pt idx="977">
                  <c:v>110</c:v>
                </c:pt>
                <c:pt idx="978">
                  <c:v>114</c:v>
                </c:pt>
                <c:pt idx="979">
                  <c:v>103</c:v>
                </c:pt>
                <c:pt idx="980">
                  <c:v>105</c:v>
                </c:pt>
                <c:pt idx="981">
                  <c:v>109</c:v>
                </c:pt>
                <c:pt idx="982">
                  <c:v>107</c:v>
                </c:pt>
                <c:pt idx="983">
                  <c:v>106</c:v>
                </c:pt>
                <c:pt idx="984">
                  <c:v>106</c:v>
                </c:pt>
                <c:pt idx="985">
                  <c:v>104</c:v>
                </c:pt>
                <c:pt idx="986">
                  <c:v>107</c:v>
                </c:pt>
                <c:pt idx="987">
                  <c:v>108</c:v>
                </c:pt>
                <c:pt idx="988">
                  <c:v>112</c:v>
                </c:pt>
                <c:pt idx="989">
                  <c:v>112</c:v>
                </c:pt>
                <c:pt idx="990">
                  <c:v>111</c:v>
                </c:pt>
                <c:pt idx="991">
                  <c:v>110</c:v>
                </c:pt>
                <c:pt idx="992">
                  <c:v>111</c:v>
                </c:pt>
                <c:pt idx="993">
                  <c:v>113</c:v>
                </c:pt>
                <c:pt idx="994">
                  <c:v>114</c:v>
                </c:pt>
                <c:pt idx="995">
                  <c:v>117</c:v>
                </c:pt>
                <c:pt idx="996">
                  <c:v>115</c:v>
                </c:pt>
                <c:pt idx="997">
                  <c:v>115</c:v>
                </c:pt>
                <c:pt idx="998">
                  <c:v>112</c:v>
                </c:pt>
                <c:pt idx="999">
                  <c:v>109</c:v>
                </c:pt>
                <c:pt idx="1000">
                  <c:v>104</c:v>
                </c:pt>
                <c:pt idx="1001">
                  <c:v>104</c:v>
                </c:pt>
                <c:pt idx="1002">
                  <c:v>102</c:v>
                </c:pt>
                <c:pt idx="1003">
                  <c:v>109</c:v>
                </c:pt>
                <c:pt idx="1004">
                  <c:v>119</c:v>
                </c:pt>
                <c:pt idx="1005">
                  <c:v>114</c:v>
                </c:pt>
                <c:pt idx="1006">
                  <c:v>116</c:v>
                </c:pt>
                <c:pt idx="1007">
                  <c:v>113</c:v>
                </c:pt>
                <c:pt idx="1008">
                  <c:v>109</c:v>
                </c:pt>
                <c:pt idx="1009">
                  <c:v>110</c:v>
                </c:pt>
                <c:pt idx="1010">
                  <c:v>112</c:v>
                </c:pt>
                <c:pt idx="1011">
                  <c:v>111</c:v>
                </c:pt>
                <c:pt idx="1012">
                  <c:v>108</c:v>
                </c:pt>
                <c:pt idx="1013">
                  <c:v>113</c:v>
                </c:pt>
                <c:pt idx="1014">
                  <c:v>111</c:v>
                </c:pt>
                <c:pt idx="1015">
                  <c:v>110</c:v>
                </c:pt>
                <c:pt idx="1016">
                  <c:v>116</c:v>
                </c:pt>
                <c:pt idx="1017">
                  <c:v>117</c:v>
                </c:pt>
                <c:pt idx="1018">
                  <c:v>111</c:v>
                </c:pt>
                <c:pt idx="1019">
                  <c:v>115</c:v>
                </c:pt>
                <c:pt idx="1020">
                  <c:v>118</c:v>
                </c:pt>
                <c:pt idx="1021">
                  <c:v>111</c:v>
                </c:pt>
                <c:pt idx="1022">
                  <c:v>112</c:v>
                </c:pt>
                <c:pt idx="1023">
                  <c:v>103</c:v>
                </c:pt>
                <c:pt idx="1024">
                  <c:v>104</c:v>
                </c:pt>
                <c:pt idx="1025">
                  <c:v>106</c:v>
                </c:pt>
                <c:pt idx="1026">
                  <c:v>106</c:v>
                </c:pt>
                <c:pt idx="1027">
                  <c:v>108</c:v>
                </c:pt>
                <c:pt idx="1028">
                  <c:v>112</c:v>
                </c:pt>
                <c:pt idx="1029">
                  <c:v>112</c:v>
                </c:pt>
                <c:pt idx="1030">
                  <c:v>107</c:v>
                </c:pt>
                <c:pt idx="1031">
                  <c:v>108</c:v>
                </c:pt>
                <c:pt idx="1032">
                  <c:v>108</c:v>
                </c:pt>
                <c:pt idx="1033">
                  <c:v>109</c:v>
                </c:pt>
                <c:pt idx="1034">
                  <c:v>108</c:v>
                </c:pt>
                <c:pt idx="1035">
                  <c:v>105</c:v>
                </c:pt>
                <c:pt idx="1036">
                  <c:v>110</c:v>
                </c:pt>
                <c:pt idx="1037">
                  <c:v>110</c:v>
                </c:pt>
                <c:pt idx="1038">
                  <c:v>106</c:v>
                </c:pt>
                <c:pt idx="1039">
                  <c:v>114</c:v>
                </c:pt>
                <c:pt idx="1040">
                  <c:v>110</c:v>
                </c:pt>
                <c:pt idx="1041">
                  <c:v>115</c:v>
                </c:pt>
                <c:pt idx="1042">
                  <c:v>115</c:v>
                </c:pt>
                <c:pt idx="1043">
                  <c:v>112</c:v>
                </c:pt>
                <c:pt idx="1044">
                  <c:v>110</c:v>
                </c:pt>
                <c:pt idx="1045">
                  <c:v>111</c:v>
                </c:pt>
                <c:pt idx="1046">
                  <c:v>111</c:v>
                </c:pt>
                <c:pt idx="1047">
                  <c:v>112</c:v>
                </c:pt>
                <c:pt idx="1048">
                  <c:v>109</c:v>
                </c:pt>
                <c:pt idx="1049">
                  <c:v>112</c:v>
                </c:pt>
                <c:pt idx="1050">
                  <c:v>115</c:v>
                </c:pt>
                <c:pt idx="1051">
                  <c:v>110</c:v>
                </c:pt>
                <c:pt idx="1052">
                  <c:v>109</c:v>
                </c:pt>
                <c:pt idx="1053">
                  <c:v>109</c:v>
                </c:pt>
                <c:pt idx="1054">
                  <c:v>109</c:v>
                </c:pt>
                <c:pt idx="1055">
                  <c:v>113</c:v>
                </c:pt>
                <c:pt idx="1056">
                  <c:v>110</c:v>
                </c:pt>
                <c:pt idx="1057">
                  <c:v>110</c:v>
                </c:pt>
                <c:pt idx="1058">
                  <c:v>109</c:v>
                </c:pt>
                <c:pt idx="1059">
                  <c:v>114</c:v>
                </c:pt>
                <c:pt idx="1060">
                  <c:v>111</c:v>
                </c:pt>
                <c:pt idx="1061">
                  <c:v>111</c:v>
                </c:pt>
                <c:pt idx="1062">
                  <c:v>115</c:v>
                </c:pt>
                <c:pt idx="1063">
                  <c:v>109</c:v>
                </c:pt>
                <c:pt idx="1064">
                  <c:v>112</c:v>
                </c:pt>
                <c:pt idx="1065">
                  <c:v>111</c:v>
                </c:pt>
                <c:pt idx="1066">
                  <c:v>107</c:v>
                </c:pt>
                <c:pt idx="1067">
                  <c:v>109</c:v>
                </c:pt>
                <c:pt idx="1068">
                  <c:v>103</c:v>
                </c:pt>
                <c:pt idx="1069">
                  <c:v>107</c:v>
                </c:pt>
                <c:pt idx="1070">
                  <c:v>109</c:v>
                </c:pt>
                <c:pt idx="1071">
                  <c:v>115</c:v>
                </c:pt>
                <c:pt idx="1072">
                  <c:v>118</c:v>
                </c:pt>
                <c:pt idx="1073">
                  <c:v>118</c:v>
                </c:pt>
                <c:pt idx="1074">
                  <c:v>114</c:v>
                </c:pt>
                <c:pt idx="1075">
                  <c:v>112</c:v>
                </c:pt>
                <c:pt idx="1076">
                  <c:v>110</c:v>
                </c:pt>
                <c:pt idx="1077">
                  <c:v>105</c:v>
                </c:pt>
                <c:pt idx="1078">
                  <c:v>107</c:v>
                </c:pt>
                <c:pt idx="1079">
                  <c:v>110</c:v>
                </c:pt>
                <c:pt idx="1080">
                  <c:v>109</c:v>
                </c:pt>
                <c:pt idx="1081">
                  <c:v>109</c:v>
                </c:pt>
                <c:pt idx="1082">
                  <c:v>113</c:v>
                </c:pt>
                <c:pt idx="1083">
                  <c:v>108</c:v>
                </c:pt>
                <c:pt idx="1084">
                  <c:v>107</c:v>
                </c:pt>
                <c:pt idx="1085">
                  <c:v>109</c:v>
                </c:pt>
                <c:pt idx="1086">
                  <c:v>105</c:v>
                </c:pt>
                <c:pt idx="1087">
                  <c:v>112</c:v>
                </c:pt>
                <c:pt idx="1088">
                  <c:v>112</c:v>
                </c:pt>
                <c:pt idx="1089">
                  <c:v>119</c:v>
                </c:pt>
                <c:pt idx="1090">
                  <c:v>121</c:v>
                </c:pt>
                <c:pt idx="1091">
                  <c:v>120</c:v>
                </c:pt>
                <c:pt idx="1092">
                  <c:v>117</c:v>
                </c:pt>
                <c:pt idx="1093">
                  <c:v>111</c:v>
                </c:pt>
                <c:pt idx="1094">
                  <c:v>111</c:v>
                </c:pt>
                <c:pt idx="1095">
                  <c:v>107</c:v>
                </c:pt>
                <c:pt idx="1096">
                  <c:v>112</c:v>
                </c:pt>
                <c:pt idx="1097">
                  <c:v>111</c:v>
                </c:pt>
                <c:pt idx="1098">
                  <c:v>110</c:v>
                </c:pt>
                <c:pt idx="1099">
                  <c:v>103</c:v>
                </c:pt>
                <c:pt idx="1100">
                  <c:v>102</c:v>
                </c:pt>
                <c:pt idx="1101">
                  <c:v>108</c:v>
                </c:pt>
                <c:pt idx="1102">
                  <c:v>104</c:v>
                </c:pt>
                <c:pt idx="1103">
                  <c:v>105</c:v>
                </c:pt>
                <c:pt idx="1104">
                  <c:v>105</c:v>
                </c:pt>
                <c:pt idx="1105">
                  <c:v>112</c:v>
                </c:pt>
                <c:pt idx="1106">
                  <c:v>116</c:v>
                </c:pt>
                <c:pt idx="1107">
                  <c:v>114</c:v>
                </c:pt>
                <c:pt idx="1108">
                  <c:v>110</c:v>
                </c:pt>
                <c:pt idx="1109">
                  <c:v>111</c:v>
                </c:pt>
                <c:pt idx="1110">
                  <c:v>110</c:v>
                </c:pt>
                <c:pt idx="1111">
                  <c:v>110</c:v>
                </c:pt>
                <c:pt idx="1112">
                  <c:v>106</c:v>
                </c:pt>
                <c:pt idx="1113">
                  <c:v>113</c:v>
                </c:pt>
                <c:pt idx="1114">
                  <c:v>111</c:v>
                </c:pt>
                <c:pt idx="1115">
                  <c:v>111</c:v>
                </c:pt>
                <c:pt idx="1116">
                  <c:v>107</c:v>
                </c:pt>
                <c:pt idx="1117">
                  <c:v>107</c:v>
                </c:pt>
                <c:pt idx="1118">
                  <c:v>109</c:v>
                </c:pt>
                <c:pt idx="1119">
                  <c:v>108</c:v>
                </c:pt>
                <c:pt idx="1120">
                  <c:v>109</c:v>
                </c:pt>
                <c:pt idx="1121">
                  <c:v>110</c:v>
                </c:pt>
                <c:pt idx="1122">
                  <c:v>113</c:v>
                </c:pt>
                <c:pt idx="1123">
                  <c:v>111</c:v>
                </c:pt>
                <c:pt idx="1124">
                  <c:v>116</c:v>
                </c:pt>
                <c:pt idx="1125">
                  <c:v>114</c:v>
                </c:pt>
                <c:pt idx="1126">
                  <c:v>112</c:v>
                </c:pt>
                <c:pt idx="1127">
                  <c:v>113</c:v>
                </c:pt>
                <c:pt idx="1128">
                  <c:v>111</c:v>
                </c:pt>
                <c:pt idx="1129">
                  <c:v>115</c:v>
                </c:pt>
                <c:pt idx="1130">
                  <c:v>114</c:v>
                </c:pt>
                <c:pt idx="1131">
                  <c:v>113</c:v>
                </c:pt>
                <c:pt idx="1132">
                  <c:v>112</c:v>
                </c:pt>
                <c:pt idx="1133">
                  <c:v>108</c:v>
                </c:pt>
                <c:pt idx="1134">
                  <c:v>114</c:v>
                </c:pt>
                <c:pt idx="1135">
                  <c:v>112</c:v>
                </c:pt>
                <c:pt idx="1136">
                  <c:v>113</c:v>
                </c:pt>
                <c:pt idx="1137">
                  <c:v>114</c:v>
                </c:pt>
                <c:pt idx="1138">
                  <c:v>111</c:v>
                </c:pt>
                <c:pt idx="1139">
                  <c:v>107</c:v>
                </c:pt>
                <c:pt idx="1140">
                  <c:v>106</c:v>
                </c:pt>
                <c:pt idx="1141">
                  <c:v>101</c:v>
                </c:pt>
                <c:pt idx="1142">
                  <c:v>100</c:v>
                </c:pt>
                <c:pt idx="1143">
                  <c:v>103</c:v>
                </c:pt>
                <c:pt idx="1144">
                  <c:v>104</c:v>
                </c:pt>
                <c:pt idx="1145">
                  <c:v>108</c:v>
                </c:pt>
                <c:pt idx="1146">
                  <c:v>108</c:v>
                </c:pt>
                <c:pt idx="1147">
                  <c:v>105</c:v>
                </c:pt>
                <c:pt idx="1148">
                  <c:v>111</c:v>
                </c:pt>
                <c:pt idx="1149">
                  <c:v>109</c:v>
                </c:pt>
                <c:pt idx="1150">
                  <c:v>111</c:v>
                </c:pt>
                <c:pt idx="1151">
                  <c:v>112</c:v>
                </c:pt>
                <c:pt idx="1152">
                  <c:v>119</c:v>
                </c:pt>
                <c:pt idx="1153">
                  <c:v>121</c:v>
                </c:pt>
                <c:pt idx="1154">
                  <c:v>114</c:v>
                </c:pt>
                <c:pt idx="1155">
                  <c:v>108</c:v>
                </c:pt>
                <c:pt idx="1156">
                  <c:v>111</c:v>
                </c:pt>
                <c:pt idx="1157">
                  <c:v>112</c:v>
                </c:pt>
                <c:pt idx="1158">
                  <c:v>110</c:v>
                </c:pt>
                <c:pt idx="1159">
                  <c:v>109</c:v>
                </c:pt>
                <c:pt idx="1160">
                  <c:v>110</c:v>
                </c:pt>
                <c:pt idx="1161">
                  <c:v>105</c:v>
                </c:pt>
                <c:pt idx="1162">
                  <c:v>103</c:v>
                </c:pt>
                <c:pt idx="1163">
                  <c:v>102</c:v>
                </c:pt>
                <c:pt idx="1164">
                  <c:v>102</c:v>
                </c:pt>
                <c:pt idx="1165">
                  <c:v>103</c:v>
                </c:pt>
                <c:pt idx="1166">
                  <c:v>102</c:v>
                </c:pt>
                <c:pt idx="1167">
                  <c:v>105</c:v>
                </c:pt>
                <c:pt idx="1168">
                  <c:v>101</c:v>
                </c:pt>
                <c:pt idx="1169">
                  <c:v>105</c:v>
                </c:pt>
                <c:pt idx="1170">
                  <c:v>109</c:v>
                </c:pt>
                <c:pt idx="1171">
                  <c:v>112</c:v>
                </c:pt>
                <c:pt idx="1172">
                  <c:v>106</c:v>
                </c:pt>
                <c:pt idx="1173">
                  <c:v>108</c:v>
                </c:pt>
                <c:pt idx="1174">
                  <c:v>105</c:v>
                </c:pt>
                <c:pt idx="1175">
                  <c:v>109</c:v>
                </c:pt>
                <c:pt idx="1176">
                  <c:v>105</c:v>
                </c:pt>
                <c:pt idx="1177">
                  <c:v>106</c:v>
                </c:pt>
                <c:pt idx="1178">
                  <c:v>108</c:v>
                </c:pt>
                <c:pt idx="1179">
                  <c:v>107</c:v>
                </c:pt>
                <c:pt idx="1180">
                  <c:v>103</c:v>
                </c:pt>
                <c:pt idx="1181">
                  <c:v>106</c:v>
                </c:pt>
                <c:pt idx="1182">
                  <c:v>107</c:v>
                </c:pt>
                <c:pt idx="1183">
                  <c:v>108</c:v>
                </c:pt>
                <c:pt idx="1184">
                  <c:v>108</c:v>
                </c:pt>
                <c:pt idx="1185">
                  <c:v>109</c:v>
                </c:pt>
                <c:pt idx="1186">
                  <c:v>105</c:v>
                </c:pt>
                <c:pt idx="1187">
                  <c:v>100</c:v>
                </c:pt>
                <c:pt idx="1188">
                  <c:v>101</c:v>
                </c:pt>
                <c:pt idx="1189">
                  <c:v>105</c:v>
                </c:pt>
                <c:pt idx="1190">
                  <c:v>103</c:v>
                </c:pt>
                <c:pt idx="1191">
                  <c:v>106</c:v>
                </c:pt>
                <c:pt idx="1192">
                  <c:v>106</c:v>
                </c:pt>
                <c:pt idx="1193">
                  <c:v>108</c:v>
                </c:pt>
                <c:pt idx="1194">
                  <c:v>107</c:v>
                </c:pt>
                <c:pt idx="1195">
                  <c:v>103</c:v>
                </c:pt>
                <c:pt idx="1196">
                  <c:v>100</c:v>
                </c:pt>
                <c:pt idx="1197">
                  <c:v>105</c:v>
                </c:pt>
                <c:pt idx="1198">
                  <c:v>108</c:v>
                </c:pt>
                <c:pt idx="1199">
                  <c:v>110</c:v>
                </c:pt>
                <c:pt idx="1200">
                  <c:v>111</c:v>
                </c:pt>
                <c:pt idx="1201">
                  <c:v>112</c:v>
                </c:pt>
                <c:pt idx="1202">
                  <c:v>102</c:v>
                </c:pt>
                <c:pt idx="1203">
                  <c:v>101</c:v>
                </c:pt>
                <c:pt idx="1204">
                  <c:v>102</c:v>
                </c:pt>
                <c:pt idx="1205">
                  <c:v>103</c:v>
                </c:pt>
                <c:pt idx="1206">
                  <c:v>101</c:v>
                </c:pt>
                <c:pt idx="1207">
                  <c:v>99</c:v>
                </c:pt>
                <c:pt idx="1208">
                  <c:v>102</c:v>
                </c:pt>
                <c:pt idx="1209">
                  <c:v>102</c:v>
                </c:pt>
                <c:pt idx="1210">
                  <c:v>101</c:v>
                </c:pt>
                <c:pt idx="1211">
                  <c:v>99</c:v>
                </c:pt>
                <c:pt idx="1212">
                  <c:v>98</c:v>
                </c:pt>
                <c:pt idx="1213">
                  <c:v>99</c:v>
                </c:pt>
                <c:pt idx="1214">
                  <c:v>103</c:v>
                </c:pt>
                <c:pt idx="1215">
                  <c:v>102</c:v>
                </c:pt>
                <c:pt idx="1216">
                  <c:v>107</c:v>
                </c:pt>
                <c:pt idx="1217">
                  <c:v>105</c:v>
                </c:pt>
                <c:pt idx="1218">
                  <c:v>106</c:v>
                </c:pt>
                <c:pt idx="1219">
                  <c:v>110</c:v>
                </c:pt>
                <c:pt idx="1220">
                  <c:v>111</c:v>
                </c:pt>
                <c:pt idx="1221">
                  <c:v>112</c:v>
                </c:pt>
                <c:pt idx="1222">
                  <c:v>119</c:v>
                </c:pt>
                <c:pt idx="1223">
                  <c:v>120</c:v>
                </c:pt>
                <c:pt idx="1224">
                  <c:v>113</c:v>
                </c:pt>
                <c:pt idx="1225">
                  <c:v>113</c:v>
                </c:pt>
                <c:pt idx="1226">
                  <c:v>112</c:v>
                </c:pt>
                <c:pt idx="1227">
                  <c:v>109</c:v>
                </c:pt>
                <c:pt idx="1228">
                  <c:v>109</c:v>
                </c:pt>
                <c:pt idx="1229">
                  <c:v>110</c:v>
                </c:pt>
                <c:pt idx="1230">
                  <c:v>115</c:v>
                </c:pt>
                <c:pt idx="1231">
                  <c:v>113</c:v>
                </c:pt>
                <c:pt idx="1232">
                  <c:v>111</c:v>
                </c:pt>
                <c:pt idx="1233">
                  <c:v>112</c:v>
                </c:pt>
                <c:pt idx="1234">
                  <c:v>111</c:v>
                </c:pt>
                <c:pt idx="1235">
                  <c:v>113</c:v>
                </c:pt>
                <c:pt idx="1236">
                  <c:v>109</c:v>
                </c:pt>
                <c:pt idx="1237">
                  <c:v>113</c:v>
                </c:pt>
                <c:pt idx="1238">
                  <c:v>109</c:v>
                </c:pt>
                <c:pt idx="1239">
                  <c:v>105</c:v>
                </c:pt>
                <c:pt idx="1240">
                  <c:v>109</c:v>
                </c:pt>
                <c:pt idx="1241">
                  <c:v>107</c:v>
                </c:pt>
                <c:pt idx="1242">
                  <c:v>109</c:v>
                </c:pt>
                <c:pt idx="1243">
                  <c:v>108</c:v>
                </c:pt>
                <c:pt idx="1244">
                  <c:v>107</c:v>
                </c:pt>
                <c:pt idx="1245">
                  <c:v>105</c:v>
                </c:pt>
                <c:pt idx="1246">
                  <c:v>110</c:v>
                </c:pt>
                <c:pt idx="1247">
                  <c:v>108</c:v>
                </c:pt>
                <c:pt idx="1248">
                  <c:v>106</c:v>
                </c:pt>
                <c:pt idx="1249">
                  <c:v>105</c:v>
                </c:pt>
                <c:pt idx="1250">
                  <c:v>109</c:v>
                </c:pt>
                <c:pt idx="1251">
                  <c:v>116</c:v>
                </c:pt>
                <c:pt idx="1252">
                  <c:v>116</c:v>
                </c:pt>
                <c:pt idx="1253">
                  <c:v>115</c:v>
                </c:pt>
                <c:pt idx="1254">
                  <c:v>117</c:v>
                </c:pt>
                <c:pt idx="1255">
                  <c:v>111</c:v>
                </c:pt>
                <c:pt idx="1256">
                  <c:v>113</c:v>
                </c:pt>
                <c:pt idx="1257">
                  <c:v>112</c:v>
                </c:pt>
                <c:pt idx="1258">
                  <c:v>112</c:v>
                </c:pt>
                <c:pt idx="1259">
                  <c:v>111</c:v>
                </c:pt>
                <c:pt idx="1260">
                  <c:v>110</c:v>
                </c:pt>
                <c:pt idx="1261">
                  <c:v>109</c:v>
                </c:pt>
                <c:pt idx="1262">
                  <c:v>113</c:v>
                </c:pt>
                <c:pt idx="1263">
                  <c:v>107</c:v>
                </c:pt>
                <c:pt idx="1264">
                  <c:v>108</c:v>
                </c:pt>
                <c:pt idx="1265">
                  <c:v>107</c:v>
                </c:pt>
                <c:pt idx="1266">
                  <c:v>109</c:v>
                </c:pt>
                <c:pt idx="1267">
                  <c:v>104</c:v>
                </c:pt>
                <c:pt idx="1268">
                  <c:v>107</c:v>
                </c:pt>
                <c:pt idx="1269">
                  <c:v>109</c:v>
                </c:pt>
                <c:pt idx="1270">
                  <c:v>111</c:v>
                </c:pt>
                <c:pt idx="1271">
                  <c:v>113</c:v>
                </c:pt>
                <c:pt idx="1272">
                  <c:v>111</c:v>
                </c:pt>
                <c:pt idx="1273">
                  <c:v>106</c:v>
                </c:pt>
                <c:pt idx="1274">
                  <c:v>106</c:v>
                </c:pt>
                <c:pt idx="1275">
                  <c:v>106</c:v>
                </c:pt>
                <c:pt idx="1276">
                  <c:v>105</c:v>
                </c:pt>
                <c:pt idx="1277">
                  <c:v>102</c:v>
                </c:pt>
                <c:pt idx="1278">
                  <c:v>102</c:v>
                </c:pt>
                <c:pt idx="1279">
                  <c:v>103</c:v>
                </c:pt>
                <c:pt idx="1280">
                  <c:v>103</c:v>
                </c:pt>
                <c:pt idx="1281">
                  <c:v>101</c:v>
                </c:pt>
                <c:pt idx="1282">
                  <c:v>104</c:v>
                </c:pt>
                <c:pt idx="1283">
                  <c:v>109</c:v>
                </c:pt>
                <c:pt idx="1284">
                  <c:v>110</c:v>
                </c:pt>
                <c:pt idx="1285">
                  <c:v>108</c:v>
                </c:pt>
                <c:pt idx="1286">
                  <c:v>108</c:v>
                </c:pt>
                <c:pt idx="1287">
                  <c:v>102</c:v>
                </c:pt>
                <c:pt idx="1288">
                  <c:v>105</c:v>
                </c:pt>
                <c:pt idx="1289">
                  <c:v>109</c:v>
                </c:pt>
                <c:pt idx="1290">
                  <c:v>107</c:v>
                </c:pt>
                <c:pt idx="1291">
                  <c:v>108</c:v>
                </c:pt>
                <c:pt idx="1292">
                  <c:v>106</c:v>
                </c:pt>
                <c:pt idx="1293">
                  <c:v>113</c:v>
                </c:pt>
                <c:pt idx="1294">
                  <c:v>114</c:v>
                </c:pt>
                <c:pt idx="1295">
                  <c:v>116</c:v>
                </c:pt>
                <c:pt idx="1296">
                  <c:v>115</c:v>
                </c:pt>
                <c:pt idx="1297">
                  <c:v>113</c:v>
                </c:pt>
                <c:pt idx="1298">
                  <c:v>112</c:v>
                </c:pt>
                <c:pt idx="1299">
                  <c:v>108</c:v>
                </c:pt>
                <c:pt idx="1300">
                  <c:v>107</c:v>
                </c:pt>
                <c:pt idx="1301">
                  <c:v>108</c:v>
                </c:pt>
                <c:pt idx="1302">
                  <c:v>106</c:v>
                </c:pt>
                <c:pt idx="1303">
                  <c:v>112</c:v>
                </c:pt>
                <c:pt idx="1304">
                  <c:v>112</c:v>
                </c:pt>
                <c:pt idx="1305">
                  <c:v>112</c:v>
                </c:pt>
                <c:pt idx="1306">
                  <c:v>113</c:v>
                </c:pt>
                <c:pt idx="1307">
                  <c:v>114</c:v>
                </c:pt>
                <c:pt idx="1308">
                  <c:v>113</c:v>
                </c:pt>
                <c:pt idx="1309">
                  <c:v>118</c:v>
                </c:pt>
                <c:pt idx="1310">
                  <c:v>118</c:v>
                </c:pt>
                <c:pt idx="1311">
                  <c:v>118</c:v>
                </c:pt>
                <c:pt idx="1312">
                  <c:v>119</c:v>
                </c:pt>
                <c:pt idx="1313">
                  <c:v>113</c:v>
                </c:pt>
                <c:pt idx="1314">
                  <c:v>108</c:v>
                </c:pt>
                <c:pt idx="1315">
                  <c:v>111</c:v>
                </c:pt>
                <c:pt idx="1316">
                  <c:v>112</c:v>
                </c:pt>
                <c:pt idx="1317">
                  <c:v>111</c:v>
                </c:pt>
                <c:pt idx="1318">
                  <c:v>113</c:v>
                </c:pt>
                <c:pt idx="1319">
                  <c:v>106</c:v>
                </c:pt>
                <c:pt idx="1320">
                  <c:v>109</c:v>
                </c:pt>
                <c:pt idx="1321">
                  <c:v>114</c:v>
                </c:pt>
                <c:pt idx="1322">
                  <c:v>113</c:v>
                </c:pt>
                <c:pt idx="1323">
                  <c:v>114</c:v>
                </c:pt>
                <c:pt idx="1324">
                  <c:v>116</c:v>
                </c:pt>
                <c:pt idx="1325">
                  <c:v>110</c:v>
                </c:pt>
                <c:pt idx="1326">
                  <c:v>107</c:v>
                </c:pt>
                <c:pt idx="1327">
                  <c:v>107</c:v>
                </c:pt>
                <c:pt idx="1328">
                  <c:v>105</c:v>
                </c:pt>
                <c:pt idx="1329">
                  <c:v>108</c:v>
                </c:pt>
                <c:pt idx="1330">
                  <c:v>110</c:v>
                </c:pt>
                <c:pt idx="1331">
                  <c:v>107</c:v>
                </c:pt>
                <c:pt idx="1332">
                  <c:v>108</c:v>
                </c:pt>
                <c:pt idx="1333">
                  <c:v>109</c:v>
                </c:pt>
                <c:pt idx="1334">
                  <c:v>106</c:v>
                </c:pt>
                <c:pt idx="1335">
                  <c:v>104</c:v>
                </c:pt>
                <c:pt idx="1336">
                  <c:v>106</c:v>
                </c:pt>
                <c:pt idx="1337">
                  <c:v>106</c:v>
                </c:pt>
                <c:pt idx="1338">
                  <c:v>105</c:v>
                </c:pt>
                <c:pt idx="1339">
                  <c:v>109</c:v>
                </c:pt>
                <c:pt idx="1340">
                  <c:v>111</c:v>
                </c:pt>
                <c:pt idx="1341">
                  <c:v>115</c:v>
                </c:pt>
                <c:pt idx="1342">
                  <c:v>114</c:v>
                </c:pt>
                <c:pt idx="1343">
                  <c:v>110</c:v>
                </c:pt>
                <c:pt idx="1344">
                  <c:v>110</c:v>
                </c:pt>
                <c:pt idx="1345">
                  <c:v>104</c:v>
                </c:pt>
                <c:pt idx="1346">
                  <c:v>103</c:v>
                </c:pt>
                <c:pt idx="1347">
                  <c:v>101</c:v>
                </c:pt>
                <c:pt idx="1348">
                  <c:v>105</c:v>
                </c:pt>
                <c:pt idx="1349">
                  <c:v>107</c:v>
                </c:pt>
                <c:pt idx="1350">
                  <c:v>103</c:v>
                </c:pt>
                <c:pt idx="1351">
                  <c:v>107</c:v>
                </c:pt>
                <c:pt idx="1352">
                  <c:v>105</c:v>
                </c:pt>
                <c:pt idx="1353">
                  <c:v>106</c:v>
                </c:pt>
                <c:pt idx="1354">
                  <c:v>108</c:v>
                </c:pt>
                <c:pt idx="1355">
                  <c:v>108</c:v>
                </c:pt>
                <c:pt idx="1356">
                  <c:v>111</c:v>
                </c:pt>
                <c:pt idx="1357">
                  <c:v>113</c:v>
                </c:pt>
                <c:pt idx="1358">
                  <c:v>112</c:v>
                </c:pt>
                <c:pt idx="1359">
                  <c:v>113</c:v>
                </c:pt>
                <c:pt idx="1360">
                  <c:v>116</c:v>
                </c:pt>
                <c:pt idx="1361">
                  <c:v>113</c:v>
                </c:pt>
                <c:pt idx="1362">
                  <c:v>116</c:v>
                </c:pt>
                <c:pt idx="1363">
                  <c:v>112</c:v>
                </c:pt>
                <c:pt idx="1364">
                  <c:v>111</c:v>
                </c:pt>
                <c:pt idx="1365">
                  <c:v>109</c:v>
                </c:pt>
                <c:pt idx="1366">
                  <c:v>107</c:v>
                </c:pt>
                <c:pt idx="1367">
                  <c:v>110</c:v>
                </c:pt>
                <c:pt idx="1368">
                  <c:v>108</c:v>
                </c:pt>
                <c:pt idx="1369">
                  <c:v>109</c:v>
                </c:pt>
                <c:pt idx="1370">
                  <c:v>112</c:v>
                </c:pt>
                <c:pt idx="1371">
                  <c:v>111</c:v>
                </c:pt>
                <c:pt idx="1372">
                  <c:v>111</c:v>
                </c:pt>
                <c:pt idx="1373">
                  <c:v>112</c:v>
                </c:pt>
                <c:pt idx="1374">
                  <c:v>113</c:v>
                </c:pt>
                <c:pt idx="1375">
                  <c:v>113</c:v>
                </c:pt>
                <c:pt idx="1376">
                  <c:v>112</c:v>
                </c:pt>
                <c:pt idx="1377">
                  <c:v>115</c:v>
                </c:pt>
                <c:pt idx="1378">
                  <c:v>106</c:v>
                </c:pt>
                <c:pt idx="1379">
                  <c:v>111</c:v>
                </c:pt>
                <c:pt idx="1380">
                  <c:v>109</c:v>
                </c:pt>
                <c:pt idx="1381">
                  <c:v>110</c:v>
                </c:pt>
                <c:pt idx="1382">
                  <c:v>113</c:v>
                </c:pt>
                <c:pt idx="1383">
                  <c:v>106</c:v>
                </c:pt>
                <c:pt idx="1384">
                  <c:v>104</c:v>
                </c:pt>
                <c:pt idx="1385">
                  <c:v>102</c:v>
                </c:pt>
                <c:pt idx="1386">
                  <c:v>105</c:v>
                </c:pt>
                <c:pt idx="1387">
                  <c:v>115</c:v>
                </c:pt>
                <c:pt idx="1388">
                  <c:v>115</c:v>
                </c:pt>
                <c:pt idx="1389">
                  <c:v>113</c:v>
                </c:pt>
                <c:pt idx="1390">
                  <c:v>110</c:v>
                </c:pt>
                <c:pt idx="1391">
                  <c:v>112</c:v>
                </c:pt>
                <c:pt idx="1392">
                  <c:v>111</c:v>
                </c:pt>
                <c:pt idx="1393">
                  <c:v>112</c:v>
                </c:pt>
                <c:pt idx="1394">
                  <c:v>112</c:v>
                </c:pt>
                <c:pt idx="1395">
                  <c:v>111</c:v>
                </c:pt>
                <c:pt idx="1396">
                  <c:v>112</c:v>
                </c:pt>
                <c:pt idx="1397">
                  <c:v>108</c:v>
                </c:pt>
                <c:pt idx="1398">
                  <c:v>105</c:v>
                </c:pt>
                <c:pt idx="1399">
                  <c:v>104</c:v>
                </c:pt>
                <c:pt idx="1400">
                  <c:v>110</c:v>
                </c:pt>
                <c:pt idx="1401">
                  <c:v>110</c:v>
                </c:pt>
                <c:pt idx="1402">
                  <c:v>105</c:v>
                </c:pt>
                <c:pt idx="1403">
                  <c:v>101</c:v>
                </c:pt>
                <c:pt idx="1404">
                  <c:v>103</c:v>
                </c:pt>
                <c:pt idx="1405">
                  <c:v>105</c:v>
                </c:pt>
                <c:pt idx="1406">
                  <c:v>109</c:v>
                </c:pt>
                <c:pt idx="1407">
                  <c:v>113</c:v>
                </c:pt>
                <c:pt idx="1408">
                  <c:v>116</c:v>
                </c:pt>
                <c:pt idx="1409">
                  <c:v>114</c:v>
                </c:pt>
                <c:pt idx="1410">
                  <c:v>107</c:v>
                </c:pt>
                <c:pt idx="1411">
                  <c:v>110</c:v>
                </c:pt>
                <c:pt idx="1412">
                  <c:v>111</c:v>
                </c:pt>
                <c:pt idx="1413">
                  <c:v>110</c:v>
                </c:pt>
                <c:pt idx="1414">
                  <c:v>113</c:v>
                </c:pt>
                <c:pt idx="1415">
                  <c:v>112</c:v>
                </c:pt>
                <c:pt idx="1416">
                  <c:v>104</c:v>
                </c:pt>
                <c:pt idx="1417">
                  <c:v>106</c:v>
                </c:pt>
                <c:pt idx="1418">
                  <c:v>107</c:v>
                </c:pt>
                <c:pt idx="1419">
                  <c:v>108</c:v>
                </c:pt>
                <c:pt idx="1420">
                  <c:v>110</c:v>
                </c:pt>
                <c:pt idx="1421">
                  <c:v>107</c:v>
                </c:pt>
                <c:pt idx="1422">
                  <c:v>104</c:v>
                </c:pt>
                <c:pt idx="1423">
                  <c:v>107</c:v>
                </c:pt>
                <c:pt idx="1424">
                  <c:v>107</c:v>
                </c:pt>
                <c:pt idx="1425">
                  <c:v>108</c:v>
                </c:pt>
                <c:pt idx="1426">
                  <c:v>107</c:v>
                </c:pt>
                <c:pt idx="1427">
                  <c:v>108</c:v>
                </c:pt>
                <c:pt idx="1428">
                  <c:v>107</c:v>
                </c:pt>
                <c:pt idx="1429">
                  <c:v>114</c:v>
                </c:pt>
                <c:pt idx="1430">
                  <c:v>110</c:v>
                </c:pt>
                <c:pt idx="1431">
                  <c:v>105</c:v>
                </c:pt>
                <c:pt idx="1432">
                  <c:v>107</c:v>
                </c:pt>
                <c:pt idx="1433">
                  <c:v>112</c:v>
                </c:pt>
                <c:pt idx="1434">
                  <c:v>112</c:v>
                </c:pt>
                <c:pt idx="1435">
                  <c:v>114</c:v>
                </c:pt>
                <c:pt idx="1436">
                  <c:v>117</c:v>
                </c:pt>
                <c:pt idx="1437">
                  <c:v>114</c:v>
                </c:pt>
                <c:pt idx="1438">
                  <c:v>113</c:v>
                </c:pt>
                <c:pt idx="1439">
                  <c:v>111</c:v>
                </c:pt>
                <c:pt idx="1440">
                  <c:v>112</c:v>
                </c:pt>
                <c:pt idx="1441">
                  <c:v>107</c:v>
                </c:pt>
                <c:pt idx="1442">
                  <c:v>102</c:v>
                </c:pt>
                <c:pt idx="1443">
                  <c:v>104</c:v>
                </c:pt>
                <c:pt idx="1444">
                  <c:v>109</c:v>
                </c:pt>
                <c:pt idx="1445">
                  <c:v>112</c:v>
                </c:pt>
                <c:pt idx="1446">
                  <c:v>113</c:v>
                </c:pt>
                <c:pt idx="1447">
                  <c:v>108</c:v>
                </c:pt>
                <c:pt idx="1448">
                  <c:v>106</c:v>
                </c:pt>
                <c:pt idx="1449">
                  <c:v>107</c:v>
                </c:pt>
                <c:pt idx="1450">
                  <c:v>110</c:v>
                </c:pt>
                <c:pt idx="1451">
                  <c:v>110</c:v>
                </c:pt>
                <c:pt idx="1452">
                  <c:v>116</c:v>
                </c:pt>
                <c:pt idx="1453">
                  <c:v>117</c:v>
                </c:pt>
                <c:pt idx="1454">
                  <c:v>113</c:v>
                </c:pt>
                <c:pt idx="1455">
                  <c:v>122</c:v>
                </c:pt>
                <c:pt idx="1456">
                  <c:v>112</c:v>
                </c:pt>
                <c:pt idx="1457">
                  <c:v>115</c:v>
                </c:pt>
                <c:pt idx="1458">
                  <c:v>113</c:v>
                </c:pt>
                <c:pt idx="1459">
                  <c:v>111</c:v>
                </c:pt>
                <c:pt idx="1460">
                  <c:v>107</c:v>
                </c:pt>
                <c:pt idx="1461">
                  <c:v>110</c:v>
                </c:pt>
                <c:pt idx="1462">
                  <c:v>111</c:v>
                </c:pt>
                <c:pt idx="1463">
                  <c:v>108</c:v>
                </c:pt>
                <c:pt idx="1464">
                  <c:v>116</c:v>
                </c:pt>
                <c:pt idx="1465">
                  <c:v>106</c:v>
                </c:pt>
                <c:pt idx="1466">
                  <c:v>108</c:v>
                </c:pt>
                <c:pt idx="1467">
                  <c:v>112</c:v>
                </c:pt>
                <c:pt idx="1468">
                  <c:v>106</c:v>
                </c:pt>
                <c:pt idx="1469">
                  <c:v>111</c:v>
                </c:pt>
                <c:pt idx="1470">
                  <c:v>109</c:v>
                </c:pt>
                <c:pt idx="1471">
                  <c:v>114</c:v>
                </c:pt>
                <c:pt idx="1472">
                  <c:v>112</c:v>
                </c:pt>
                <c:pt idx="1473">
                  <c:v>113</c:v>
                </c:pt>
                <c:pt idx="1474">
                  <c:v>116</c:v>
                </c:pt>
                <c:pt idx="1475">
                  <c:v>118</c:v>
                </c:pt>
                <c:pt idx="1476">
                  <c:v>122</c:v>
                </c:pt>
                <c:pt idx="1477">
                  <c:v>113</c:v>
                </c:pt>
                <c:pt idx="1478">
                  <c:v>111</c:v>
                </c:pt>
                <c:pt idx="1479">
                  <c:v>114</c:v>
                </c:pt>
                <c:pt idx="1480">
                  <c:v>120</c:v>
                </c:pt>
                <c:pt idx="1481">
                  <c:v>116</c:v>
                </c:pt>
                <c:pt idx="1482">
                  <c:v>116</c:v>
                </c:pt>
                <c:pt idx="1483">
                  <c:v>120</c:v>
                </c:pt>
                <c:pt idx="1484">
                  <c:v>119</c:v>
                </c:pt>
                <c:pt idx="1485">
                  <c:v>111</c:v>
                </c:pt>
                <c:pt idx="1486">
                  <c:v>114</c:v>
                </c:pt>
                <c:pt idx="1487">
                  <c:v>108</c:v>
                </c:pt>
                <c:pt idx="1488">
                  <c:v>111</c:v>
                </c:pt>
                <c:pt idx="1489">
                  <c:v>110</c:v>
                </c:pt>
                <c:pt idx="1490">
                  <c:v>112</c:v>
                </c:pt>
                <c:pt idx="1491">
                  <c:v>110</c:v>
                </c:pt>
                <c:pt idx="1492">
                  <c:v>107</c:v>
                </c:pt>
                <c:pt idx="1493">
                  <c:v>108</c:v>
                </c:pt>
                <c:pt idx="1494">
                  <c:v>110</c:v>
                </c:pt>
                <c:pt idx="1495">
                  <c:v>111</c:v>
                </c:pt>
                <c:pt idx="1496">
                  <c:v>114</c:v>
                </c:pt>
                <c:pt idx="1497">
                  <c:v>110</c:v>
                </c:pt>
                <c:pt idx="1498">
                  <c:v>111</c:v>
                </c:pt>
                <c:pt idx="1499">
                  <c:v>110</c:v>
                </c:pt>
                <c:pt idx="1500">
                  <c:v>117</c:v>
                </c:pt>
              </c:numCache>
            </c:numRef>
          </c:yVal>
          <c:smooth val="1"/>
          <c:extLst>
            <c:ext xmlns:c16="http://schemas.microsoft.com/office/drawing/2014/chart" uri="{C3380CC4-5D6E-409C-BE32-E72D297353CC}">
              <c16:uniqueId val="{00000000-EB96-4643-8654-759057BA29E4}"/>
            </c:ext>
          </c:extLst>
        </c:ser>
        <c:ser>
          <c:idx val="1"/>
          <c:order val="1"/>
          <c:tx>
            <c:v>Simulation 2</c:v>
          </c:tx>
          <c:spPr>
            <a:ln w="12700" cap="rnd">
              <a:solidFill>
                <a:srgbClr val="000000"/>
              </a:solidFill>
              <a:round/>
            </a:ln>
            <a:effectLst/>
          </c:spPr>
          <c:marker>
            <c:symbol val="none"/>
          </c:marker>
          <c:xVal>
            <c:numRef>
              <c:f>Sheet1!$A$1:$A$1501</c:f>
              <c:numCache>
                <c:formatCode>General</c:formatCode>
                <c:ptCount val="1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numCache>
            </c:numRef>
          </c:xVal>
          <c:yVal>
            <c:numRef>
              <c:f>Sheet1!$C$1:$C$1501</c:f>
              <c:numCache>
                <c:formatCode>General</c:formatCode>
                <c:ptCount val="1501"/>
                <c:pt idx="0">
                  <c:v>100</c:v>
                </c:pt>
                <c:pt idx="1">
                  <c:v>100</c:v>
                </c:pt>
                <c:pt idx="2">
                  <c:v>102</c:v>
                </c:pt>
                <c:pt idx="3">
                  <c:v>102</c:v>
                </c:pt>
                <c:pt idx="4">
                  <c:v>107</c:v>
                </c:pt>
                <c:pt idx="5">
                  <c:v>108</c:v>
                </c:pt>
                <c:pt idx="6">
                  <c:v>111</c:v>
                </c:pt>
                <c:pt idx="7">
                  <c:v>112</c:v>
                </c:pt>
                <c:pt idx="8">
                  <c:v>112</c:v>
                </c:pt>
                <c:pt idx="9">
                  <c:v>113</c:v>
                </c:pt>
                <c:pt idx="10">
                  <c:v>112</c:v>
                </c:pt>
                <c:pt idx="11">
                  <c:v>112</c:v>
                </c:pt>
                <c:pt idx="12">
                  <c:v>111</c:v>
                </c:pt>
                <c:pt idx="13">
                  <c:v>114</c:v>
                </c:pt>
                <c:pt idx="14">
                  <c:v>106</c:v>
                </c:pt>
                <c:pt idx="15">
                  <c:v>104</c:v>
                </c:pt>
                <c:pt idx="16">
                  <c:v>104</c:v>
                </c:pt>
                <c:pt idx="17">
                  <c:v>102</c:v>
                </c:pt>
                <c:pt idx="18">
                  <c:v>102</c:v>
                </c:pt>
                <c:pt idx="19">
                  <c:v>102</c:v>
                </c:pt>
                <c:pt idx="20">
                  <c:v>104</c:v>
                </c:pt>
                <c:pt idx="21">
                  <c:v>102</c:v>
                </c:pt>
                <c:pt idx="22">
                  <c:v>101</c:v>
                </c:pt>
                <c:pt idx="23">
                  <c:v>108</c:v>
                </c:pt>
                <c:pt idx="24">
                  <c:v>109</c:v>
                </c:pt>
                <c:pt idx="25">
                  <c:v>109</c:v>
                </c:pt>
                <c:pt idx="26">
                  <c:v>110</c:v>
                </c:pt>
                <c:pt idx="27">
                  <c:v>112</c:v>
                </c:pt>
                <c:pt idx="28">
                  <c:v>115</c:v>
                </c:pt>
                <c:pt idx="29">
                  <c:v>107</c:v>
                </c:pt>
                <c:pt idx="30">
                  <c:v>104</c:v>
                </c:pt>
                <c:pt idx="31">
                  <c:v>106</c:v>
                </c:pt>
                <c:pt idx="32">
                  <c:v>114</c:v>
                </c:pt>
                <c:pt idx="33">
                  <c:v>112</c:v>
                </c:pt>
                <c:pt idx="34">
                  <c:v>111</c:v>
                </c:pt>
                <c:pt idx="35">
                  <c:v>108</c:v>
                </c:pt>
                <c:pt idx="36">
                  <c:v>114</c:v>
                </c:pt>
                <c:pt idx="37">
                  <c:v>106</c:v>
                </c:pt>
                <c:pt idx="38">
                  <c:v>105</c:v>
                </c:pt>
                <c:pt idx="39">
                  <c:v>106</c:v>
                </c:pt>
                <c:pt idx="40">
                  <c:v>106</c:v>
                </c:pt>
                <c:pt idx="41">
                  <c:v>107</c:v>
                </c:pt>
                <c:pt idx="42">
                  <c:v>106</c:v>
                </c:pt>
                <c:pt idx="43">
                  <c:v>104</c:v>
                </c:pt>
                <c:pt idx="44">
                  <c:v>104</c:v>
                </c:pt>
                <c:pt idx="45">
                  <c:v>108</c:v>
                </c:pt>
                <c:pt idx="46">
                  <c:v>108</c:v>
                </c:pt>
                <c:pt idx="47">
                  <c:v>108</c:v>
                </c:pt>
                <c:pt idx="48">
                  <c:v>105</c:v>
                </c:pt>
                <c:pt idx="49">
                  <c:v>105</c:v>
                </c:pt>
                <c:pt idx="50">
                  <c:v>104</c:v>
                </c:pt>
                <c:pt idx="51">
                  <c:v>105</c:v>
                </c:pt>
                <c:pt idx="52">
                  <c:v>106</c:v>
                </c:pt>
                <c:pt idx="53">
                  <c:v>105</c:v>
                </c:pt>
                <c:pt idx="54">
                  <c:v>104</c:v>
                </c:pt>
                <c:pt idx="55">
                  <c:v>104</c:v>
                </c:pt>
                <c:pt idx="56">
                  <c:v>102</c:v>
                </c:pt>
                <c:pt idx="57">
                  <c:v>106</c:v>
                </c:pt>
                <c:pt idx="58">
                  <c:v>107</c:v>
                </c:pt>
                <c:pt idx="59">
                  <c:v>102</c:v>
                </c:pt>
                <c:pt idx="60">
                  <c:v>106</c:v>
                </c:pt>
                <c:pt idx="61">
                  <c:v>107</c:v>
                </c:pt>
                <c:pt idx="62">
                  <c:v>104</c:v>
                </c:pt>
                <c:pt idx="63">
                  <c:v>107</c:v>
                </c:pt>
                <c:pt idx="64">
                  <c:v>107</c:v>
                </c:pt>
                <c:pt idx="65">
                  <c:v>107</c:v>
                </c:pt>
                <c:pt idx="66">
                  <c:v>105</c:v>
                </c:pt>
                <c:pt idx="67">
                  <c:v>111</c:v>
                </c:pt>
                <c:pt idx="68">
                  <c:v>108</c:v>
                </c:pt>
                <c:pt idx="69">
                  <c:v>109</c:v>
                </c:pt>
                <c:pt idx="70">
                  <c:v>107</c:v>
                </c:pt>
                <c:pt idx="71">
                  <c:v>108</c:v>
                </c:pt>
                <c:pt idx="72">
                  <c:v>107</c:v>
                </c:pt>
                <c:pt idx="73">
                  <c:v>106</c:v>
                </c:pt>
                <c:pt idx="74">
                  <c:v>104</c:v>
                </c:pt>
                <c:pt idx="75">
                  <c:v>104</c:v>
                </c:pt>
                <c:pt idx="76">
                  <c:v>100</c:v>
                </c:pt>
                <c:pt idx="77">
                  <c:v>97</c:v>
                </c:pt>
                <c:pt idx="78">
                  <c:v>97</c:v>
                </c:pt>
                <c:pt idx="79">
                  <c:v>100</c:v>
                </c:pt>
                <c:pt idx="80">
                  <c:v>101</c:v>
                </c:pt>
                <c:pt idx="81">
                  <c:v>101</c:v>
                </c:pt>
                <c:pt idx="82">
                  <c:v>100</c:v>
                </c:pt>
                <c:pt idx="83">
                  <c:v>99</c:v>
                </c:pt>
                <c:pt idx="84">
                  <c:v>99</c:v>
                </c:pt>
                <c:pt idx="85">
                  <c:v>99</c:v>
                </c:pt>
                <c:pt idx="86">
                  <c:v>101</c:v>
                </c:pt>
                <c:pt idx="87">
                  <c:v>98</c:v>
                </c:pt>
                <c:pt idx="88">
                  <c:v>102</c:v>
                </c:pt>
                <c:pt idx="89">
                  <c:v>100</c:v>
                </c:pt>
                <c:pt idx="90">
                  <c:v>102</c:v>
                </c:pt>
                <c:pt idx="91">
                  <c:v>100</c:v>
                </c:pt>
                <c:pt idx="92">
                  <c:v>97</c:v>
                </c:pt>
                <c:pt idx="93">
                  <c:v>98</c:v>
                </c:pt>
                <c:pt idx="94">
                  <c:v>101</c:v>
                </c:pt>
                <c:pt idx="95">
                  <c:v>97</c:v>
                </c:pt>
                <c:pt idx="96">
                  <c:v>100</c:v>
                </c:pt>
                <c:pt idx="97">
                  <c:v>104</c:v>
                </c:pt>
                <c:pt idx="98">
                  <c:v>101</c:v>
                </c:pt>
                <c:pt idx="99">
                  <c:v>106</c:v>
                </c:pt>
                <c:pt idx="100">
                  <c:v>104</c:v>
                </c:pt>
                <c:pt idx="101">
                  <c:v>108</c:v>
                </c:pt>
                <c:pt idx="102">
                  <c:v>106</c:v>
                </c:pt>
                <c:pt idx="103">
                  <c:v>106</c:v>
                </c:pt>
                <c:pt idx="104">
                  <c:v>105</c:v>
                </c:pt>
                <c:pt idx="105">
                  <c:v>110</c:v>
                </c:pt>
                <c:pt idx="106">
                  <c:v>107</c:v>
                </c:pt>
                <c:pt idx="107">
                  <c:v>104</c:v>
                </c:pt>
                <c:pt idx="108">
                  <c:v>105</c:v>
                </c:pt>
                <c:pt idx="109">
                  <c:v>103</c:v>
                </c:pt>
                <c:pt idx="110">
                  <c:v>102</c:v>
                </c:pt>
                <c:pt idx="111">
                  <c:v>101</c:v>
                </c:pt>
                <c:pt idx="112">
                  <c:v>102</c:v>
                </c:pt>
                <c:pt idx="113">
                  <c:v>98</c:v>
                </c:pt>
                <c:pt idx="114">
                  <c:v>103</c:v>
                </c:pt>
                <c:pt idx="115">
                  <c:v>105</c:v>
                </c:pt>
                <c:pt idx="116">
                  <c:v>103</c:v>
                </c:pt>
                <c:pt idx="117">
                  <c:v>103</c:v>
                </c:pt>
                <c:pt idx="118">
                  <c:v>106</c:v>
                </c:pt>
                <c:pt idx="119">
                  <c:v>108</c:v>
                </c:pt>
                <c:pt idx="120">
                  <c:v>107</c:v>
                </c:pt>
                <c:pt idx="121">
                  <c:v>107</c:v>
                </c:pt>
                <c:pt idx="122">
                  <c:v>108</c:v>
                </c:pt>
                <c:pt idx="123">
                  <c:v>110</c:v>
                </c:pt>
                <c:pt idx="124">
                  <c:v>105</c:v>
                </c:pt>
                <c:pt idx="125">
                  <c:v>106</c:v>
                </c:pt>
                <c:pt idx="126">
                  <c:v>109</c:v>
                </c:pt>
                <c:pt idx="127">
                  <c:v>107</c:v>
                </c:pt>
                <c:pt idx="128">
                  <c:v>110</c:v>
                </c:pt>
                <c:pt idx="129">
                  <c:v>113</c:v>
                </c:pt>
                <c:pt idx="130">
                  <c:v>109</c:v>
                </c:pt>
                <c:pt idx="131">
                  <c:v>107</c:v>
                </c:pt>
                <c:pt idx="132">
                  <c:v>104</c:v>
                </c:pt>
                <c:pt idx="133">
                  <c:v>105</c:v>
                </c:pt>
                <c:pt idx="134">
                  <c:v>105</c:v>
                </c:pt>
                <c:pt idx="135">
                  <c:v>102</c:v>
                </c:pt>
                <c:pt idx="136">
                  <c:v>103</c:v>
                </c:pt>
                <c:pt idx="137">
                  <c:v>105</c:v>
                </c:pt>
                <c:pt idx="138">
                  <c:v>102</c:v>
                </c:pt>
                <c:pt idx="139">
                  <c:v>107</c:v>
                </c:pt>
                <c:pt idx="140">
                  <c:v>107</c:v>
                </c:pt>
                <c:pt idx="141">
                  <c:v>107</c:v>
                </c:pt>
                <c:pt idx="142">
                  <c:v>105</c:v>
                </c:pt>
                <c:pt idx="143">
                  <c:v>104</c:v>
                </c:pt>
                <c:pt idx="144">
                  <c:v>108</c:v>
                </c:pt>
                <c:pt idx="145">
                  <c:v>110</c:v>
                </c:pt>
                <c:pt idx="146">
                  <c:v>107</c:v>
                </c:pt>
                <c:pt idx="147">
                  <c:v>107</c:v>
                </c:pt>
                <c:pt idx="148">
                  <c:v>109</c:v>
                </c:pt>
                <c:pt idx="149">
                  <c:v>109</c:v>
                </c:pt>
                <c:pt idx="150">
                  <c:v>109</c:v>
                </c:pt>
                <c:pt idx="151">
                  <c:v>108</c:v>
                </c:pt>
                <c:pt idx="152">
                  <c:v>111</c:v>
                </c:pt>
                <c:pt idx="153">
                  <c:v>106</c:v>
                </c:pt>
                <c:pt idx="154">
                  <c:v>102</c:v>
                </c:pt>
                <c:pt idx="155">
                  <c:v>109</c:v>
                </c:pt>
                <c:pt idx="156">
                  <c:v>108</c:v>
                </c:pt>
                <c:pt idx="157">
                  <c:v>106</c:v>
                </c:pt>
                <c:pt idx="158">
                  <c:v>108</c:v>
                </c:pt>
                <c:pt idx="159">
                  <c:v>112</c:v>
                </c:pt>
                <c:pt idx="160">
                  <c:v>109</c:v>
                </c:pt>
                <c:pt idx="161">
                  <c:v>111</c:v>
                </c:pt>
                <c:pt idx="162">
                  <c:v>109</c:v>
                </c:pt>
                <c:pt idx="163">
                  <c:v>110</c:v>
                </c:pt>
                <c:pt idx="164">
                  <c:v>112</c:v>
                </c:pt>
                <c:pt idx="165">
                  <c:v>111</c:v>
                </c:pt>
                <c:pt idx="166">
                  <c:v>107</c:v>
                </c:pt>
                <c:pt idx="167">
                  <c:v>110</c:v>
                </c:pt>
                <c:pt idx="168">
                  <c:v>110</c:v>
                </c:pt>
                <c:pt idx="169">
                  <c:v>110</c:v>
                </c:pt>
                <c:pt idx="170">
                  <c:v>110</c:v>
                </c:pt>
                <c:pt idx="171">
                  <c:v>113</c:v>
                </c:pt>
                <c:pt idx="172">
                  <c:v>110</c:v>
                </c:pt>
                <c:pt idx="173">
                  <c:v>112</c:v>
                </c:pt>
                <c:pt idx="174">
                  <c:v>112</c:v>
                </c:pt>
                <c:pt idx="175">
                  <c:v>113</c:v>
                </c:pt>
                <c:pt idx="176">
                  <c:v>111</c:v>
                </c:pt>
                <c:pt idx="177">
                  <c:v>111</c:v>
                </c:pt>
                <c:pt idx="178">
                  <c:v>111</c:v>
                </c:pt>
                <c:pt idx="179">
                  <c:v>112</c:v>
                </c:pt>
                <c:pt idx="180">
                  <c:v>109</c:v>
                </c:pt>
                <c:pt idx="181">
                  <c:v>112</c:v>
                </c:pt>
                <c:pt idx="182">
                  <c:v>116</c:v>
                </c:pt>
                <c:pt idx="183">
                  <c:v>111</c:v>
                </c:pt>
                <c:pt idx="184">
                  <c:v>112</c:v>
                </c:pt>
                <c:pt idx="185">
                  <c:v>108</c:v>
                </c:pt>
                <c:pt idx="186">
                  <c:v>105</c:v>
                </c:pt>
                <c:pt idx="187">
                  <c:v>108</c:v>
                </c:pt>
                <c:pt idx="188">
                  <c:v>107</c:v>
                </c:pt>
                <c:pt idx="189">
                  <c:v>104</c:v>
                </c:pt>
                <c:pt idx="190">
                  <c:v>100</c:v>
                </c:pt>
                <c:pt idx="191">
                  <c:v>102</c:v>
                </c:pt>
                <c:pt idx="192">
                  <c:v>105</c:v>
                </c:pt>
                <c:pt idx="193">
                  <c:v>105</c:v>
                </c:pt>
                <c:pt idx="194">
                  <c:v>107</c:v>
                </c:pt>
                <c:pt idx="195">
                  <c:v>106</c:v>
                </c:pt>
                <c:pt idx="196">
                  <c:v>109</c:v>
                </c:pt>
                <c:pt idx="197">
                  <c:v>106</c:v>
                </c:pt>
                <c:pt idx="198">
                  <c:v>111</c:v>
                </c:pt>
                <c:pt idx="199">
                  <c:v>108</c:v>
                </c:pt>
                <c:pt idx="200">
                  <c:v>108</c:v>
                </c:pt>
                <c:pt idx="201">
                  <c:v>101</c:v>
                </c:pt>
                <c:pt idx="202">
                  <c:v>102</c:v>
                </c:pt>
                <c:pt idx="203">
                  <c:v>105</c:v>
                </c:pt>
                <c:pt idx="204">
                  <c:v>104</c:v>
                </c:pt>
                <c:pt idx="205">
                  <c:v>105</c:v>
                </c:pt>
                <c:pt idx="206">
                  <c:v>103</c:v>
                </c:pt>
                <c:pt idx="207">
                  <c:v>106</c:v>
                </c:pt>
                <c:pt idx="208">
                  <c:v>104</c:v>
                </c:pt>
                <c:pt idx="209">
                  <c:v>104</c:v>
                </c:pt>
                <c:pt idx="210">
                  <c:v>102</c:v>
                </c:pt>
                <c:pt idx="211">
                  <c:v>101</c:v>
                </c:pt>
                <c:pt idx="212">
                  <c:v>105</c:v>
                </c:pt>
                <c:pt idx="213">
                  <c:v>108</c:v>
                </c:pt>
                <c:pt idx="214">
                  <c:v>105</c:v>
                </c:pt>
                <c:pt idx="215">
                  <c:v>110</c:v>
                </c:pt>
                <c:pt idx="216">
                  <c:v>112</c:v>
                </c:pt>
                <c:pt idx="217">
                  <c:v>119</c:v>
                </c:pt>
                <c:pt idx="218">
                  <c:v>121</c:v>
                </c:pt>
                <c:pt idx="219">
                  <c:v>115</c:v>
                </c:pt>
                <c:pt idx="220">
                  <c:v>113</c:v>
                </c:pt>
                <c:pt idx="221">
                  <c:v>115</c:v>
                </c:pt>
                <c:pt idx="222">
                  <c:v>115</c:v>
                </c:pt>
                <c:pt idx="223">
                  <c:v>115</c:v>
                </c:pt>
                <c:pt idx="224">
                  <c:v>110</c:v>
                </c:pt>
                <c:pt idx="225">
                  <c:v>106</c:v>
                </c:pt>
                <c:pt idx="226">
                  <c:v>104</c:v>
                </c:pt>
                <c:pt idx="227">
                  <c:v>106</c:v>
                </c:pt>
                <c:pt idx="228">
                  <c:v>104</c:v>
                </c:pt>
                <c:pt idx="229">
                  <c:v>108</c:v>
                </c:pt>
                <c:pt idx="230">
                  <c:v>104</c:v>
                </c:pt>
                <c:pt idx="231">
                  <c:v>108</c:v>
                </c:pt>
                <c:pt idx="232">
                  <c:v>107</c:v>
                </c:pt>
                <c:pt idx="233">
                  <c:v>108</c:v>
                </c:pt>
                <c:pt idx="234">
                  <c:v>110</c:v>
                </c:pt>
                <c:pt idx="235">
                  <c:v>107</c:v>
                </c:pt>
                <c:pt idx="236">
                  <c:v>108</c:v>
                </c:pt>
                <c:pt idx="237">
                  <c:v>108</c:v>
                </c:pt>
                <c:pt idx="238">
                  <c:v>104</c:v>
                </c:pt>
                <c:pt idx="239">
                  <c:v>106</c:v>
                </c:pt>
                <c:pt idx="240">
                  <c:v>111</c:v>
                </c:pt>
                <c:pt idx="241">
                  <c:v>109</c:v>
                </c:pt>
                <c:pt idx="242">
                  <c:v>108</c:v>
                </c:pt>
                <c:pt idx="243">
                  <c:v>105</c:v>
                </c:pt>
                <c:pt idx="244">
                  <c:v>102</c:v>
                </c:pt>
                <c:pt idx="245">
                  <c:v>102</c:v>
                </c:pt>
                <c:pt idx="246">
                  <c:v>107</c:v>
                </c:pt>
                <c:pt idx="247">
                  <c:v>109</c:v>
                </c:pt>
                <c:pt idx="248">
                  <c:v>105</c:v>
                </c:pt>
                <c:pt idx="249">
                  <c:v>108</c:v>
                </c:pt>
                <c:pt idx="250">
                  <c:v>104</c:v>
                </c:pt>
                <c:pt idx="251">
                  <c:v>106</c:v>
                </c:pt>
                <c:pt idx="252">
                  <c:v>103</c:v>
                </c:pt>
                <c:pt idx="253">
                  <c:v>103</c:v>
                </c:pt>
                <c:pt idx="254">
                  <c:v>102</c:v>
                </c:pt>
                <c:pt idx="255">
                  <c:v>104</c:v>
                </c:pt>
                <c:pt idx="256">
                  <c:v>104</c:v>
                </c:pt>
                <c:pt idx="257">
                  <c:v>105</c:v>
                </c:pt>
                <c:pt idx="258">
                  <c:v>103</c:v>
                </c:pt>
                <c:pt idx="259">
                  <c:v>102</c:v>
                </c:pt>
                <c:pt idx="260">
                  <c:v>104</c:v>
                </c:pt>
                <c:pt idx="261">
                  <c:v>102</c:v>
                </c:pt>
                <c:pt idx="262">
                  <c:v>104</c:v>
                </c:pt>
                <c:pt idx="263">
                  <c:v>105</c:v>
                </c:pt>
                <c:pt idx="264">
                  <c:v>102</c:v>
                </c:pt>
                <c:pt idx="265">
                  <c:v>102</c:v>
                </c:pt>
                <c:pt idx="266">
                  <c:v>103</c:v>
                </c:pt>
                <c:pt idx="267">
                  <c:v>101</c:v>
                </c:pt>
                <c:pt idx="268">
                  <c:v>104</c:v>
                </c:pt>
                <c:pt idx="269">
                  <c:v>104</c:v>
                </c:pt>
                <c:pt idx="270">
                  <c:v>104</c:v>
                </c:pt>
                <c:pt idx="271">
                  <c:v>107</c:v>
                </c:pt>
                <c:pt idx="272">
                  <c:v>107</c:v>
                </c:pt>
                <c:pt idx="273">
                  <c:v>110</c:v>
                </c:pt>
                <c:pt idx="274">
                  <c:v>111</c:v>
                </c:pt>
                <c:pt idx="275">
                  <c:v>112</c:v>
                </c:pt>
                <c:pt idx="276">
                  <c:v>111</c:v>
                </c:pt>
                <c:pt idx="277">
                  <c:v>111</c:v>
                </c:pt>
                <c:pt idx="278">
                  <c:v>109</c:v>
                </c:pt>
                <c:pt idx="279">
                  <c:v>104</c:v>
                </c:pt>
                <c:pt idx="280">
                  <c:v>101</c:v>
                </c:pt>
                <c:pt idx="281">
                  <c:v>107</c:v>
                </c:pt>
                <c:pt idx="282">
                  <c:v>109</c:v>
                </c:pt>
                <c:pt idx="283">
                  <c:v>108</c:v>
                </c:pt>
                <c:pt idx="284">
                  <c:v>108</c:v>
                </c:pt>
                <c:pt idx="285">
                  <c:v>101</c:v>
                </c:pt>
                <c:pt idx="286">
                  <c:v>102</c:v>
                </c:pt>
                <c:pt idx="287">
                  <c:v>107</c:v>
                </c:pt>
                <c:pt idx="288">
                  <c:v>106</c:v>
                </c:pt>
                <c:pt idx="289">
                  <c:v>103</c:v>
                </c:pt>
                <c:pt idx="290">
                  <c:v>102</c:v>
                </c:pt>
                <c:pt idx="291">
                  <c:v>105</c:v>
                </c:pt>
                <c:pt idx="292">
                  <c:v>108</c:v>
                </c:pt>
                <c:pt idx="293">
                  <c:v>109</c:v>
                </c:pt>
                <c:pt idx="294">
                  <c:v>109</c:v>
                </c:pt>
                <c:pt idx="295">
                  <c:v>108</c:v>
                </c:pt>
                <c:pt idx="296">
                  <c:v>108</c:v>
                </c:pt>
                <c:pt idx="297">
                  <c:v>109</c:v>
                </c:pt>
                <c:pt idx="298">
                  <c:v>110</c:v>
                </c:pt>
                <c:pt idx="299">
                  <c:v>107</c:v>
                </c:pt>
                <c:pt idx="300">
                  <c:v>104</c:v>
                </c:pt>
                <c:pt idx="301">
                  <c:v>105</c:v>
                </c:pt>
                <c:pt idx="302">
                  <c:v>102</c:v>
                </c:pt>
                <c:pt idx="303">
                  <c:v>103</c:v>
                </c:pt>
                <c:pt idx="304">
                  <c:v>103</c:v>
                </c:pt>
                <c:pt idx="305">
                  <c:v>102</c:v>
                </c:pt>
                <c:pt idx="306">
                  <c:v>109</c:v>
                </c:pt>
                <c:pt idx="307">
                  <c:v>108</c:v>
                </c:pt>
                <c:pt idx="308">
                  <c:v>108</c:v>
                </c:pt>
                <c:pt idx="309">
                  <c:v>110</c:v>
                </c:pt>
                <c:pt idx="310">
                  <c:v>109</c:v>
                </c:pt>
                <c:pt idx="311">
                  <c:v>109</c:v>
                </c:pt>
                <c:pt idx="312">
                  <c:v>109</c:v>
                </c:pt>
                <c:pt idx="313">
                  <c:v>107</c:v>
                </c:pt>
                <c:pt idx="314">
                  <c:v>109</c:v>
                </c:pt>
                <c:pt idx="315">
                  <c:v>113</c:v>
                </c:pt>
                <c:pt idx="316">
                  <c:v>109</c:v>
                </c:pt>
                <c:pt idx="317">
                  <c:v>109</c:v>
                </c:pt>
                <c:pt idx="318">
                  <c:v>110</c:v>
                </c:pt>
                <c:pt idx="319">
                  <c:v>111</c:v>
                </c:pt>
                <c:pt idx="320">
                  <c:v>103</c:v>
                </c:pt>
                <c:pt idx="321">
                  <c:v>101</c:v>
                </c:pt>
                <c:pt idx="322">
                  <c:v>103</c:v>
                </c:pt>
                <c:pt idx="323">
                  <c:v>110</c:v>
                </c:pt>
                <c:pt idx="324">
                  <c:v>110</c:v>
                </c:pt>
                <c:pt idx="325">
                  <c:v>110</c:v>
                </c:pt>
                <c:pt idx="326">
                  <c:v>113</c:v>
                </c:pt>
                <c:pt idx="327">
                  <c:v>110</c:v>
                </c:pt>
                <c:pt idx="328">
                  <c:v>112</c:v>
                </c:pt>
                <c:pt idx="329">
                  <c:v>109</c:v>
                </c:pt>
                <c:pt idx="330">
                  <c:v>113</c:v>
                </c:pt>
                <c:pt idx="331">
                  <c:v>115</c:v>
                </c:pt>
                <c:pt idx="332">
                  <c:v>112</c:v>
                </c:pt>
                <c:pt idx="333">
                  <c:v>115</c:v>
                </c:pt>
                <c:pt idx="334">
                  <c:v>113</c:v>
                </c:pt>
                <c:pt idx="335">
                  <c:v>109</c:v>
                </c:pt>
                <c:pt idx="336">
                  <c:v>107</c:v>
                </c:pt>
                <c:pt idx="337">
                  <c:v>109</c:v>
                </c:pt>
                <c:pt idx="338">
                  <c:v>110</c:v>
                </c:pt>
                <c:pt idx="339">
                  <c:v>105</c:v>
                </c:pt>
                <c:pt idx="340">
                  <c:v>104</c:v>
                </c:pt>
                <c:pt idx="341">
                  <c:v>105</c:v>
                </c:pt>
                <c:pt idx="342">
                  <c:v>106</c:v>
                </c:pt>
                <c:pt idx="343">
                  <c:v>106</c:v>
                </c:pt>
                <c:pt idx="344">
                  <c:v>104</c:v>
                </c:pt>
                <c:pt idx="345">
                  <c:v>103</c:v>
                </c:pt>
                <c:pt idx="346">
                  <c:v>105</c:v>
                </c:pt>
                <c:pt idx="347">
                  <c:v>105</c:v>
                </c:pt>
                <c:pt idx="348">
                  <c:v>107</c:v>
                </c:pt>
                <c:pt idx="349">
                  <c:v>106</c:v>
                </c:pt>
                <c:pt idx="350">
                  <c:v>106</c:v>
                </c:pt>
                <c:pt idx="351">
                  <c:v>106</c:v>
                </c:pt>
                <c:pt idx="352">
                  <c:v>105</c:v>
                </c:pt>
                <c:pt idx="353">
                  <c:v>103</c:v>
                </c:pt>
                <c:pt idx="354">
                  <c:v>106</c:v>
                </c:pt>
                <c:pt idx="355">
                  <c:v>104</c:v>
                </c:pt>
                <c:pt idx="356">
                  <c:v>102</c:v>
                </c:pt>
                <c:pt idx="357">
                  <c:v>103</c:v>
                </c:pt>
                <c:pt idx="358">
                  <c:v>104</c:v>
                </c:pt>
                <c:pt idx="359">
                  <c:v>108</c:v>
                </c:pt>
                <c:pt idx="360">
                  <c:v>113</c:v>
                </c:pt>
                <c:pt idx="361">
                  <c:v>113</c:v>
                </c:pt>
                <c:pt idx="362">
                  <c:v>112</c:v>
                </c:pt>
                <c:pt idx="363">
                  <c:v>109</c:v>
                </c:pt>
                <c:pt idx="364">
                  <c:v>110</c:v>
                </c:pt>
                <c:pt idx="365">
                  <c:v>112</c:v>
                </c:pt>
                <c:pt idx="366">
                  <c:v>113</c:v>
                </c:pt>
                <c:pt idx="367">
                  <c:v>111</c:v>
                </c:pt>
                <c:pt idx="368">
                  <c:v>114</c:v>
                </c:pt>
                <c:pt idx="369">
                  <c:v>115</c:v>
                </c:pt>
                <c:pt idx="370">
                  <c:v>119</c:v>
                </c:pt>
                <c:pt idx="371">
                  <c:v>115</c:v>
                </c:pt>
                <c:pt idx="372">
                  <c:v>110</c:v>
                </c:pt>
                <c:pt idx="373">
                  <c:v>105</c:v>
                </c:pt>
                <c:pt idx="374">
                  <c:v>103</c:v>
                </c:pt>
                <c:pt idx="375">
                  <c:v>106</c:v>
                </c:pt>
                <c:pt idx="376">
                  <c:v>109</c:v>
                </c:pt>
                <c:pt idx="377">
                  <c:v>109</c:v>
                </c:pt>
                <c:pt idx="378">
                  <c:v>114</c:v>
                </c:pt>
                <c:pt idx="379">
                  <c:v>106</c:v>
                </c:pt>
                <c:pt idx="380">
                  <c:v>104</c:v>
                </c:pt>
                <c:pt idx="381">
                  <c:v>103</c:v>
                </c:pt>
                <c:pt idx="382">
                  <c:v>106</c:v>
                </c:pt>
                <c:pt idx="383">
                  <c:v>103</c:v>
                </c:pt>
                <c:pt idx="384">
                  <c:v>102</c:v>
                </c:pt>
                <c:pt idx="385">
                  <c:v>102</c:v>
                </c:pt>
                <c:pt idx="386">
                  <c:v>103</c:v>
                </c:pt>
                <c:pt idx="387">
                  <c:v>104</c:v>
                </c:pt>
                <c:pt idx="388">
                  <c:v>103</c:v>
                </c:pt>
                <c:pt idx="389">
                  <c:v>103</c:v>
                </c:pt>
                <c:pt idx="390">
                  <c:v>103</c:v>
                </c:pt>
                <c:pt idx="391">
                  <c:v>102</c:v>
                </c:pt>
                <c:pt idx="392">
                  <c:v>105</c:v>
                </c:pt>
                <c:pt idx="393">
                  <c:v>103</c:v>
                </c:pt>
                <c:pt idx="394">
                  <c:v>106</c:v>
                </c:pt>
                <c:pt idx="395">
                  <c:v>107</c:v>
                </c:pt>
                <c:pt idx="396">
                  <c:v>108</c:v>
                </c:pt>
                <c:pt idx="397">
                  <c:v>111</c:v>
                </c:pt>
                <c:pt idx="398">
                  <c:v>107</c:v>
                </c:pt>
                <c:pt idx="399">
                  <c:v>108</c:v>
                </c:pt>
                <c:pt idx="400">
                  <c:v>106</c:v>
                </c:pt>
                <c:pt idx="401">
                  <c:v>106</c:v>
                </c:pt>
                <c:pt idx="402">
                  <c:v>104</c:v>
                </c:pt>
                <c:pt idx="403">
                  <c:v>105</c:v>
                </c:pt>
                <c:pt idx="404">
                  <c:v>105</c:v>
                </c:pt>
                <c:pt idx="405">
                  <c:v>104</c:v>
                </c:pt>
                <c:pt idx="406">
                  <c:v>105</c:v>
                </c:pt>
                <c:pt idx="407">
                  <c:v>103</c:v>
                </c:pt>
                <c:pt idx="408">
                  <c:v>103</c:v>
                </c:pt>
                <c:pt idx="409">
                  <c:v>98</c:v>
                </c:pt>
                <c:pt idx="410">
                  <c:v>102</c:v>
                </c:pt>
                <c:pt idx="411">
                  <c:v>101</c:v>
                </c:pt>
                <c:pt idx="412">
                  <c:v>101</c:v>
                </c:pt>
                <c:pt idx="413">
                  <c:v>101</c:v>
                </c:pt>
                <c:pt idx="414">
                  <c:v>102</c:v>
                </c:pt>
                <c:pt idx="415">
                  <c:v>101</c:v>
                </c:pt>
                <c:pt idx="416">
                  <c:v>98</c:v>
                </c:pt>
                <c:pt idx="417">
                  <c:v>101</c:v>
                </c:pt>
                <c:pt idx="418">
                  <c:v>102</c:v>
                </c:pt>
                <c:pt idx="419">
                  <c:v>101</c:v>
                </c:pt>
                <c:pt idx="420">
                  <c:v>101</c:v>
                </c:pt>
                <c:pt idx="421">
                  <c:v>105</c:v>
                </c:pt>
                <c:pt idx="422">
                  <c:v>106</c:v>
                </c:pt>
                <c:pt idx="423">
                  <c:v>105</c:v>
                </c:pt>
                <c:pt idx="424">
                  <c:v>106</c:v>
                </c:pt>
                <c:pt idx="425">
                  <c:v>104</c:v>
                </c:pt>
                <c:pt idx="426">
                  <c:v>103</c:v>
                </c:pt>
                <c:pt idx="427">
                  <c:v>103</c:v>
                </c:pt>
                <c:pt idx="428">
                  <c:v>100</c:v>
                </c:pt>
                <c:pt idx="429">
                  <c:v>103</c:v>
                </c:pt>
                <c:pt idx="430">
                  <c:v>106</c:v>
                </c:pt>
                <c:pt idx="431">
                  <c:v>104</c:v>
                </c:pt>
                <c:pt idx="432">
                  <c:v>104</c:v>
                </c:pt>
                <c:pt idx="433">
                  <c:v>102</c:v>
                </c:pt>
                <c:pt idx="434">
                  <c:v>105</c:v>
                </c:pt>
                <c:pt idx="435">
                  <c:v>102</c:v>
                </c:pt>
                <c:pt idx="436">
                  <c:v>101</c:v>
                </c:pt>
                <c:pt idx="437">
                  <c:v>99</c:v>
                </c:pt>
                <c:pt idx="438">
                  <c:v>100</c:v>
                </c:pt>
                <c:pt idx="439">
                  <c:v>104</c:v>
                </c:pt>
                <c:pt idx="440">
                  <c:v>105</c:v>
                </c:pt>
                <c:pt idx="441">
                  <c:v>102</c:v>
                </c:pt>
                <c:pt idx="442">
                  <c:v>104</c:v>
                </c:pt>
                <c:pt idx="443">
                  <c:v>103</c:v>
                </c:pt>
                <c:pt idx="444">
                  <c:v>106</c:v>
                </c:pt>
                <c:pt idx="445">
                  <c:v>103</c:v>
                </c:pt>
                <c:pt idx="446">
                  <c:v>108</c:v>
                </c:pt>
                <c:pt idx="447">
                  <c:v>106</c:v>
                </c:pt>
                <c:pt idx="448">
                  <c:v>109</c:v>
                </c:pt>
                <c:pt idx="449">
                  <c:v>111</c:v>
                </c:pt>
                <c:pt idx="450">
                  <c:v>109</c:v>
                </c:pt>
                <c:pt idx="451">
                  <c:v>110</c:v>
                </c:pt>
                <c:pt idx="452">
                  <c:v>107</c:v>
                </c:pt>
                <c:pt idx="453">
                  <c:v>109</c:v>
                </c:pt>
                <c:pt idx="454">
                  <c:v>108</c:v>
                </c:pt>
                <c:pt idx="455">
                  <c:v>113</c:v>
                </c:pt>
                <c:pt idx="456">
                  <c:v>116</c:v>
                </c:pt>
                <c:pt idx="457">
                  <c:v>117</c:v>
                </c:pt>
                <c:pt idx="458">
                  <c:v>109</c:v>
                </c:pt>
                <c:pt idx="459">
                  <c:v>113</c:v>
                </c:pt>
                <c:pt idx="460">
                  <c:v>114</c:v>
                </c:pt>
                <c:pt idx="461">
                  <c:v>115</c:v>
                </c:pt>
                <c:pt idx="462">
                  <c:v>113</c:v>
                </c:pt>
                <c:pt idx="463">
                  <c:v>115</c:v>
                </c:pt>
                <c:pt idx="464">
                  <c:v>113</c:v>
                </c:pt>
                <c:pt idx="465">
                  <c:v>111</c:v>
                </c:pt>
                <c:pt idx="466">
                  <c:v>109</c:v>
                </c:pt>
                <c:pt idx="467">
                  <c:v>111</c:v>
                </c:pt>
                <c:pt idx="468">
                  <c:v>114</c:v>
                </c:pt>
                <c:pt idx="469">
                  <c:v>113</c:v>
                </c:pt>
                <c:pt idx="470">
                  <c:v>104</c:v>
                </c:pt>
                <c:pt idx="471">
                  <c:v>106</c:v>
                </c:pt>
                <c:pt idx="472">
                  <c:v>107</c:v>
                </c:pt>
                <c:pt idx="473">
                  <c:v>110</c:v>
                </c:pt>
                <c:pt idx="474">
                  <c:v>105</c:v>
                </c:pt>
                <c:pt idx="475">
                  <c:v>107</c:v>
                </c:pt>
                <c:pt idx="476">
                  <c:v>109</c:v>
                </c:pt>
                <c:pt idx="477">
                  <c:v>112</c:v>
                </c:pt>
                <c:pt idx="478">
                  <c:v>110</c:v>
                </c:pt>
                <c:pt idx="479">
                  <c:v>109</c:v>
                </c:pt>
                <c:pt idx="480">
                  <c:v>112</c:v>
                </c:pt>
                <c:pt idx="481">
                  <c:v>109</c:v>
                </c:pt>
                <c:pt idx="482">
                  <c:v>105</c:v>
                </c:pt>
                <c:pt idx="483">
                  <c:v>103</c:v>
                </c:pt>
                <c:pt idx="484">
                  <c:v>109</c:v>
                </c:pt>
                <c:pt idx="485">
                  <c:v>106</c:v>
                </c:pt>
                <c:pt idx="486">
                  <c:v>108</c:v>
                </c:pt>
                <c:pt idx="487">
                  <c:v>107</c:v>
                </c:pt>
                <c:pt idx="488">
                  <c:v>106</c:v>
                </c:pt>
                <c:pt idx="489">
                  <c:v>108</c:v>
                </c:pt>
                <c:pt idx="490">
                  <c:v>107</c:v>
                </c:pt>
                <c:pt idx="491">
                  <c:v>108</c:v>
                </c:pt>
                <c:pt idx="492">
                  <c:v>109</c:v>
                </c:pt>
                <c:pt idx="493">
                  <c:v>107</c:v>
                </c:pt>
                <c:pt idx="494">
                  <c:v>111</c:v>
                </c:pt>
                <c:pt idx="495">
                  <c:v>111</c:v>
                </c:pt>
                <c:pt idx="496">
                  <c:v>112</c:v>
                </c:pt>
                <c:pt idx="497">
                  <c:v>112</c:v>
                </c:pt>
                <c:pt idx="498">
                  <c:v>110</c:v>
                </c:pt>
                <c:pt idx="499">
                  <c:v>109</c:v>
                </c:pt>
                <c:pt idx="500">
                  <c:v>115</c:v>
                </c:pt>
                <c:pt idx="501">
                  <c:v>120</c:v>
                </c:pt>
                <c:pt idx="502">
                  <c:v>120</c:v>
                </c:pt>
                <c:pt idx="503">
                  <c:v>118</c:v>
                </c:pt>
                <c:pt idx="504">
                  <c:v>115</c:v>
                </c:pt>
                <c:pt idx="505">
                  <c:v>114</c:v>
                </c:pt>
                <c:pt idx="506">
                  <c:v>107</c:v>
                </c:pt>
                <c:pt idx="507">
                  <c:v>112</c:v>
                </c:pt>
                <c:pt idx="508">
                  <c:v>112</c:v>
                </c:pt>
                <c:pt idx="509">
                  <c:v>111</c:v>
                </c:pt>
                <c:pt idx="510">
                  <c:v>108</c:v>
                </c:pt>
                <c:pt idx="511">
                  <c:v>108</c:v>
                </c:pt>
                <c:pt idx="512">
                  <c:v>113</c:v>
                </c:pt>
                <c:pt idx="513">
                  <c:v>108</c:v>
                </c:pt>
                <c:pt idx="514">
                  <c:v>113</c:v>
                </c:pt>
                <c:pt idx="515">
                  <c:v>117</c:v>
                </c:pt>
                <c:pt idx="516">
                  <c:v>107</c:v>
                </c:pt>
                <c:pt idx="517">
                  <c:v>110</c:v>
                </c:pt>
                <c:pt idx="518">
                  <c:v>110</c:v>
                </c:pt>
                <c:pt idx="519">
                  <c:v>113</c:v>
                </c:pt>
                <c:pt idx="520">
                  <c:v>112</c:v>
                </c:pt>
                <c:pt idx="521">
                  <c:v>116</c:v>
                </c:pt>
                <c:pt idx="522">
                  <c:v>120</c:v>
                </c:pt>
                <c:pt idx="523">
                  <c:v>120</c:v>
                </c:pt>
                <c:pt idx="524">
                  <c:v>120</c:v>
                </c:pt>
                <c:pt idx="525">
                  <c:v>118</c:v>
                </c:pt>
                <c:pt idx="526">
                  <c:v>115</c:v>
                </c:pt>
                <c:pt idx="527">
                  <c:v>114</c:v>
                </c:pt>
                <c:pt idx="528">
                  <c:v>113</c:v>
                </c:pt>
                <c:pt idx="529">
                  <c:v>111</c:v>
                </c:pt>
                <c:pt idx="530">
                  <c:v>114</c:v>
                </c:pt>
                <c:pt idx="531">
                  <c:v>115</c:v>
                </c:pt>
                <c:pt idx="532">
                  <c:v>111</c:v>
                </c:pt>
                <c:pt idx="533">
                  <c:v>108</c:v>
                </c:pt>
                <c:pt idx="534">
                  <c:v>110</c:v>
                </c:pt>
                <c:pt idx="535">
                  <c:v>109</c:v>
                </c:pt>
                <c:pt idx="536">
                  <c:v>110</c:v>
                </c:pt>
                <c:pt idx="537">
                  <c:v>110</c:v>
                </c:pt>
                <c:pt idx="538">
                  <c:v>111</c:v>
                </c:pt>
                <c:pt idx="539">
                  <c:v>113</c:v>
                </c:pt>
                <c:pt idx="540">
                  <c:v>117</c:v>
                </c:pt>
                <c:pt idx="541">
                  <c:v>115</c:v>
                </c:pt>
                <c:pt idx="542">
                  <c:v>116</c:v>
                </c:pt>
                <c:pt idx="543">
                  <c:v>119</c:v>
                </c:pt>
                <c:pt idx="544">
                  <c:v>115</c:v>
                </c:pt>
                <c:pt idx="545">
                  <c:v>107</c:v>
                </c:pt>
                <c:pt idx="546">
                  <c:v>102</c:v>
                </c:pt>
                <c:pt idx="547">
                  <c:v>104</c:v>
                </c:pt>
                <c:pt idx="548">
                  <c:v>101</c:v>
                </c:pt>
                <c:pt idx="549">
                  <c:v>109</c:v>
                </c:pt>
                <c:pt idx="550">
                  <c:v>113</c:v>
                </c:pt>
                <c:pt idx="551">
                  <c:v>109</c:v>
                </c:pt>
                <c:pt idx="552">
                  <c:v>107</c:v>
                </c:pt>
                <c:pt idx="553">
                  <c:v>109</c:v>
                </c:pt>
                <c:pt idx="554">
                  <c:v>105</c:v>
                </c:pt>
                <c:pt idx="555">
                  <c:v>100</c:v>
                </c:pt>
                <c:pt idx="556">
                  <c:v>102</c:v>
                </c:pt>
                <c:pt idx="557">
                  <c:v>105</c:v>
                </c:pt>
                <c:pt idx="558">
                  <c:v>103</c:v>
                </c:pt>
                <c:pt idx="559">
                  <c:v>102</c:v>
                </c:pt>
                <c:pt idx="560">
                  <c:v>104</c:v>
                </c:pt>
                <c:pt idx="561">
                  <c:v>103</c:v>
                </c:pt>
                <c:pt idx="562">
                  <c:v>101</c:v>
                </c:pt>
                <c:pt idx="563">
                  <c:v>101</c:v>
                </c:pt>
                <c:pt idx="564">
                  <c:v>101</c:v>
                </c:pt>
                <c:pt idx="565">
                  <c:v>103</c:v>
                </c:pt>
                <c:pt idx="566">
                  <c:v>104</c:v>
                </c:pt>
                <c:pt idx="567">
                  <c:v>105</c:v>
                </c:pt>
                <c:pt idx="568">
                  <c:v>111</c:v>
                </c:pt>
                <c:pt idx="569">
                  <c:v>108</c:v>
                </c:pt>
                <c:pt idx="570">
                  <c:v>111</c:v>
                </c:pt>
                <c:pt idx="571">
                  <c:v>108</c:v>
                </c:pt>
                <c:pt idx="572">
                  <c:v>106</c:v>
                </c:pt>
                <c:pt idx="573">
                  <c:v>104</c:v>
                </c:pt>
                <c:pt idx="574">
                  <c:v>102</c:v>
                </c:pt>
                <c:pt idx="575">
                  <c:v>104</c:v>
                </c:pt>
                <c:pt idx="576">
                  <c:v>103</c:v>
                </c:pt>
                <c:pt idx="577">
                  <c:v>105</c:v>
                </c:pt>
                <c:pt idx="578">
                  <c:v>108</c:v>
                </c:pt>
                <c:pt idx="579">
                  <c:v>107</c:v>
                </c:pt>
                <c:pt idx="580">
                  <c:v>108</c:v>
                </c:pt>
                <c:pt idx="581">
                  <c:v>110</c:v>
                </c:pt>
                <c:pt idx="582">
                  <c:v>109</c:v>
                </c:pt>
                <c:pt idx="583">
                  <c:v>109</c:v>
                </c:pt>
                <c:pt idx="584">
                  <c:v>108</c:v>
                </c:pt>
                <c:pt idx="585">
                  <c:v>106</c:v>
                </c:pt>
                <c:pt idx="586">
                  <c:v>104</c:v>
                </c:pt>
                <c:pt idx="587">
                  <c:v>106</c:v>
                </c:pt>
                <c:pt idx="588">
                  <c:v>104</c:v>
                </c:pt>
                <c:pt idx="589">
                  <c:v>109</c:v>
                </c:pt>
                <c:pt idx="590">
                  <c:v>111</c:v>
                </c:pt>
                <c:pt idx="591">
                  <c:v>109</c:v>
                </c:pt>
                <c:pt idx="592">
                  <c:v>112</c:v>
                </c:pt>
                <c:pt idx="593">
                  <c:v>113</c:v>
                </c:pt>
                <c:pt idx="594">
                  <c:v>109</c:v>
                </c:pt>
                <c:pt idx="595">
                  <c:v>117</c:v>
                </c:pt>
                <c:pt idx="596">
                  <c:v>112</c:v>
                </c:pt>
                <c:pt idx="597">
                  <c:v>114</c:v>
                </c:pt>
                <c:pt idx="598">
                  <c:v>111</c:v>
                </c:pt>
                <c:pt idx="599">
                  <c:v>111</c:v>
                </c:pt>
                <c:pt idx="600">
                  <c:v>112</c:v>
                </c:pt>
                <c:pt idx="601">
                  <c:v>113</c:v>
                </c:pt>
                <c:pt idx="602">
                  <c:v>116</c:v>
                </c:pt>
                <c:pt idx="603">
                  <c:v>109</c:v>
                </c:pt>
                <c:pt idx="604">
                  <c:v>105</c:v>
                </c:pt>
                <c:pt idx="605">
                  <c:v>109</c:v>
                </c:pt>
                <c:pt idx="606">
                  <c:v>109</c:v>
                </c:pt>
                <c:pt idx="607">
                  <c:v>107</c:v>
                </c:pt>
                <c:pt idx="608">
                  <c:v>110</c:v>
                </c:pt>
                <c:pt idx="609">
                  <c:v>108</c:v>
                </c:pt>
                <c:pt idx="610">
                  <c:v>107</c:v>
                </c:pt>
                <c:pt idx="611">
                  <c:v>106</c:v>
                </c:pt>
                <c:pt idx="612">
                  <c:v>109</c:v>
                </c:pt>
                <c:pt idx="613">
                  <c:v>112</c:v>
                </c:pt>
                <c:pt idx="614">
                  <c:v>114</c:v>
                </c:pt>
                <c:pt idx="615">
                  <c:v>117</c:v>
                </c:pt>
                <c:pt idx="616">
                  <c:v>115</c:v>
                </c:pt>
                <c:pt idx="617">
                  <c:v>113</c:v>
                </c:pt>
                <c:pt idx="618">
                  <c:v>111</c:v>
                </c:pt>
                <c:pt idx="619">
                  <c:v>114</c:v>
                </c:pt>
                <c:pt idx="620">
                  <c:v>108</c:v>
                </c:pt>
                <c:pt idx="621">
                  <c:v>108</c:v>
                </c:pt>
                <c:pt idx="622">
                  <c:v>113</c:v>
                </c:pt>
                <c:pt idx="623">
                  <c:v>108</c:v>
                </c:pt>
                <c:pt idx="624">
                  <c:v>110</c:v>
                </c:pt>
                <c:pt idx="625">
                  <c:v>110</c:v>
                </c:pt>
                <c:pt idx="626">
                  <c:v>114</c:v>
                </c:pt>
                <c:pt idx="627">
                  <c:v>107</c:v>
                </c:pt>
                <c:pt idx="628">
                  <c:v>107</c:v>
                </c:pt>
                <c:pt idx="629">
                  <c:v>108</c:v>
                </c:pt>
                <c:pt idx="630">
                  <c:v>105</c:v>
                </c:pt>
                <c:pt idx="631">
                  <c:v>103</c:v>
                </c:pt>
                <c:pt idx="632">
                  <c:v>106</c:v>
                </c:pt>
                <c:pt idx="633">
                  <c:v>106</c:v>
                </c:pt>
                <c:pt idx="634">
                  <c:v>110</c:v>
                </c:pt>
                <c:pt idx="635">
                  <c:v>113</c:v>
                </c:pt>
                <c:pt idx="636">
                  <c:v>105</c:v>
                </c:pt>
                <c:pt idx="637">
                  <c:v>101</c:v>
                </c:pt>
                <c:pt idx="638">
                  <c:v>101</c:v>
                </c:pt>
                <c:pt idx="639">
                  <c:v>102</c:v>
                </c:pt>
                <c:pt idx="640">
                  <c:v>104</c:v>
                </c:pt>
                <c:pt idx="641">
                  <c:v>108</c:v>
                </c:pt>
                <c:pt idx="642">
                  <c:v>108</c:v>
                </c:pt>
                <c:pt idx="643">
                  <c:v>109</c:v>
                </c:pt>
                <c:pt idx="644">
                  <c:v>106</c:v>
                </c:pt>
                <c:pt idx="645">
                  <c:v>106</c:v>
                </c:pt>
                <c:pt idx="646">
                  <c:v>103</c:v>
                </c:pt>
                <c:pt idx="647">
                  <c:v>104</c:v>
                </c:pt>
                <c:pt idx="648">
                  <c:v>105</c:v>
                </c:pt>
                <c:pt idx="649">
                  <c:v>102</c:v>
                </c:pt>
                <c:pt idx="650">
                  <c:v>107</c:v>
                </c:pt>
                <c:pt idx="651">
                  <c:v>105</c:v>
                </c:pt>
                <c:pt idx="652">
                  <c:v>108</c:v>
                </c:pt>
                <c:pt idx="653">
                  <c:v>108</c:v>
                </c:pt>
                <c:pt idx="654">
                  <c:v>108</c:v>
                </c:pt>
                <c:pt idx="655">
                  <c:v>104</c:v>
                </c:pt>
                <c:pt idx="656">
                  <c:v>105</c:v>
                </c:pt>
                <c:pt idx="657">
                  <c:v>105</c:v>
                </c:pt>
                <c:pt idx="658">
                  <c:v>103</c:v>
                </c:pt>
                <c:pt idx="659">
                  <c:v>105</c:v>
                </c:pt>
                <c:pt idx="660">
                  <c:v>108</c:v>
                </c:pt>
                <c:pt idx="661">
                  <c:v>113</c:v>
                </c:pt>
                <c:pt idx="662">
                  <c:v>115</c:v>
                </c:pt>
                <c:pt idx="663">
                  <c:v>116</c:v>
                </c:pt>
                <c:pt idx="664">
                  <c:v>115</c:v>
                </c:pt>
                <c:pt idx="665">
                  <c:v>112</c:v>
                </c:pt>
                <c:pt idx="666">
                  <c:v>113</c:v>
                </c:pt>
                <c:pt idx="667">
                  <c:v>110</c:v>
                </c:pt>
                <c:pt idx="668">
                  <c:v>112</c:v>
                </c:pt>
                <c:pt idx="669">
                  <c:v>109</c:v>
                </c:pt>
                <c:pt idx="670">
                  <c:v>107</c:v>
                </c:pt>
                <c:pt idx="671">
                  <c:v>109</c:v>
                </c:pt>
                <c:pt idx="672">
                  <c:v>109</c:v>
                </c:pt>
                <c:pt idx="673">
                  <c:v>111</c:v>
                </c:pt>
                <c:pt idx="674">
                  <c:v>116</c:v>
                </c:pt>
                <c:pt idx="675">
                  <c:v>111</c:v>
                </c:pt>
                <c:pt idx="676">
                  <c:v>113</c:v>
                </c:pt>
                <c:pt idx="677">
                  <c:v>110</c:v>
                </c:pt>
                <c:pt idx="678">
                  <c:v>107</c:v>
                </c:pt>
                <c:pt idx="679">
                  <c:v>109</c:v>
                </c:pt>
                <c:pt idx="680">
                  <c:v>109</c:v>
                </c:pt>
                <c:pt idx="681">
                  <c:v>111</c:v>
                </c:pt>
                <c:pt idx="682">
                  <c:v>107</c:v>
                </c:pt>
                <c:pt idx="683">
                  <c:v>107</c:v>
                </c:pt>
                <c:pt idx="684">
                  <c:v>111</c:v>
                </c:pt>
                <c:pt idx="685">
                  <c:v>117</c:v>
                </c:pt>
                <c:pt idx="686">
                  <c:v>114</c:v>
                </c:pt>
                <c:pt idx="687">
                  <c:v>115</c:v>
                </c:pt>
                <c:pt idx="688">
                  <c:v>115</c:v>
                </c:pt>
                <c:pt idx="689">
                  <c:v>112</c:v>
                </c:pt>
                <c:pt idx="690">
                  <c:v>112</c:v>
                </c:pt>
                <c:pt idx="691">
                  <c:v>110</c:v>
                </c:pt>
                <c:pt idx="692">
                  <c:v>115</c:v>
                </c:pt>
                <c:pt idx="693">
                  <c:v>112</c:v>
                </c:pt>
                <c:pt idx="694">
                  <c:v>113</c:v>
                </c:pt>
                <c:pt idx="695">
                  <c:v>105</c:v>
                </c:pt>
                <c:pt idx="696">
                  <c:v>105</c:v>
                </c:pt>
                <c:pt idx="697">
                  <c:v>108</c:v>
                </c:pt>
                <c:pt idx="698">
                  <c:v>104</c:v>
                </c:pt>
                <c:pt idx="699">
                  <c:v>104</c:v>
                </c:pt>
                <c:pt idx="700">
                  <c:v>112</c:v>
                </c:pt>
                <c:pt idx="701">
                  <c:v>114</c:v>
                </c:pt>
                <c:pt idx="702">
                  <c:v>109</c:v>
                </c:pt>
                <c:pt idx="703">
                  <c:v>115</c:v>
                </c:pt>
                <c:pt idx="704">
                  <c:v>111</c:v>
                </c:pt>
                <c:pt idx="705">
                  <c:v>111</c:v>
                </c:pt>
                <c:pt idx="706">
                  <c:v>108</c:v>
                </c:pt>
                <c:pt idx="707">
                  <c:v>115</c:v>
                </c:pt>
                <c:pt idx="708">
                  <c:v>111</c:v>
                </c:pt>
                <c:pt idx="709">
                  <c:v>106</c:v>
                </c:pt>
                <c:pt idx="710">
                  <c:v>108</c:v>
                </c:pt>
                <c:pt idx="711">
                  <c:v>113</c:v>
                </c:pt>
                <c:pt idx="712">
                  <c:v>114</c:v>
                </c:pt>
                <c:pt idx="713">
                  <c:v>116</c:v>
                </c:pt>
                <c:pt idx="714">
                  <c:v>119</c:v>
                </c:pt>
                <c:pt idx="715">
                  <c:v>111</c:v>
                </c:pt>
                <c:pt idx="716">
                  <c:v>109</c:v>
                </c:pt>
                <c:pt idx="717">
                  <c:v>111</c:v>
                </c:pt>
                <c:pt idx="718">
                  <c:v>110</c:v>
                </c:pt>
                <c:pt idx="719">
                  <c:v>104</c:v>
                </c:pt>
                <c:pt idx="720">
                  <c:v>103</c:v>
                </c:pt>
                <c:pt idx="721">
                  <c:v>102</c:v>
                </c:pt>
                <c:pt idx="722">
                  <c:v>100</c:v>
                </c:pt>
                <c:pt idx="723">
                  <c:v>99</c:v>
                </c:pt>
                <c:pt idx="724">
                  <c:v>105</c:v>
                </c:pt>
                <c:pt idx="725">
                  <c:v>108</c:v>
                </c:pt>
                <c:pt idx="726">
                  <c:v>109</c:v>
                </c:pt>
                <c:pt idx="727">
                  <c:v>108</c:v>
                </c:pt>
                <c:pt idx="728">
                  <c:v>107</c:v>
                </c:pt>
                <c:pt idx="729">
                  <c:v>105</c:v>
                </c:pt>
                <c:pt idx="730">
                  <c:v>110</c:v>
                </c:pt>
                <c:pt idx="731">
                  <c:v>116</c:v>
                </c:pt>
                <c:pt idx="732">
                  <c:v>115</c:v>
                </c:pt>
                <c:pt idx="733">
                  <c:v>114</c:v>
                </c:pt>
                <c:pt idx="734">
                  <c:v>112</c:v>
                </c:pt>
                <c:pt idx="735">
                  <c:v>109</c:v>
                </c:pt>
                <c:pt idx="736">
                  <c:v>111</c:v>
                </c:pt>
                <c:pt idx="737">
                  <c:v>115</c:v>
                </c:pt>
                <c:pt idx="738">
                  <c:v>113</c:v>
                </c:pt>
                <c:pt idx="739">
                  <c:v>115</c:v>
                </c:pt>
                <c:pt idx="740">
                  <c:v>121</c:v>
                </c:pt>
                <c:pt idx="741">
                  <c:v>114</c:v>
                </c:pt>
                <c:pt idx="742">
                  <c:v>114</c:v>
                </c:pt>
                <c:pt idx="743">
                  <c:v>113</c:v>
                </c:pt>
                <c:pt idx="744">
                  <c:v>112</c:v>
                </c:pt>
                <c:pt idx="745">
                  <c:v>114</c:v>
                </c:pt>
                <c:pt idx="746">
                  <c:v>111</c:v>
                </c:pt>
                <c:pt idx="747">
                  <c:v>108</c:v>
                </c:pt>
                <c:pt idx="748">
                  <c:v>106</c:v>
                </c:pt>
                <c:pt idx="749">
                  <c:v>108</c:v>
                </c:pt>
                <c:pt idx="750">
                  <c:v>112</c:v>
                </c:pt>
                <c:pt idx="751">
                  <c:v>108</c:v>
                </c:pt>
                <c:pt idx="752">
                  <c:v>108</c:v>
                </c:pt>
                <c:pt idx="753">
                  <c:v>110</c:v>
                </c:pt>
                <c:pt idx="754">
                  <c:v>110</c:v>
                </c:pt>
                <c:pt idx="755">
                  <c:v>109</c:v>
                </c:pt>
                <c:pt idx="756">
                  <c:v>115</c:v>
                </c:pt>
                <c:pt idx="757">
                  <c:v>115</c:v>
                </c:pt>
                <c:pt idx="758">
                  <c:v>117</c:v>
                </c:pt>
                <c:pt idx="759">
                  <c:v>114</c:v>
                </c:pt>
                <c:pt idx="760">
                  <c:v>113</c:v>
                </c:pt>
                <c:pt idx="761">
                  <c:v>111</c:v>
                </c:pt>
                <c:pt idx="762">
                  <c:v>109</c:v>
                </c:pt>
                <c:pt idx="763">
                  <c:v>110</c:v>
                </c:pt>
                <c:pt idx="764">
                  <c:v>107</c:v>
                </c:pt>
                <c:pt idx="765">
                  <c:v>106</c:v>
                </c:pt>
                <c:pt idx="766">
                  <c:v>104</c:v>
                </c:pt>
                <c:pt idx="767">
                  <c:v>106</c:v>
                </c:pt>
                <c:pt idx="768">
                  <c:v>108</c:v>
                </c:pt>
                <c:pt idx="769">
                  <c:v>107</c:v>
                </c:pt>
                <c:pt idx="770">
                  <c:v>102</c:v>
                </c:pt>
                <c:pt idx="771">
                  <c:v>103</c:v>
                </c:pt>
                <c:pt idx="772">
                  <c:v>110</c:v>
                </c:pt>
                <c:pt idx="773">
                  <c:v>113</c:v>
                </c:pt>
                <c:pt idx="774">
                  <c:v>111</c:v>
                </c:pt>
                <c:pt idx="775">
                  <c:v>111</c:v>
                </c:pt>
                <c:pt idx="776">
                  <c:v>112</c:v>
                </c:pt>
                <c:pt idx="777">
                  <c:v>113</c:v>
                </c:pt>
                <c:pt idx="778">
                  <c:v>112</c:v>
                </c:pt>
                <c:pt idx="779">
                  <c:v>107</c:v>
                </c:pt>
                <c:pt idx="780">
                  <c:v>108</c:v>
                </c:pt>
                <c:pt idx="781">
                  <c:v>107</c:v>
                </c:pt>
                <c:pt idx="782">
                  <c:v>105</c:v>
                </c:pt>
                <c:pt idx="783">
                  <c:v>104</c:v>
                </c:pt>
                <c:pt idx="784">
                  <c:v>102</c:v>
                </c:pt>
                <c:pt idx="785">
                  <c:v>99</c:v>
                </c:pt>
                <c:pt idx="786">
                  <c:v>100</c:v>
                </c:pt>
                <c:pt idx="787">
                  <c:v>100</c:v>
                </c:pt>
                <c:pt idx="788">
                  <c:v>102</c:v>
                </c:pt>
                <c:pt idx="789">
                  <c:v>101</c:v>
                </c:pt>
                <c:pt idx="790">
                  <c:v>102</c:v>
                </c:pt>
                <c:pt idx="791">
                  <c:v>105</c:v>
                </c:pt>
                <c:pt idx="792">
                  <c:v>108</c:v>
                </c:pt>
                <c:pt idx="793">
                  <c:v>104</c:v>
                </c:pt>
                <c:pt idx="794">
                  <c:v>107</c:v>
                </c:pt>
                <c:pt idx="795">
                  <c:v>101</c:v>
                </c:pt>
                <c:pt idx="796">
                  <c:v>99</c:v>
                </c:pt>
                <c:pt idx="797">
                  <c:v>102</c:v>
                </c:pt>
                <c:pt idx="798">
                  <c:v>103</c:v>
                </c:pt>
                <c:pt idx="799">
                  <c:v>103</c:v>
                </c:pt>
                <c:pt idx="800">
                  <c:v>103</c:v>
                </c:pt>
                <c:pt idx="801">
                  <c:v>106</c:v>
                </c:pt>
                <c:pt idx="802">
                  <c:v>108</c:v>
                </c:pt>
                <c:pt idx="803">
                  <c:v>107</c:v>
                </c:pt>
                <c:pt idx="804">
                  <c:v>111</c:v>
                </c:pt>
                <c:pt idx="805">
                  <c:v>111</c:v>
                </c:pt>
                <c:pt idx="806">
                  <c:v>102</c:v>
                </c:pt>
                <c:pt idx="807">
                  <c:v>102</c:v>
                </c:pt>
                <c:pt idx="808">
                  <c:v>103</c:v>
                </c:pt>
                <c:pt idx="809">
                  <c:v>106</c:v>
                </c:pt>
                <c:pt idx="810">
                  <c:v>107</c:v>
                </c:pt>
                <c:pt idx="811">
                  <c:v>110</c:v>
                </c:pt>
                <c:pt idx="812">
                  <c:v>118</c:v>
                </c:pt>
                <c:pt idx="813">
                  <c:v>124</c:v>
                </c:pt>
                <c:pt idx="814">
                  <c:v>123</c:v>
                </c:pt>
                <c:pt idx="815">
                  <c:v>118</c:v>
                </c:pt>
                <c:pt idx="816">
                  <c:v>114</c:v>
                </c:pt>
                <c:pt idx="817">
                  <c:v>116</c:v>
                </c:pt>
                <c:pt idx="818">
                  <c:v>114</c:v>
                </c:pt>
                <c:pt idx="819">
                  <c:v>112</c:v>
                </c:pt>
                <c:pt idx="820">
                  <c:v>104</c:v>
                </c:pt>
                <c:pt idx="821">
                  <c:v>105</c:v>
                </c:pt>
                <c:pt idx="822">
                  <c:v>103</c:v>
                </c:pt>
                <c:pt idx="823">
                  <c:v>105</c:v>
                </c:pt>
                <c:pt idx="824">
                  <c:v>103</c:v>
                </c:pt>
                <c:pt idx="825">
                  <c:v>103</c:v>
                </c:pt>
                <c:pt idx="826">
                  <c:v>106</c:v>
                </c:pt>
                <c:pt idx="827">
                  <c:v>104</c:v>
                </c:pt>
                <c:pt idx="828">
                  <c:v>100</c:v>
                </c:pt>
                <c:pt idx="829">
                  <c:v>104</c:v>
                </c:pt>
                <c:pt idx="830">
                  <c:v>102</c:v>
                </c:pt>
                <c:pt idx="831">
                  <c:v>106</c:v>
                </c:pt>
                <c:pt idx="832">
                  <c:v>106</c:v>
                </c:pt>
                <c:pt idx="833">
                  <c:v>105</c:v>
                </c:pt>
                <c:pt idx="834">
                  <c:v>105</c:v>
                </c:pt>
                <c:pt idx="835">
                  <c:v>108</c:v>
                </c:pt>
                <c:pt idx="836">
                  <c:v>108</c:v>
                </c:pt>
                <c:pt idx="837">
                  <c:v>107</c:v>
                </c:pt>
                <c:pt idx="838">
                  <c:v>108</c:v>
                </c:pt>
                <c:pt idx="839">
                  <c:v>107</c:v>
                </c:pt>
                <c:pt idx="840">
                  <c:v>107</c:v>
                </c:pt>
                <c:pt idx="841">
                  <c:v>104</c:v>
                </c:pt>
                <c:pt idx="842">
                  <c:v>106</c:v>
                </c:pt>
                <c:pt idx="843">
                  <c:v>100</c:v>
                </c:pt>
                <c:pt idx="844">
                  <c:v>101</c:v>
                </c:pt>
                <c:pt idx="845">
                  <c:v>99</c:v>
                </c:pt>
                <c:pt idx="846">
                  <c:v>99</c:v>
                </c:pt>
                <c:pt idx="847">
                  <c:v>100</c:v>
                </c:pt>
                <c:pt idx="848">
                  <c:v>101</c:v>
                </c:pt>
                <c:pt idx="849">
                  <c:v>104</c:v>
                </c:pt>
                <c:pt idx="850">
                  <c:v>110</c:v>
                </c:pt>
                <c:pt idx="851">
                  <c:v>106</c:v>
                </c:pt>
                <c:pt idx="852">
                  <c:v>110</c:v>
                </c:pt>
                <c:pt idx="853">
                  <c:v>114</c:v>
                </c:pt>
                <c:pt idx="854">
                  <c:v>111</c:v>
                </c:pt>
                <c:pt idx="855">
                  <c:v>111</c:v>
                </c:pt>
                <c:pt idx="856">
                  <c:v>109</c:v>
                </c:pt>
                <c:pt idx="857">
                  <c:v>110</c:v>
                </c:pt>
                <c:pt idx="858">
                  <c:v>108</c:v>
                </c:pt>
                <c:pt idx="859">
                  <c:v>112</c:v>
                </c:pt>
                <c:pt idx="860">
                  <c:v>108</c:v>
                </c:pt>
                <c:pt idx="861">
                  <c:v>112</c:v>
                </c:pt>
                <c:pt idx="862">
                  <c:v>112</c:v>
                </c:pt>
                <c:pt idx="863">
                  <c:v>113</c:v>
                </c:pt>
                <c:pt idx="864">
                  <c:v>108</c:v>
                </c:pt>
                <c:pt idx="865">
                  <c:v>106</c:v>
                </c:pt>
                <c:pt idx="866">
                  <c:v>110</c:v>
                </c:pt>
                <c:pt idx="867">
                  <c:v>115</c:v>
                </c:pt>
                <c:pt idx="868">
                  <c:v>115</c:v>
                </c:pt>
                <c:pt idx="869">
                  <c:v>114</c:v>
                </c:pt>
                <c:pt idx="870">
                  <c:v>113</c:v>
                </c:pt>
                <c:pt idx="871">
                  <c:v>112</c:v>
                </c:pt>
                <c:pt idx="872">
                  <c:v>110</c:v>
                </c:pt>
                <c:pt idx="873">
                  <c:v>111</c:v>
                </c:pt>
                <c:pt idx="874">
                  <c:v>107</c:v>
                </c:pt>
                <c:pt idx="875">
                  <c:v>100</c:v>
                </c:pt>
                <c:pt idx="876">
                  <c:v>102</c:v>
                </c:pt>
                <c:pt idx="877">
                  <c:v>101</c:v>
                </c:pt>
                <c:pt idx="878">
                  <c:v>100</c:v>
                </c:pt>
                <c:pt idx="879">
                  <c:v>105</c:v>
                </c:pt>
                <c:pt idx="880">
                  <c:v>109</c:v>
                </c:pt>
                <c:pt idx="881">
                  <c:v>107</c:v>
                </c:pt>
                <c:pt idx="882">
                  <c:v>106</c:v>
                </c:pt>
                <c:pt idx="883">
                  <c:v>111</c:v>
                </c:pt>
                <c:pt idx="884">
                  <c:v>113</c:v>
                </c:pt>
                <c:pt idx="885">
                  <c:v>115</c:v>
                </c:pt>
                <c:pt idx="886">
                  <c:v>111</c:v>
                </c:pt>
                <c:pt idx="887">
                  <c:v>109</c:v>
                </c:pt>
                <c:pt idx="888">
                  <c:v>108</c:v>
                </c:pt>
                <c:pt idx="889">
                  <c:v>110</c:v>
                </c:pt>
                <c:pt idx="890">
                  <c:v>112</c:v>
                </c:pt>
                <c:pt idx="891">
                  <c:v>110</c:v>
                </c:pt>
                <c:pt idx="892">
                  <c:v>111</c:v>
                </c:pt>
                <c:pt idx="893">
                  <c:v>113</c:v>
                </c:pt>
                <c:pt idx="894">
                  <c:v>113</c:v>
                </c:pt>
                <c:pt idx="895">
                  <c:v>115</c:v>
                </c:pt>
                <c:pt idx="896">
                  <c:v>109</c:v>
                </c:pt>
                <c:pt idx="897">
                  <c:v>106</c:v>
                </c:pt>
                <c:pt idx="898">
                  <c:v>101</c:v>
                </c:pt>
                <c:pt idx="899">
                  <c:v>102</c:v>
                </c:pt>
                <c:pt idx="900">
                  <c:v>100</c:v>
                </c:pt>
                <c:pt idx="901">
                  <c:v>106</c:v>
                </c:pt>
                <c:pt idx="902">
                  <c:v>102</c:v>
                </c:pt>
                <c:pt idx="903">
                  <c:v>105</c:v>
                </c:pt>
                <c:pt idx="904">
                  <c:v>103</c:v>
                </c:pt>
                <c:pt idx="905">
                  <c:v>105</c:v>
                </c:pt>
                <c:pt idx="906">
                  <c:v>106</c:v>
                </c:pt>
                <c:pt idx="907">
                  <c:v>105</c:v>
                </c:pt>
                <c:pt idx="908">
                  <c:v>105</c:v>
                </c:pt>
                <c:pt idx="909">
                  <c:v>106</c:v>
                </c:pt>
                <c:pt idx="910">
                  <c:v>99</c:v>
                </c:pt>
                <c:pt idx="911">
                  <c:v>100</c:v>
                </c:pt>
                <c:pt idx="912">
                  <c:v>104</c:v>
                </c:pt>
                <c:pt idx="913">
                  <c:v>104</c:v>
                </c:pt>
                <c:pt idx="914">
                  <c:v>103</c:v>
                </c:pt>
                <c:pt idx="915">
                  <c:v>105</c:v>
                </c:pt>
                <c:pt idx="916">
                  <c:v>105</c:v>
                </c:pt>
                <c:pt idx="917">
                  <c:v>112</c:v>
                </c:pt>
                <c:pt idx="918">
                  <c:v>113</c:v>
                </c:pt>
                <c:pt idx="919">
                  <c:v>112</c:v>
                </c:pt>
                <c:pt idx="920">
                  <c:v>110</c:v>
                </c:pt>
                <c:pt idx="921">
                  <c:v>112</c:v>
                </c:pt>
                <c:pt idx="922">
                  <c:v>120</c:v>
                </c:pt>
                <c:pt idx="923">
                  <c:v>118</c:v>
                </c:pt>
                <c:pt idx="924">
                  <c:v>106</c:v>
                </c:pt>
                <c:pt idx="925">
                  <c:v>105</c:v>
                </c:pt>
                <c:pt idx="926">
                  <c:v>104</c:v>
                </c:pt>
                <c:pt idx="927">
                  <c:v>108</c:v>
                </c:pt>
                <c:pt idx="928">
                  <c:v>112</c:v>
                </c:pt>
                <c:pt idx="929">
                  <c:v>113</c:v>
                </c:pt>
                <c:pt idx="930">
                  <c:v>112</c:v>
                </c:pt>
                <c:pt idx="931">
                  <c:v>113</c:v>
                </c:pt>
                <c:pt idx="932">
                  <c:v>106</c:v>
                </c:pt>
                <c:pt idx="933">
                  <c:v>111</c:v>
                </c:pt>
                <c:pt idx="934">
                  <c:v>106</c:v>
                </c:pt>
                <c:pt idx="935">
                  <c:v>107</c:v>
                </c:pt>
                <c:pt idx="936">
                  <c:v>111</c:v>
                </c:pt>
                <c:pt idx="937">
                  <c:v>107</c:v>
                </c:pt>
                <c:pt idx="938">
                  <c:v>109</c:v>
                </c:pt>
                <c:pt idx="939">
                  <c:v>109</c:v>
                </c:pt>
                <c:pt idx="940">
                  <c:v>108</c:v>
                </c:pt>
                <c:pt idx="941">
                  <c:v>110</c:v>
                </c:pt>
                <c:pt idx="942">
                  <c:v>111</c:v>
                </c:pt>
                <c:pt idx="943">
                  <c:v>106</c:v>
                </c:pt>
                <c:pt idx="944">
                  <c:v>106</c:v>
                </c:pt>
                <c:pt idx="945">
                  <c:v>107</c:v>
                </c:pt>
                <c:pt idx="946">
                  <c:v>107</c:v>
                </c:pt>
                <c:pt idx="947">
                  <c:v>107</c:v>
                </c:pt>
                <c:pt idx="948">
                  <c:v>113</c:v>
                </c:pt>
                <c:pt idx="949">
                  <c:v>113</c:v>
                </c:pt>
                <c:pt idx="950">
                  <c:v>107</c:v>
                </c:pt>
                <c:pt idx="951">
                  <c:v>103</c:v>
                </c:pt>
                <c:pt idx="952">
                  <c:v>104</c:v>
                </c:pt>
                <c:pt idx="953">
                  <c:v>102</c:v>
                </c:pt>
                <c:pt idx="954">
                  <c:v>101</c:v>
                </c:pt>
                <c:pt idx="955">
                  <c:v>100</c:v>
                </c:pt>
                <c:pt idx="956">
                  <c:v>101</c:v>
                </c:pt>
                <c:pt idx="957">
                  <c:v>102</c:v>
                </c:pt>
                <c:pt idx="958">
                  <c:v>104</c:v>
                </c:pt>
                <c:pt idx="959">
                  <c:v>100</c:v>
                </c:pt>
                <c:pt idx="960">
                  <c:v>104</c:v>
                </c:pt>
                <c:pt idx="961">
                  <c:v>103</c:v>
                </c:pt>
                <c:pt idx="962">
                  <c:v>104</c:v>
                </c:pt>
                <c:pt idx="963">
                  <c:v>103</c:v>
                </c:pt>
                <c:pt idx="964">
                  <c:v>100</c:v>
                </c:pt>
                <c:pt idx="965">
                  <c:v>104</c:v>
                </c:pt>
                <c:pt idx="966">
                  <c:v>102</c:v>
                </c:pt>
                <c:pt idx="967">
                  <c:v>102</c:v>
                </c:pt>
                <c:pt idx="968">
                  <c:v>100</c:v>
                </c:pt>
                <c:pt idx="969">
                  <c:v>101</c:v>
                </c:pt>
                <c:pt idx="970">
                  <c:v>102</c:v>
                </c:pt>
                <c:pt idx="971">
                  <c:v>107</c:v>
                </c:pt>
                <c:pt idx="972">
                  <c:v>109</c:v>
                </c:pt>
                <c:pt idx="973">
                  <c:v>106</c:v>
                </c:pt>
                <c:pt idx="974">
                  <c:v>107</c:v>
                </c:pt>
                <c:pt idx="975">
                  <c:v>107</c:v>
                </c:pt>
                <c:pt idx="976">
                  <c:v>109</c:v>
                </c:pt>
                <c:pt idx="977">
                  <c:v>108</c:v>
                </c:pt>
                <c:pt idx="978">
                  <c:v>106</c:v>
                </c:pt>
                <c:pt idx="979">
                  <c:v>105</c:v>
                </c:pt>
                <c:pt idx="980">
                  <c:v>108</c:v>
                </c:pt>
                <c:pt idx="981">
                  <c:v>114</c:v>
                </c:pt>
                <c:pt idx="982">
                  <c:v>116</c:v>
                </c:pt>
                <c:pt idx="983">
                  <c:v>109</c:v>
                </c:pt>
                <c:pt idx="984">
                  <c:v>108</c:v>
                </c:pt>
                <c:pt idx="985">
                  <c:v>110</c:v>
                </c:pt>
                <c:pt idx="986">
                  <c:v>111</c:v>
                </c:pt>
                <c:pt idx="987">
                  <c:v>112</c:v>
                </c:pt>
                <c:pt idx="988">
                  <c:v>117</c:v>
                </c:pt>
                <c:pt idx="989">
                  <c:v>112</c:v>
                </c:pt>
                <c:pt idx="990">
                  <c:v>112</c:v>
                </c:pt>
                <c:pt idx="991">
                  <c:v>110</c:v>
                </c:pt>
                <c:pt idx="992">
                  <c:v>107</c:v>
                </c:pt>
                <c:pt idx="993">
                  <c:v>104</c:v>
                </c:pt>
                <c:pt idx="994">
                  <c:v>108</c:v>
                </c:pt>
                <c:pt idx="995">
                  <c:v>102</c:v>
                </c:pt>
                <c:pt idx="996">
                  <c:v>102</c:v>
                </c:pt>
                <c:pt idx="997">
                  <c:v>102</c:v>
                </c:pt>
                <c:pt idx="998">
                  <c:v>101</c:v>
                </c:pt>
                <c:pt idx="999">
                  <c:v>101</c:v>
                </c:pt>
                <c:pt idx="1000">
                  <c:v>103</c:v>
                </c:pt>
                <c:pt idx="1001">
                  <c:v>103</c:v>
                </c:pt>
                <c:pt idx="1002">
                  <c:v>105</c:v>
                </c:pt>
                <c:pt idx="1003">
                  <c:v>101</c:v>
                </c:pt>
                <c:pt idx="1004">
                  <c:v>99</c:v>
                </c:pt>
                <c:pt idx="1005">
                  <c:v>98</c:v>
                </c:pt>
                <c:pt idx="1006">
                  <c:v>101</c:v>
                </c:pt>
                <c:pt idx="1007">
                  <c:v>102</c:v>
                </c:pt>
                <c:pt idx="1008">
                  <c:v>105</c:v>
                </c:pt>
                <c:pt idx="1009">
                  <c:v>106</c:v>
                </c:pt>
                <c:pt idx="1010">
                  <c:v>106</c:v>
                </c:pt>
                <c:pt idx="1011">
                  <c:v>106</c:v>
                </c:pt>
                <c:pt idx="1012">
                  <c:v>101</c:v>
                </c:pt>
                <c:pt idx="1013">
                  <c:v>102</c:v>
                </c:pt>
                <c:pt idx="1014">
                  <c:v>103</c:v>
                </c:pt>
                <c:pt idx="1015">
                  <c:v>105</c:v>
                </c:pt>
                <c:pt idx="1016">
                  <c:v>104</c:v>
                </c:pt>
                <c:pt idx="1017">
                  <c:v>101</c:v>
                </c:pt>
                <c:pt idx="1018">
                  <c:v>106</c:v>
                </c:pt>
                <c:pt idx="1019">
                  <c:v>108</c:v>
                </c:pt>
                <c:pt idx="1020">
                  <c:v>109</c:v>
                </c:pt>
                <c:pt idx="1021">
                  <c:v>110</c:v>
                </c:pt>
                <c:pt idx="1022">
                  <c:v>107</c:v>
                </c:pt>
                <c:pt idx="1023">
                  <c:v>108</c:v>
                </c:pt>
                <c:pt idx="1024">
                  <c:v>107</c:v>
                </c:pt>
                <c:pt idx="1025">
                  <c:v>114</c:v>
                </c:pt>
                <c:pt idx="1026">
                  <c:v>106</c:v>
                </c:pt>
                <c:pt idx="1027">
                  <c:v>109</c:v>
                </c:pt>
                <c:pt idx="1028">
                  <c:v>112</c:v>
                </c:pt>
                <c:pt idx="1029">
                  <c:v>117</c:v>
                </c:pt>
                <c:pt idx="1030">
                  <c:v>110</c:v>
                </c:pt>
                <c:pt idx="1031">
                  <c:v>105</c:v>
                </c:pt>
                <c:pt idx="1032">
                  <c:v>109</c:v>
                </c:pt>
                <c:pt idx="1033">
                  <c:v>107</c:v>
                </c:pt>
                <c:pt idx="1034">
                  <c:v>109</c:v>
                </c:pt>
                <c:pt idx="1035">
                  <c:v>109</c:v>
                </c:pt>
                <c:pt idx="1036">
                  <c:v>110</c:v>
                </c:pt>
                <c:pt idx="1037">
                  <c:v>110</c:v>
                </c:pt>
                <c:pt idx="1038">
                  <c:v>109</c:v>
                </c:pt>
                <c:pt idx="1039">
                  <c:v>108</c:v>
                </c:pt>
                <c:pt idx="1040">
                  <c:v>107</c:v>
                </c:pt>
                <c:pt idx="1041">
                  <c:v>107</c:v>
                </c:pt>
                <c:pt idx="1042">
                  <c:v>104</c:v>
                </c:pt>
                <c:pt idx="1043">
                  <c:v>104</c:v>
                </c:pt>
                <c:pt idx="1044">
                  <c:v>104</c:v>
                </c:pt>
                <c:pt idx="1045">
                  <c:v>104</c:v>
                </c:pt>
                <c:pt idx="1046">
                  <c:v>106</c:v>
                </c:pt>
                <c:pt idx="1047">
                  <c:v>108</c:v>
                </c:pt>
                <c:pt idx="1048">
                  <c:v>104</c:v>
                </c:pt>
                <c:pt idx="1049">
                  <c:v>108</c:v>
                </c:pt>
                <c:pt idx="1050">
                  <c:v>109</c:v>
                </c:pt>
                <c:pt idx="1051">
                  <c:v>107</c:v>
                </c:pt>
                <c:pt idx="1052">
                  <c:v>111</c:v>
                </c:pt>
                <c:pt idx="1053">
                  <c:v>113</c:v>
                </c:pt>
                <c:pt idx="1054">
                  <c:v>116</c:v>
                </c:pt>
                <c:pt idx="1055">
                  <c:v>116</c:v>
                </c:pt>
                <c:pt idx="1056">
                  <c:v>113</c:v>
                </c:pt>
                <c:pt idx="1057">
                  <c:v>115</c:v>
                </c:pt>
                <c:pt idx="1058">
                  <c:v>113</c:v>
                </c:pt>
                <c:pt idx="1059">
                  <c:v>117</c:v>
                </c:pt>
                <c:pt idx="1060">
                  <c:v>114</c:v>
                </c:pt>
                <c:pt idx="1061">
                  <c:v>111</c:v>
                </c:pt>
                <c:pt idx="1062">
                  <c:v>113</c:v>
                </c:pt>
                <c:pt idx="1063">
                  <c:v>109</c:v>
                </c:pt>
                <c:pt idx="1064">
                  <c:v>107</c:v>
                </c:pt>
                <c:pt idx="1065">
                  <c:v>109</c:v>
                </c:pt>
                <c:pt idx="1066">
                  <c:v>109</c:v>
                </c:pt>
                <c:pt idx="1067">
                  <c:v>107</c:v>
                </c:pt>
                <c:pt idx="1068">
                  <c:v>105</c:v>
                </c:pt>
                <c:pt idx="1069">
                  <c:v>109</c:v>
                </c:pt>
                <c:pt idx="1070">
                  <c:v>105</c:v>
                </c:pt>
                <c:pt idx="1071">
                  <c:v>105</c:v>
                </c:pt>
                <c:pt idx="1072">
                  <c:v>104</c:v>
                </c:pt>
                <c:pt idx="1073">
                  <c:v>103</c:v>
                </c:pt>
                <c:pt idx="1074">
                  <c:v>104</c:v>
                </c:pt>
                <c:pt idx="1075">
                  <c:v>104</c:v>
                </c:pt>
                <c:pt idx="1076">
                  <c:v>107</c:v>
                </c:pt>
                <c:pt idx="1077">
                  <c:v>104</c:v>
                </c:pt>
                <c:pt idx="1078">
                  <c:v>104</c:v>
                </c:pt>
                <c:pt idx="1079">
                  <c:v>108</c:v>
                </c:pt>
                <c:pt idx="1080">
                  <c:v>108</c:v>
                </c:pt>
                <c:pt idx="1081">
                  <c:v>111</c:v>
                </c:pt>
                <c:pt idx="1082">
                  <c:v>105</c:v>
                </c:pt>
                <c:pt idx="1083">
                  <c:v>105</c:v>
                </c:pt>
                <c:pt idx="1084">
                  <c:v>105</c:v>
                </c:pt>
                <c:pt idx="1085">
                  <c:v>106</c:v>
                </c:pt>
                <c:pt idx="1086">
                  <c:v>111</c:v>
                </c:pt>
                <c:pt idx="1087">
                  <c:v>113</c:v>
                </c:pt>
                <c:pt idx="1088">
                  <c:v>106</c:v>
                </c:pt>
                <c:pt idx="1089">
                  <c:v>106</c:v>
                </c:pt>
                <c:pt idx="1090">
                  <c:v>101</c:v>
                </c:pt>
                <c:pt idx="1091">
                  <c:v>101</c:v>
                </c:pt>
                <c:pt idx="1092">
                  <c:v>102</c:v>
                </c:pt>
                <c:pt idx="1093">
                  <c:v>105</c:v>
                </c:pt>
                <c:pt idx="1094">
                  <c:v>107</c:v>
                </c:pt>
                <c:pt idx="1095">
                  <c:v>102</c:v>
                </c:pt>
                <c:pt idx="1096">
                  <c:v>99</c:v>
                </c:pt>
                <c:pt idx="1097">
                  <c:v>100</c:v>
                </c:pt>
                <c:pt idx="1098">
                  <c:v>101</c:v>
                </c:pt>
                <c:pt idx="1099">
                  <c:v>105</c:v>
                </c:pt>
                <c:pt idx="1100">
                  <c:v>102</c:v>
                </c:pt>
                <c:pt idx="1101">
                  <c:v>102</c:v>
                </c:pt>
                <c:pt idx="1102">
                  <c:v>99</c:v>
                </c:pt>
                <c:pt idx="1103">
                  <c:v>98</c:v>
                </c:pt>
                <c:pt idx="1104">
                  <c:v>100</c:v>
                </c:pt>
                <c:pt idx="1105">
                  <c:v>99</c:v>
                </c:pt>
                <c:pt idx="1106">
                  <c:v>104</c:v>
                </c:pt>
                <c:pt idx="1107">
                  <c:v>105</c:v>
                </c:pt>
                <c:pt idx="1108">
                  <c:v>104</c:v>
                </c:pt>
                <c:pt idx="1109">
                  <c:v>106</c:v>
                </c:pt>
                <c:pt idx="1110">
                  <c:v>108</c:v>
                </c:pt>
                <c:pt idx="1111">
                  <c:v>110</c:v>
                </c:pt>
                <c:pt idx="1112">
                  <c:v>113</c:v>
                </c:pt>
                <c:pt idx="1113">
                  <c:v>114</c:v>
                </c:pt>
                <c:pt idx="1114">
                  <c:v>114</c:v>
                </c:pt>
                <c:pt idx="1115">
                  <c:v>109</c:v>
                </c:pt>
                <c:pt idx="1116">
                  <c:v>107</c:v>
                </c:pt>
                <c:pt idx="1117">
                  <c:v>105</c:v>
                </c:pt>
                <c:pt idx="1118">
                  <c:v>106</c:v>
                </c:pt>
                <c:pt idx="1119">
                  <c:v>111</c:v>
                </c:pt>
                <c:pt idx="1120">
                  <c:v>116</c:v>
                </c:pt>
                <c:pt idx="1121">
                  <c:v>110</c:v>
                </c:pt>
                <c:pt idx="1122">
                  <c:v>110</c:v>
                </c:pt>
                <c:pt idx="1123">
                  <c:v>107</c:v>
                </c:pt>
                <c:pt idx="1124">
                  <c:v>108</c:v>
                </c:pt>
                <c:pt idx="1125">
                  <c:v>110</c:v>
                </c:pt>
                <c:pt idx="1126">
                  <c:v>112</c:v>
                </c:pt>
                <c:pt idx="1127">
                  <c:v>114</c:v>
                </c:pt>
                <c:pt idx="1128">
                  <c:v>112</c:v>
                </c:pt>
                <c:pt idx="1129">
                  <c:v>115</c:v>
                </c:pt>
                <c:pt idx="1130">
                  <c:v>108</c:v>
                </c:pt>
                <c:pt idx="1131">
                  <c:v>108</c:v>
                </c:pt>
                <c:pt idx="1132">
                  <c:v>108</c:v>
                </c:pt>
                <c:pt idx="1133">
                  <c:v>102</c:v>
                </c:pt>
                <c:pt idx="1134">
                  <c:v>99</c:v>
                </c:pt>
                <c:pt idx="1135">
                  <c:v>105</c:v>
                </c:pt>
                <c:pt idx="1136">
                  <c:v>114</c:v>
                </c:pt>
                <c:pt idx="1137">
                  <c:v>114</c:v>
                </c:pt>
                <c:pt idx="1138">
                  <c:v>110</c:v>
                </c:pt>
                <c:pt idx="1139">
                  <c:v>109</c:v>
                </c:pt>
                <c:pt idx="1140">
                  <c:v>109</c:v>
                </c:pt>
                <c:pt idx="1141">
                  <c:v>104</c:v>
                </c:pt>
                <c:pt idx="1142">
                  <c:v>106</c:v>
                </c:pt>
                <c:pt idx="1143">
                  <c:v>108</c:v>
                </c:pt>
                <c:pt idx="1144">
                  <c:v>110</c:v>
                </c:pt>
                <c:pt idx="1145">
                  <c:v>108</c:v>
                </c:pt>
                <c:pt idx="1146">
                  <c:v>111</c:v>
                </c:pt>
                <c:pt idx="1147">
                  <c:v>106</c:v>
                </c:pt>
                <c:pt idx="1148">
                  <c:v>103</c:v>
                </c:pt>
                <c:pt idx="1149">
                  <c:v>103</c:v>
                </c:pt>
                <c:pt idx="1150">
                  <c:v>104</c:v>
                </c:pt>
                <c:pt idx="1151">
                  <c:v>105</c:v>
                </c:pt>
                <c:pt idx="1152">
                  <c:v>107</c:v>
                </c:pt>
                <c:pt idx="1153">
                  <c:v>98</c:v>
                </c:pt>
                <c:pt idx="1154">
                  <c:v>101</c:v>
                </c:pt>
                <c:pt idx="1155">
                  <c:v>104</c:v>
                </c:pt>
                <c:pt idx="1156">
                  <c:v>101</c:v>
                </c:pt>
                <c:pt idx="1157">
                  <c:v>103</c:v>
                </c:pt>
                <c:pt idx="1158">
                  <c:v>106</c:v>
                </c:pt>
                <c:pt idx="1159">
                  <c:v>106</c:v>
                </c:pt>
                <c:pt idx="1160">
                  <c:v>111</c:v>
                </c:pt>
                <c:pt idx="1161">
                  <c:v>109</c:v>
                </c:pt>
                <c:pt idx="1162">
                  <c:v>109</c:v>
                </c:pt>
                <c:pt idx="1163">
                  <c:v>107</c:v>
                </c:pt>
                <c:pt idx="1164">
                  <c:v>106</c:v>
                </c:pt>
                <c:pt idx="1165">
                  <c:v>103</c:v>
                </c:pt>
                <c:pt idx="1166">
                  <c:v>102</c:v>
                </c:pt>
                <c:pt idx="1167">
                  <c:v>101</c:v>
                </c:pt>
                <c:pt idx="1168">
                  <c:v>101</c:v>
                </c:pt>
                <c:pt idx="1169">
                  <c:v>97</c:v>
                </c:pt>
                <c:pt idx="1170">
                  <c:v>98</c:v>
                </c:pt>
                <c:pt idx="1171">
                  <c:v>103</c:v>
                </c:pt>
                <c:pt idx="1172">
                  <c:v>103</c:v>
                </c:pt>
                <c:pt idx="1173">
                  <c:v>103</c:v>
                </c:pt>
                <c:pt idx="1174">
                  <c:v>105</c:v>
                </c:pt>
                <c:pt idx="1175">
                  <c:v>105</c:v>
                </c:pt>
                <c:pt idx="1176">
                  <c:v>106</c:v>
                </c:pt>
                <c:pt idx="1177">
                  <c:v>104</c:v>
                </c:pt>
                <c:pt idx="1178">
                  <c:v>106</c:v>
                </c:pt>
                <c:pt idx="1179">
                  <c:v>106</c:v>
                </c:pt>
                <c:pt idx="1180">
                  <c:v>107</c:v>
                </c:pt>
                <c:pt idx="1181">
                  <c:v>105</c:v>
                </c:pt>
                <c:pt idx="1182">
                  <c:v>104</c:v>
                </c:pt>
                <c:pt idx="1183">
                  <c:v>103</c:v>
                </c:pt>
                <c:pt idx="1184">
                  <c:v>105</c:v>
                </c:pt>
                <c:pt idx="1185">
                  <c:v>106</c:v>
                </c:pt>
                <c:pt idx="1186">
                  <c:v>105</c:v>
                </c:pt>
                <c:pt idx="1187">
                  <c:v>110</c:v>
                </c:pt>
                <c:pt idx="1188">
                  <c:v>108</c:v>
                </c:pt>
                <c:pt idx="1189">
                  <c:v>107</c:v>
                </c:pt>
                <c:pt idx="1190">
                  <c:v>104</c:v>
                </c:pt>
                <c:pt idx="1191">
                  <c:v>103</c:v>
                </c:pt>
                <c:pt idx="1192">
                  <c:v>104</c:v>
                </c:pt>
                <c:pt idx="1193">
                  <c:v>104</c:v>
                </c:pt>
                <c:pt idx="1194">
                  <c:v>106</c:v>
                </c:pt>
                <c:pt idx="1195">
                  <c:v>109</c:v>
                </c:pt>
                <c:pt idx="1196">
                  <c:v>110</c:v>
                </c:pt>
                <c:pt idx="1197">
                  <c:v>108</c:v>
                </c:pt>
                <c:pt idx="1198">
                  <c:v>104</c:v>
                </c:pt>
                <c:pt idx="1199">
                  <c:v>106</c:v>
                </c:pt>
                <c:pt idx="1200">
                  <c:v>106</c:v>
                </c:pt>
                <c:pt idx="1201">
                  <c:v>109</c:v>
                </c:pt>
                <c:pt idx="1202">
                  <c:v>110</c:v>
                </c:pt>
                <c:pt idx="1203">
                  <c:v>110</c:v>
                </c:pt>
                <c:pt idx="1204">
                  <c:v>110</c:v>
                </c:pt>
                <c:pt idx="1205">
                  <c:v>107</c:v>
                </c:pt>
                <c:pt idx="1206">
                  <c:v>106</c:v>
                </c:pt>
                <c:pt idx="1207">
                  <c:v>108</c:v>
                </c:pt>
                <c:pt idx="1208">
                  <c:v>109</c:v>
                </c:pt>
                <c:pt idx="1209">
                  <c:v>112</c:v>
                </c:pt>
                <c:pt idx="1210">
                  <c:v>106</c:v>
                </c:pt>
                <c:pt idx="1211">
                  <c:v>100</c:v>
                </c:pt>
                <c:pt idx="1212">
                  <c:v>104</c:v>
                </c:pt>
                <c:pt idx="1213">
                  <c:v>106</c:v>
                </c:pt>
                <c:pt idx="1214">
                  <c:v>104</c:v>
                </c:pt>
                <c:pt idx="1215">
                  <c:v>107</c:v>
                </c:pt>
                <c:pt idx="1216">
                  <c:v>113</c:v>
                </c:pt>
                <c:pt idx="1217">
                  <c:v>116</c:v>
                </c:pt>
                <c:pt idx="1218">
                  <c:v>116</c:v>
                </c:pt>
                <c:pt idx="1219">
                  <c:v>112</c:v>
                </c:pt>
                <c:pt idx="1220">
                  <c:v>116</c:v>
                </c:pt>
                <c:pt idx="1221">
                  <c:v>110</c:v>
                </c:pt>
                <c:pt idx="1222">
                  <c:v>109</c:v>
                </c:pt>
                <c:pt idx="1223">
                  <c:v>105</c:v>
                </c:pt>
                <c:pt idx="1224">
                  <c:v>108</c:v>
                </c:pt>
                <c:pt idx="1225">
                  <c:v>104</c:v>
                </c:pt>
                <c:pt idx="1226">
                  <c:v>100</c:v>
                </c:pt>
                <c:pt idx="1227">
                  <c:v>106</c:v>
                </c:pt>
                <c:pt idx="1228">
                  <c:v>105</c:v>
                </c:pt>
                <c:pt idx="1229">
                  <c:v>103</c:v>
                </c:pt>
                <c:pt idx="1230">
                  <c:v>104</c:v>
                </c:pt>
                <c:pt idx="1231">
                  <c:v>107</c:v>
                </c:pt>
                <c:pt idx="1232">
                  <c:v>106</c:v>
                </c:pt>
                <c:pt idx="1233">
                  <c:v>102</c:v>
                </c:pt>
                <c:pt idx="1234">
                  <c:v>99</c:v>
                </c:pt>
                <c:pt idx="1235">
                  <c:v>96</c:v>
                </c:pt>
                <c:pt idx="1236">
                  <c:v>99</c:v>
                </c:pt>
                <c:pt idx="1237">
                  <c:v>99</c:v>
                </c:pt>
                <c:pt idx="1238">
                  <c:v>104</c:v>
                </c:pt>
                <c:pt idx="1239">
                  <c:v>107</c:v>
                </c:pt>
                <c:pt idx="1240">
                  <c:v>104</c:v>
                </c:pt>
                <c:pt idx="1241">
                  <c:v>104</c:v>
                </c:pt>
                <c:pt idx="1242">
                  <c:v>101</c:v>
                </c:pt>
                <c:pt idx="1243">
                  <c:v>101</c:v>
                </c:pt>
                <c:pt idx="1244">
                  <c:v>107</c:v>
                </c:pt>
                <c:pt idx="1245">
                  <c:v>108</c:v>
                </c:pt>
                <c:pt idx="1246">
                  <c:v>105</c:v>
                </c:pt>
                <c:pt idx="1247">
                  <c:v>105</c:v>
                </c:pt>
                <c:pt idx="1248">
                  <c:v>104</c:v>
                </c:pt>
                <c:pt idx="1249">
                  <c:v>106</c:v>
                </c:pt>
                <c:pt idx="1250">
                  <c:v>104</c:v>
                </c:pt>
                <c:pt idx="1251">
                  <c:v>107</c:v>
                </c:pt>
                <c:pt idx="1252">
                  <c:v>104</c:v>
                </c:pt>
                <c:pt idx="1253">
                  <c:v>104</c:v>
                </c:pt>
                <c:pt idx="1254">
                  <c:v>102</c:v>
                </c:pt>
                <c:pt idx="1255">
                  <c:v>105</c:v>
                </c:pt>
                <c:pt idx="1256">
                  <c:v>106</c:v>
                </c:pt>
                <c:pt idx="1257">
                  <c:v>106</c:v>
                </c:pt>
                <c:pt idx="1258">
                  <c:v>104</c:v>
                </c:pt>
                <c:pt idx="1259">
                  <c:v>104</c:v>
                </c:pt>
                <c:pt idx="1260">
                  <c:v>105</c:v>
                </c:pt>
                <c:pt idx="1261">
                  <c:v>103</c:v>
                </c:pt>
                <c:pt idx="1262">
                  <c:v>103</c:v>
                </c:pt>
                <c:pt idx="1263">
                  <c:v>105</c:v>
                </c:pt>
                <c:pt idx="1264">
                  <c:v>103</c:v>
                </c:pt>
                <c:pt idx="1265">
                  <c:v>109</c:v>
                </c:pt>
                <c:pt idx="1266">
                  <c:v>110</c:v>
                </c:pt>
                <c:pt idx="1267">
                  <c:v>114</c:v>
                </c:pt>
                <c:pt idx="1268">
                  <c:v>111</c:v>
                </c:pt>
                <c:pt idx="1269">
                  <c:v>104</c:v>
                </c:pt>
                <c:pt idx="1270">
                  <c:v>104</c:v>
                </c:pt>
                <c:pt idx="1271">
                  <c:v>105</c:v>
                </c:pt>
                <c:pt idx="1272">
                  <c:v>104</c:v>
                </c:pt>
                <c:pt idx="1273">
                  <c:v>108</c:v>
                </c:pt>
                <c:pt idx="1274">
                  <c:v>114</c:v>
                </c:pt>
                <c:pt idx="1275">
                  <c:v>113</c:v>
                </c:pt>
                <c:pt idx="1276">
                  <c:v>111</c:v>
                </c:pt>
                <c:pt idx="1277">
                  <c:v>110</c:v>
                </c:pt>
                <c:pt idx="1278">
                  <c:v>106</c:v>
                </c:pt>
                <c:pt idx="1279">
                  <c:v>106</c:v>
                </c:pt>
                <c:pt idx="1280">
                  <c:v>106</c:v>
                </c:pt>
                <c:pt idx="1281">
                  <c:v>101</c:v>
                </c:pt>
                <c:pt idx="1282">
                  <c:v>101</c:v>
                </c:pt>
                <c:pt idx="1283">
                  <c:v>100</c:v>
                </c:pt>
                <c:pt idx="1284">
                  <c:v>101</c:v>
                </c:pt>
                <c:pt idx="1285">
                  <c:v>103</c:v>
                </c:pt>
                <c:pt idx="1286">
                  <c:v>104</c:v>
                </c:pt>
                <c:pt idx="1287">
                  <c:v>108</c:v>
                </c:pt>
                <c:pt idx="1288">
                  <c:v>109</c:v>
                </c:pt>
                <c:pt idx="1289">
                  <c:v>111</c:v>
                </c:pt>
                <c:pt idx="1290">
                  <c:v>115</c:v>
                </c:pt>
                <c:pt idx="1291">
                  <c:v>122</c:v>
                </c:pt>
                <c:pt idx="1292">
                  <c:v>118</c:v>
                </c:pt>
                <c:pt idx="1293">
                  <c:v>113</c:v>
                </c:pt>
                <c:pt idx="1294">
                  <c:v>116</c:v>
                </c:pt>
                <c:pt idx="1295">
                  <c:v>113</c:v>
                </c:pt>
                <c:pt idx="1296">
                  <c:v>110</c:v>
                </c:pt>
                <c:pt idx="1297">
                  <c:v>111</c:v>
                </c:pt>
                <c:pt idx="1298">
                  <c:v>114</c:v>
                </c:pt>
                <c:pt idx="1299">
                  <c:v>115</c:v>
                </c:pt>
                <c:pt idx="1300">
                  <c:v>110</c:v>
                </c:pt>
                <c:pt idx="1301">
                  <c:v>108</c:v>
                </c:pt>
                <c:pt idx="1302">
                  <c:v>105</c:v>
                </c:pt>
                <c:pt idx="1303">
                  <c:v>104</c:v>
                </c:pt>
                <c:pt idx="1304">
                  <c:v>105</c:v>
                </c:pt>
                <c:pt idx="1305">
                  <c:v>107</c:v>
                </c:pt>
                <c:pt idx="1306">
                  <c:v>104</c:v>
                </c:pt>
                <c:pt idx="1307">
                  <c:v>105</c:v>
                </c:pt>
                <c:pt idx="1308">
                  <c:v>102</c:v>
                </c:pt>
                <c:pt idx="1309">
                  <c:v>104</c:v>
                </c:pt>
                <c:pt idx="1310">
                  <c:v>101</c:v>
                </c:pt>
                <c:pt idx="1311">
                  <c:v>103</c:v>
                </c:pt>
                <c:pt idx="1312">
                  <c:v>102</c:v>
                </c:pt>
                <c:pt idx="1313">
                  <c:v>101</c:v>
                </c:pt>
                <c:pt idx="1314">
                  <c:v>102</c:v>
                </c:pt>
                <c:pt idx="1315">
                  <c:v>106</c:v>
                </c:pt>
                <c:pt idx="1316">
                  <c:v>104</c:v>
                </c:pt>
                <c:pt idx="1317">
                  <c:v>109</c:v>
                </c:pt>
                <c:pt idx="1318">
                  <c:v>112</c:v>
                </c:pt>
                <c:pt idx="1319">
                  <c:v>114</c:v>
                </c:pt>
                <c:pt idx="1320">
                  <c:v>114</c:v>
                </c:pt>
                <c:pt idx="1321">
                  <c:v>114</c:v>
                </c:pt>
                <c:pt idx="1322">
                  <c:v>110</c:v>
                </c:pt>
                <c:pt idx="1323">
                  <c:v>111</c:v>
                </c:pt>
                <c:pt idx="1324">
                  <c:v>110</c:v>
                </c:pt>
                <c:pt idx="1325">
                  <c:v>108</c:v>
                </c:pt>
                <c:pt idx="1326">
                  <c:v>105</c:v>
                </c:pt>
                <c:pt idx="1327">
                  <c:v>100</c:v>
                </c:pt>
                <c:pt idx="1328">
                  <c:v>102</c:v>
                </c:pt>
                <c:pt idx="1329">
                  <c:v>100</c:v>
                </c:pt>
                <c:pt idx="1330">
                  <c:v>102</c:v>
                </c:pt>
                <c:pt idx="1331">
                  <c:v>102</c:v>
                </c:pt>
                <c:pt idx="1332">
                  <c:v>103</c:v>
                </c:pt>
                <c:pt idx="1333">
                  <c:v>102</c:v>
                </c:pt>
                <c:pt idx="1334">
                  <c:v>101</c:v>
                </c:pt>
                <c:pt idx="1335">
                  <c:v>100</c:v>
                </c:pt>
                <c:pt idx="1336">
                  <c:v>100</c:v>
                </c:pt>
                <c:pt idx="1337">
                  <c:v>100</c:v>
                </c:pt>
                <c:pt idx="1338">
                  <c:v>105</c:v>
                </c:pt>
                <c:pt idx="1339">
                  <c:v>105</c:v>
                </c:pt>
                <c:pt idx="1340">
                  <c:v>108</c:v>
                </c:pt>
                <c:pt idx="1341">
                  <c:v>105</c:v>
                </c:pt>
                <c:pt idx="1342">
                  <c:v>104</c:v>
                </c:pt>
                <c:pt idx="1343">
                  <c:v>104</c:v>
                </c:pt>
                <c:pt idx="1344">
                  <c:v>101</c:v>
                </c:pt>
                <c:pt idx="1345">
                  <c:v>102</c:v>
                </c:pt>
                <c:pt idx="1346">
                  <c:v>106</c:v>
                </c:pt>
                <c:pt idx="1347">
                  <c:v>103</c:v>
                </c:pt>
                <c:pt idx="1348">
                  <c:v>106</c:v>
                </c:pt>
                <c:pt idx="1349">
                  <c:v>106</c:v>
                </c:pt>
                <c:pt idx="1350">
                  <c:v>108</c:v>
                </c:pt>
                <c:pt idx="1351">
                  <c:v>102</c:v>
                </c:pt>
                <c:pt idx="1352">
                  <c:v>103</c:v>
                </c:pt>
                <c:pt idx="1353">
                  <c:v>106</c:v>
                </c:pt>
                <c:pt idx="1354">
                  <c:v>103</c:v>
                </c:pt>
                <c:pt idx="1355">
                  <c:v>102</c:v>
                </c:pt>
                <c:pt idx="1356">
                  <c:v>100</c:v>
                </c:pt>
                <c:pt idx="1357">
                  <c:v>103</c:v>
                </c:pt>
                <c:pt idx="1358">
                  <c:v>105</c:v>
                </c:pt>
                <c:pt idx="1359">
                  <c:v>103</c:v>
                </c:pt>
                <c:pt idx="1360">
                  <c:v>102</c:v>
                </c:pt>
                <c:pt idx="1361">
                  <c:v>107</c:v>
                </c:pt>
                <c:pt idx="1362">
                  <c:v>107</c:v>
                </c:pt>
                <c:pt idx="1363">
                  <c:v>113</c:v>
                </c:pt>
                <c:pt idx="1364">
                  <c:v>112</c:v>
                </c:pt>
                <c:pt idx="1365">
                  <c:v>117</c:v>
                </c:pt>
                <c:pt idx="1366">
                  <c:v>111</c:v>
                </c:pt>
                <c:pt idx="1367">
                  <c:v>110</c:v>
                </c:pt>
                <c:pt idx="1368">
                  <c:v>105</c:v>
                </c:pt>
                <c:pt idx="1369">
                  <c:v>104</c:v>
                </c:pt>
                <c:pt idx="1370">
                  <c:v>107</c:v>
                </c:pt>
                <c:pt idx="1371">
                  <c:v>106</c:v>
                </c:pt>
                <c:pt idx="1372">
                  <c:v>105</c:v>
                </c:pt>
                <c:pt idx="1373">
                  <c:v>107</c:v>
                </c:pt>
                <c:pt idx="1374">
                  <c:v>108</c:v>
                </c:pt>
                <c:pt idx="1375">
                  <c:v>107</c:v>
                </c:pt>
                <c:pt idx="1376">
                  <c:v>104</c:v>
                </c:pt>
                <c:pt idx="1377">
                  <c:v>99</c:v>
                </c:pt>
                <c:pt idx="1378">
                  <c:v>103</c:v>
                </c:pt>
                <c:pt idx="1379">
                  <c:v>111</c:v>
                </c:pt>
                <c:pt idx="1380">
                  <c:v>109</c:v>
                </c:pt>
                <c:pt idx="1381">
                  <c:v>110</c:v>
                </c:pt>
                <c:pt idx="1382">
                  <c:v>108</c:v>
                </c:pt>
                <c:pt idx="1383">
                  <c:v>115</c:v>
                </c:pt>
                <c:pt idx="1384">
                  <c:v>115</c:v>
                </c:pt>
                <c:pt idx="1385">
                  <c:v>112</c:v>
                </c:pt>
                <c:pt idx="1386">
                  <c:v>110</c:v>
                </c:pt>
                <c:pt idx="1387">
                  <c:v>109</c:v>
                </c:pt>
                <c:pt idx="1388">
                  <c:v>113</c:v>
                </c:pt>
                <c:pt idx="1389">
                  <c:v>113</c:v>
                </c:pt>
                <c:pt idx="1390">
                  <c:v>114</c:v>
                </c:pt>
                <c:pt idx="1391">
                  <c:v>110</c:v>
                </c:pt>
                <c:pt idx="1392">
                  <c:v>108</c:v>
                </c:pt>
                <c:pt idx="1393">
                  <c:v>110</c:v>
                </c:pt>
                <c:pt idx="1394">
                  <c:v>115</c:v>
                </c:pt>
                <c:pt idx="1395">
                  <c:v>112</c:v>
                </c:pt>
                <c:pt idx="1396">
                  <c:v>107</c:v>
                </c:pt>
                <c:pt idx="1397">
                  <c:v>108</c:v>
                </c:pt>
                <c:pt idx="1398">
                  <c:v>108</c:v>
                </c:pt>
                <c:pt idx="1399">
                  <c:v>107</c:v>
                </c:pt>
                <c:pt idx="1400">
                  <c:v>105</c:v>
                </c:pt>
                <c:pt idx="1401">
                  <c:v>104</c:v>
                </c:pt>
                <c:pt idx="1402">
                  <c:v>102</c:v>
                </c:pt>
                <c:pt idx="1403">
                  <c:v>104</c:v>
                </c:pt>
                <c:pt idx="1404">
                  <c:v>109</c:v>
                </c:pt>
                <c:pt idx="1405">
                  <c:v>108</c:v>
                </c:pt>
                <c:pt idx="1406">
                  <c:v>109</c:v>
                </c:pt>
                <c:pt idx="1407">
                  <c:v>109</c:v>
                </c:pt>
                <c:pt idx="1408">
                  <c:v>102</c:v>
                </c:pt>
                <c:pt idx="1409">
                  <c:v>101</c:v>
                </c:pt>
                <c:pt idx="1410">
                  <c:v>104</c:v>
                </c:pt>
                <c:pt idx="1411">
                  <c:v>106</c:v>
                </c:pt>
                <c:pt idx="1412">
                  <c:v>105</c:v>
                </c:pt>
                <c:pt idx="1413">
                  <c:v>104</c:v>
                </c:pt>
                <c:pt idx="1414">
                  <c:v>99</c:v>
                </c:pt>
                <c:pt idx="1415">
                  <c:v>100</c:v>
                </c:pt>
                <c:pt idx="1416">
                  <c:v>100</c:v>
                </c:pt>
                <c:pt idx="1417">
                  <c:v>106</c:v>
                </c:pt>
                <c:pt idx="1418">
                  <c:v>102</c:v>
                </c:pt>
                <c:pt idx="1419">
                  <c:v>104</c:v>
                </c:pt>
                <c:pt idx="1420">
                  <c:v>107</c:v>
                </c:pt>
                <c:pt idx="1421">
                  <c:v>113</c:v>
                </c:pt>
                <c:pt idx="1422">
                  <c:v>108</c:v>
                </c:pt>
                <c:pt idx="1423">
                  <c:v>114</c:v>
                </c:pt>
                <c:pt idx="1424">
                  <c:v>112</c:v>
                </c:pt>
                <c:pt idx="1425">
                  <c:v>114</c:v>
                </c:pt>
                <c:pt idx="1426">
                  <c:v>110</c:v>
                </c:pt>
                <c:pt idx="1427">
                  <c:v>113</c:v>
                </c:pt>
                <c:pt idx="1428">
                  <c:v>111</c:v>
                </c:pt>
                <c:pt idx="1429">
                  <c:v>112</c:v>
                </c:pt>
                <c:pt idx="1430">
                  <c:v>112</c:v>
                </c:pt>
                <c:pt idx="1431">
                  <c:v>111</c:v>
                </c:pt>
                <c:pt idx="1432">
                  <c:v>112</c:v>
                </c:pt>
                <c:pt idx="1433">
                  <c:v>116</c:v>
                </c:pt>
                <c:pt idx="1434">
                  <c:v>112</c:v>
                </c:pt>
                <c:pt idx="1435">
                  <c:v>108</c:v>
                </c:pt>
                <c:pt idx="1436">
                  <c:v>108</c:v>
                </c:pt>
                <c:pt idx="1437">
                  <c:v>109</c:v>
                </c:pt>
                <c:pt idx="1438">
                  <c:v>111</c:v>
                </c:pt>
                <c:pt idx="1439">
                  <c:v>105</c:v>
                </c:pt>
                <c:pt idx="1440">
                  <c:v>104</c:v>
                </c:pt>
                <c:pt idx="1441">
                  <c:v>111</c:v>
                </c:pt>
                <c:pt idx="1442">
                  <c:v>103</c:v>
                </c:pt>
                <c:pt idx="1443">
                  <c:v>101</c:v>
                </c:pt>
                <c:pt idx="1444">
                  <c:v>103</c:v>
                </c:pt>
                <c:pt idx="1445">
                  <c:v>108</c:v>
                </c:pt>
                <c:pt idx="1446">
                  <c:v>109</c:v>
                </c:pt>
                <c:pt idx="1447">
                  <c:v>109</c:v>
                </c:pt>
                <c:pt idx="1448">
                  <c:v>106</c:v>
                </c:pt>
                <c:pt idx="1449">
                  <c:v>104</c:v>
                </c:pt>
                <c:pt idx="1450">
                  <c:v>106</c:v>
                </c:pt>
                <c:pt idx="1451">
                  <c:v>108</c:v>
                </c:pt>
                <c:pt idx="1452">
                  <c:v>106</c:v>
                </c:pt>
                <c:pt idx="1453">
                  <c:v>106</c:v>
                </c:pt>
                <c:pt idx="1454">
                  <c:v>107</c:v>
                </c:pt>
                <c:pt idx="1455">
                  <c:v>100</c:v>
                </c:pt>
                <c:pt idx="1456">
                  <c:v>106</c:v>
                </c:pt>
                <c:pt idx="1457">
                  <c:v>103</c:v>
                </c:pt>
                <c:pt idx="1458">
                  <c:v>104</c:v>
                </c:pt>
                <c:pt idx="1459">
                  <c:v>101</c:v>
                </c:pt>
                <c:pt idx="1460">
                  <c:v>105</c:v>
                </c:pt>
                <c:pt idx="1461">
                  <c:v>102</c:v>
                </c:pt>
                <c:pt idx="1462">
                  <c:v>102</c:v>
                </c:pt>
                <c:pt idx="1463">
                  <c:v>103</c:v>
                </c:pt>
                <c:pt idx="1464">
                  <c:v>103</c:v>
                </c:pt>
                <c:pt idx="1465">
                  <c:v>100</c:v>
                </c:pt>
                <c:pt idx="1466">
                  <c:v>99</c:v>
                </c:pt>
                <c:pt idx="1467">
                  <c:v>102</c:v>
                </c:pt>
                <c:pt idx="1468">
                  <c:v>100</c:v>
                </c:pt>
                <c:pt idx="1469">
                  <c:v>100</c:v>
                </c:pt>
                <c:pt idx="1470">
                  <c:v>99</c:v>
                </c:pt>
                <c:pt idx="1471">
                  <c:v>99</c:v>
                </c:pt>
                <c:pt idx="1472">
                  <c:v>101</c:v>
                </c:pt>
                <c:pt idx="1473">
                  <c:v>97</c:v>
                </c:pt>
                <c:pt idx="1474">
                  <c:v>97</c:v>
                </c:pt>
                <c:pt idx="1475">
                  <c:v>103</c:v>
                </c:pt>
                <c:pt idx="1476">
                  <c:v>102</c:v>
                </c:pt>
                <c:pt idx="1477">
                  <c:v>103</c:v>
                </c:pt>
                <c:pt idx="1478">
                  <c:v>103</c:v>
                </c:pt>
                <c:pt idx="1479">
                  <c:v>100</c:v>
                </c:pt>
                <c:pt idx="1480">
                  <c:v>97</c:v>
                </c:pt>
                <c:pt idx="1481">
                  <c:v>96</c:v>
                </c:pt>
                <c:pt idx="1482">
                  <c:v>98</c:v>
                </c:pt>
                <c:pt idx="1483">
                  <c:v>98</c:v>
                </c:pt>
                <c:pt idx="1484">
                  <c:v>100</c:v>
                </c:pt>
                <c:pt idx="1485">
                  <c:v>99</c:v>
                </c:pt>
                <c:pt idx="1486">
                  <c:v>102</c:v>
                </c:pt>
                <c:pt idx="1487">
                  <c:v>102</c:v>
                </c:pt>
                <c:pt idx="1488">
                  <c:v>104</c:v>
                </c:pt>
                <c:pt idx="1489">
                  <c:v>105</c:v>
                </c:pt>
                <c:pt idx="1490">
                  <c:v>108</c:v>
                </c:pt>
                <c:pt idx="1491">
                  <c:v>107</c:v>
                </c:pt>
                <c:pt idx="1492">
                  <c:v>107</c:v>
                </c:pt>
                <c:pt idx="1493">
                  <c:v>108</c:v>
                </c:pt>
                <c:pt idx="1494">
                  <c:v>106</c:v>
                </c:pt>
                <c:pt idx="1495">
                  <c:v>103</c:v>
                </c:pt>
                <c:pt idx="1496">
                  <c:v>102</c:v>
                </c:pt>
                <c:pt idx="1497">
                  <c:v>107</c:v>
                </c:pt>
                <c:pt idx="1498">
                  <c:v>108</c:v>
                </c:pt>
                <c:pt idx="1499">
                  <c:v>104</c:v>
                </c:pt>
                <c:pt idx="1500">
                  <c:v>107</c:v>
                </c:pt>
              </c:numCache>
            </c:numRef>
          </c:yVal>
          <c:smooth val="1"/>
          <c:extLst>
            <c:ext xmlns:c16="http://schemas.microsoft.com/office/drawing/2014/chart" uri="{C3380CC4-5D6E-409C-BE32-E72D297353CC}">
              <c16:uniqueId val="{00000001-EB96-4643-8654-759057BA29E4}"/>
            </c:ext>
          </c:extLst>
        </c:ser>
        <c:dLbls>
          <c:showLegendKey val="0"/>
          <c:showVal val="0"/>
          <c:showCatName val="0"/>
          <c:showSerName val="0"/>
          <c:showPercent val="0"/>
          <c:showBubbleSize val="0"/>
        </c:dLbls>
        <c:axId val="1333931231"/>
        <c:axId val="1334176623"/>
      </c:scatterChart>
      <c:valAx>
        <c:axId val="13339312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a:t>Time step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34176623"/>
        <c:crosses val="autoZero"/>
        <c:crossBetween val="midCat"/>
      </c:valAx>
      <c:valAx>
        <c:axId val="1334176623"/>
        <c:scaling>
          <c:orientation val="minMax"/>
          <c:max val="135"/>
          <c:min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a:t>Population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33931231"/>
        <c:crosses val="autoZero"/>
        <c:crossBetween val="midCat"/>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Population</a:t>
            </a:r>
            <a:r>
              <a:rPr lang="en-US" baseline="0"/>
              <a:t> in City 1</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Simulation 1</c:v>
          </c:tx>
          <c:spPr>
            <a:ln w="12700" cap="rnd">
              <a:solidFill>
                <a:srgbClr val="FF0000"/>
              </a:solidFill>
              <a:round/>
            </a:ln>
            <a:effectLst/>
          </c:spPr>
          <c:marker>
            <c:symbol val="none"/>
          </c:marker>
          <c:xVal>
            <c:numRef>
              <c:f>Sheet1!$A$1:$A$1501</c:f>
              <c:numCache>
                <c:formatCode>General</c:formatCode>
                <c:ptCount val="1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numCache>
            </c:numRef>
          </c:xVal>
          <c:yVal>
            <c:numRef>
              <c:f>Sheet1!$B$1:$B$1501</c:f>
              <c:numCache>
                <c:formatCode>General</c:formatCode>
                <c:ptCount val="1501"/>
                <c:pt idx="0">
                  <c:v>100</c:v>
                </c:pt>
                <c:pt idx="1">
                  <c:v>102</c:v>
                </c:pt>
                <c:pt idx="2">
                  <c:v>102</c:v>
                </c:pt>
                <c:pt idx="3">
                  <c:v>104</c:v>
                </c:pt>
                <c:pt idx="4">
                  <c:v>105</c:v>
                </c:pt>
                <c:pt idx="5">
                  <c:v>105</c:v>
                </c:pt>
                <c:pt idx="6">
                  <c:v>105</c:v>
                </c:pt>
                <c:pt idx="7">
                  <c:v>107</c:v>
                </c:pt>
                <c:pt idx="8">
                  <c:v>106</c:v>
                </c:pt>
                <c:pt idx="9">
                  <c:v>106</c:v>
                </c:pt>
                <c:pt idx="10">
                  <c:v>106</c:v>
                </c:pt>
                <c:pt idx="11">
                  <c:v>108</c:v>
                </c:pt>
                <c:pt idx="12">
                  <c:v>106</c:v>
                </c:pt>
                <c:pt idx="13">
                  <c:v>106</c:v>
                </c:pt>
                <c:pt idx="14">
                  <c:v>111</c:v>
                </c:pt>
                <c:pt idx="15">
                  <c:v>106</c:v>
                </c:pt>
                <c:pt idx="16">
                  <c:v>105</c:v>
                </c:pt>
                <c:pt idx="17">
                  <c:v>108</c:v>
                </c:pt>
                <c:pt idx="18">
                  <c:v>108</c:v>
                </c:pt>
                <c:pt idx="19">
                  <c:v>108</c:v>
                </c:pt>
                <c:pt idx="20">
                  <c:v>112</c:v>
                </c:pt>
                <c:pt idx="21">
                  <c:v>108</c:v>
                </c:pt>
                <c:pt idx="22">
                  <c:v>107</c:v>
                </c:pt>
                <c:pt idx="23">
                  <c:v>117</c:v>
                </c:pt>
                <c:pt idx="24">
                  <c:v>108</c:v>
                </c:pt>
                <c:pt idx="25">
                  <c:v>109</c:v>
                </c:pt>
                <c:pt idx="26">
                  <c:v>109</c:v>
                </c:pt>
                <c:pt idx="27">
                  <c:v>106</c:v>
                </c:pt>
                <c:pt idx="28">
                  <c:v>106</c:v>
                </c:pt>
                <c:pt idx="29">
                  <c:v>110</c:v>
                </c:pt>
                <c:pt idx="30">
                  <c:v>105</c:v>
                </c:pt>
                <c:pt idx="31">
                  <c:v>104</c:v>
                </c:pt>
                <c:pt idx="32">
                  <c:v>105</c:v>
                </c:pt>
                <c:pt idx="33">
                  <c:v>103</c:v>
                </c:pt>
                <c:pt idx="34">
                  <c:v>106</c:v>
                </c:pt>
                <c:pt idx="35">
                  <c:v>107</c:v>
                </c:pt>
                <c:pt idx="36">
                  <c:v>106</c:v>
                </c:pt>
                <c:pt idx="37">
                  <c:v>107</c:v>
                </c:pt>
                <c:pt idx="38">
                  <c:v>106</c:v>
                </c:pt>
                <c:pt idx="39">
                  <c:v>107</c:v>
                </c:pt>
                <c:pt idx="40">
                  <c:v>109</c:v>
                </c:pt>
                <c:pt idx="41">
                  <c:v>109</c:v>
                </c:pt>
                <c:pt idx="42">
                  <c:v>108</c:v>
                </c:pt>
                <c:pt idx="43">
                  <c:v>106</c:v>
                </c:pt>
                <c:pt idx="44">
                  <c:v>107</c:v>
                </c:pt>
                <c:pt idx="45">
                  <c:v>110</c:v>
                </c:pt>
                <c:pt idx="46">
                  <c:v>109</c:v>
                </c:pt>
                <c:pt idx="47">
                  <c:v>111</c:v>
                </c:pt>
                <c:pt idx="48">
                  <c:v>105</c:v>
                </c:pt>
                <c:pt idx="49">
                  <c:v>108</c:v>
                </c:pt>
                <c:pt idx="50">
                  <c:v>107</c:v>
                </c:pt>
                <c:pt idx="51">
                  <c:v>111</c:v>
                </c:pt>
                <c:pt idx="52">
                  <c:v>113</c:v>
                </c:pt>
                <c:pt idx="53">
                  <c:v>106</c:v>
                </c:pt>
                <c:pt idx="54">
                  <c:v>106</c:v>
                </c:pt>
                <c:pt idx="55">
                  <c:v>103</c:v>
                </c:pt>
                <c:pt idx="56">
                  <c:v>103</c:v>
                </c:pt>
                <c:pt idx="57">
                  <c:v>106</c:v>
                </c:pt>
                <c:pt idx="58">
                  <c:v>105</c:v>
                </c:pt>
                <c:pt idx="59">
                  <c:v>108</c:v>
                </c:pt>
                <c:pt idx="60">
                  <c:v>108</c:v>
                </c:pt>
                <c:pt idx="61">
                  <c:v>103</c:v>
                </c:pt>
                <c:pt idx="62">
                  <c:v>103</c:v>
                </c:pt>
                <c:pt idx="63">
                  <c:v>103</c:v>
                </c:pt>
                <c:pt idx="64">
                  <c:v>104</c:v>
                </c:pt>
                <c:pt idx="65">
                  <c:v>109</c:v>
                </c:pt>
                <c:pt idx="66">
                  <c:v>108</c:v>
                </c:pt>
                <c:pt idx="67">
                  <c:v>110</c:v>
                </c:pt>
                <c:pt idx="68">
                  <c:v>111</c:v>
                </c:pt>
                <c:pt idx="69">
                  <c:v>111</c:v>
                </c:pt>
                <c:pt idx="70">
                  <c:v>106</c:v>
                </c:pt>
                <c:pt idx="71">
                  <c:v>107</c:v>
                </c:pt>
                <c:pt idx="72">
                  <c:v>106</c:v>
                </c:pt>
                <c:pt idx="73">
                  <c:v>103</c:v>
                </c:pt>
                <c:pt idx="74">
                  <c:v>110</c:v>
                </c:pt>
                <c:pt idx="75">
                  <c:v>108</c:v>
                </c:pt>
                <c:pt idx="76">
                  <c:v>107</c:v>
                </c:pt>
                <c:pt idx="77">
                  <c:v>106</c:v>
                </c:pt>
                <c:pt idx="78">
                  <c:v>104</c:v>
                </c:pt>
                <c:pt idx="79">
                  <c:v>100</c:v>
                </c:pt>
                <c:pt idx="80">
                  <c:v>101</c:v>
                </c:pt>
                <c:pt idx="81">
                  <c:v>103</c:v>
                </c:pt>
                <c:pt idx="82">
                  <c:v>101</c:v>
                </c:pt>
                <c:pt idx="83">
                  <c:v>103</c:v>
                </c:pt>
                <c:pt idx="84">
                  <c:v>101</c:v>
                </c:pt>
                <c:pt idx="85">
                  <c:v>102</c:v>
                </c:pt>
                <c:pt idx="86">
                  <c:v>103</c:v>
                </c:pt>
                <c:pt idx="87">
                  <c:v>104</c:v>
                </c:pt>
                <c:pt idx="88">
                  <c:v>105</c:v>
                </c:pt>
                <c:pt idx="89">
                  <c:v>112</c:v>
                </c:pt>
                <c:pt idx="90">
                  <c:v>109</c:v>
                </c:pt>
                <c:pt idx="91">
                  <c:v>110</c:v>
                </c:pt>
                <c:pt idx="92">
                  <c:v>109</c:v>
                </c:pt>
                <c:pt idx="93">
                  <c:v>108</c:v>
                </c:pt>
                <c:pt idx="94">
                  <c:v>110</c:v>
                </c:pt>
                <c:pt idx="95">
                  <c:v>109</c:v>
                </c:pt>
                <c:pt idx="96">
                  <c:v>105</c:v>
                </c:pt>
                <c:pt idx="97">
                  <c:v>111</c:v>
                </c:pt>
                <c:pt idx="98">
                  <c:v>108</c:v>
                </c:pt>
                <c:pt idx="99">
                  <c:v>107</c:v>
                </c:pt>
                <c:pt idx="100">
                  <c:v>107</c:v>
                </c:pt>
                <c:pt idx="101">
                  <c:v>108</c:v>
                </c:pt>
                <c:pt idx="102">
                  <c:v>107</c:v>
                </c:pt>
                <c:pt idx="103">
                  <c:v>108</c:v>
                </c:pt>
                <c:pt idx="104">
                  <c:v>109</c:v>
                </c:pt>
                <c:pt idx="105">
                  <c:v>107</c:v>
                </c:pt>
                <c:pt idx="106">
                  <c:v>107</c:v>
                </c:pt>
                <c:pt idx="107">
                  <c:v>101</c:v>
                </c:pt>
                <c:pt idx="108">
                  <c:v>104</c:v>
                </c:pt>
                <c:pt idx="109">
                  <c:v>104</c:v>
                </c:pt>
                <c:pt idx="110">
                  <c:v>106</c:v>
                </c:pt>
                <c:pt idx="111">
                  <c:v>106</c:v>
                </c:pt>
                <c:pt idx="112">
                  <c:v>108</c:v>
                </c:pt>
                <c:pt idx="113">
                  <c:v>110</c:v>
                </c:pt>
                <c:pt idx="114">
                  <c:v>109</c:v>
                </c:pt>
                <c:pt idx="115">
                  <c:v>107</c:v>
                </c:pt>
                <c:pt idx="116">
                  <c:v>106</c:v>
                </c:pt>
                <c:pt idx="117">
                  <c:v>106</c:v>
                </c:pt>
                <c:pt idx="118">
                  <c:v>109</c:v>
                </c:pt>
                <c:pt idx="119">
                  <c:v>111</c:v>
                </c:pt>
                <c:pt idx="120">
                  <c:v>108</c:v>
                </c:pt>
                <c:pt idx="121">
                  <c:v>108</c:v>
                </c:pt>
                <c:pt idx="122">
                  <c:v>106</c:v>
                </c:pt>
                <c:pt idx="123">
                  <c:v>109</c:v>
                </c:pt>
                <c:pt idx="124">
                  <c:v>108</c:v>
                </c:pt>
                <c:pt idx="125">
                  <c:v>107</c:v>
                </c:pt>
                <c:pt idx="126">
                  <c:v>107</c:v>
                </c:pt>
                <c:pt idx="127">
                  <c:v>108</c:v>
                </c:pt>
                <c:pt idx="128">
                  <c:v>108</c:v>
                </c:pt>
                <c:pt idx="129">
                  <c:v>103</c:v>
                </c:pt>
                <c:pt idx="130">
                  <c:v>102</c:v>
                </c:pt>
                <c:pt idx="131">
                  <c:v>101</c:v>
                </c:pt>
                <c:pt idx="132">
                  <c:v>101</c:v>
                </c:pt>
                <c:pt idx="133">
                  <c:v>107</c:v>
                </c:pt>
                <c:pt idx="134">
                  <c:v>105</c:v>
                </c:pt>
                <c:pt idx="135">
                  <c:v>108</c:v>
                </c:pt>
                <c:pt idx="136">
                  <c:v>106</c:v>
                </c:pt>
                <c:pt idx="137">
                  <c:v>101</c:v>
                </c:pt>
                <c:pt idx="138">
                  <c:v>104</c:v>
                </c:pt>
                <c:pt idx="139">
                  <c:v>107</c:v>
                </c:pt>
                <c:pt idx="140">
                  <c:v>107</c:v>
                </c:pt>
                <c:pt idx="141">
                  <c:v>102</c:v>
                </c:pt>
                <c:pt idx="142">
                  <c:v>105</c:v>
                </c:pt>
                <c:pt idx="143">
                  <c:v>106</c:v>
                </c:pt>
                <c:pt idx="144">
                  <c:v>111</c:v>
                </c:pt>
                <c:pt idx="145">
                  <c:v>110</c:v>
                </c:pt>
                <c:pt idx="146">
                  <c:v>110</c:v>
                </c:pt>
                <c:pt idx="147">
                  <c:v>108</c:v>
                </c:pt>
                <c:pt idx="148">
                  <c:v>103</c:v>
                </c:pt>
                <c:pt idx="149">
                  <c:v>103</c:v>
                </c:pt>
                <c:pt idx="150">
                  <c:v>106</c:v>
                </c:pt>
                <c:pt idx="151">
                  <c:v>110</c:v>
                </c:pt>
                <c:pt idx="152">
                  <c:v>110</c:v>
                </c:pt>
                <c:pt idx="153">
                  <c:v>108</c:v>
                </c:pt>
                <c:pt idx="154">
                  <c:v>105</c:v>
                </c:pt>
                <c:pt idx="155">
                  <c:v>106</c:v>
                </c:pt>
                <c:pt idx="156">
                  <c:v>107</c:v>
                </c:pt>
                <c:pt idx="157">
                  <c:v>107</c:v>
                </c:pt>
                <c:pt idx="158">
                  <c:v>104</c:v>
                </c:pt>
                <c:pt idx="159">
                  <c:v>106</c:v>
                </c:pt>
                <c:pt idx="160">
                  <c:v>105</c:v>
                </c:pt>
                <c:pt idx="161">
                  <c:v>103</c:v>
                </c:pt>
                <c:pt idx="162">
                  <c:v>105</c:v>
                </c:pt>
                <c:pt idx="163">
                  <c:v>104</c:v>
                </c:pt>
                <c:pt idx="164">
                  <c:v>106</c:v>
                </c:pt>
                <c:pt idx="165">
                  <c:v>112</c:v>
                </c:pt>
                <c:pt idx="166">
                  <c:v>109</c:v>
                </c:pt>
                <c:pt idx="167">
                  <c:v>108</c:v>
                </c:pt>
                <c:pt idx="168">
                  <c:v>108</c:v>
                </c:pt>
                <c:pt idx="169">
                  <c:v>107</c:v>
                </c:pt>
                <c:pt idx="170">
                  <c:v>105</c:v>
                </c:pt>
                <c:pt idx="171">
                  <c:v>106</c:v>
                </c:pt>
                <c:pt idx="172">
                  <c:v>105</c:v>
                </c:pt>
                <c:pt idx="173">
                  <c:v>105</c:v>
                </c:pt>
                <c:pt idx="174">
                  <c:v>110</c:v>
                </c:pt>
                <c:pt idx="175">
                  <c:v>108</c:v>
                </c:pt>
                <c:pt idx="176">
                  <c:v>109</c:v>
                </c:pt>
                <c:pt idx="177">
                  <c:v>107</c:v>
                </c:pt>
                <c:pt idx="178">
                  <c:v>108</c:v>
                </c:pt>
                <c:pt idx="179">
                  <c:v>110</c:v>
                </c:pt>
                <c:pt idx="180">
                  <c:v>108</c:v>
                </c:pt>
                <c:pt idx="181">
                  <c:v>106</c:v>
                </c:pt>
                <c:pt idx="182">
                  <c:v>103</c:v>
                </c:pt>
                <c:pt idx="183">
                  <c:v>102</c:v>
                </c:pt>
                <c:pt idx="184">
                  <c:v>100</c:v>
                </c:pt>
                <c:pt idx="185">
                  <c:v>101</c:v>
                </c:pt>
                <c:pt idx="186">
                  <c:v>100</c:v>
                </c:pt>
                <c:pt idx="187">
                  <c:v>102</c:v>
                </c:pt>
                <c:pt idx="188">
                  <c:v>109</c:v>
                </c:pt>
                <c:pt idx="189">
                  <c:v>113</c:v>
                </c:pt>
                <c:pt idx="190">
                  <c:v>117</c:v>
                </c:pt>
                <c:pt idx="191">
                  <c:v>115</c:v>
                </c:pt>
                <c:pt idx="192">
                  <c:v>112</c:v>
                </c:pt>
                <c:pt idx="193">
                  <c:v>112</c:v>
                </c:pt>
                <c:pt idx="194">
                  <c:v>110</c:v>
                </c:pt>
                <c:pt idx="195">
                  <c:v>105</c:v>
                </c:pt>
                <c:pt idx="196">
                  <c:v>103</c:v>
                </c:pt>
                <c:pt idx="197">
                  <c:v>97</c:v>
                </c:pt>
                <c:pt idx="198">
                  <c:v>97</c:v>
                </c:pt>
                <c:pt idx="199">
                  <c:v>102</c:v>
                </c:pt>
                <c:pt idx="200">
                  <c:v>106</c:v>
                </c:pt>
                <c:pt idx="201">
                  <c:v>106</c:v>
                </c:pt>
                <c:pt idx="202">
                  <c:v>105</c:v>
                </c:pt>
                <c:pt idx="203">
                  <c:v>107</c:v>
                </c:pt>
                <c:pt idx="204">
                  <c:v>105</c:v>
                </c:pt>
                <c:pt idx="205">
                  <c:v>105</c:v>
                </c:pt>
                <c:pt idx="206">
                  <c:v>107</c:v>
                </c:pt>
                <c:pt idx="207">
                  <c:v>110</c:v>
                </c:pt>
                <c:pt idx="208">
                  <c:v>108</c:v>
                </c:pt>
                <c:pt idx="209">
                  <c:v>109</c:v>
                </c:pt>
                <c:pt idx="210">
                  <c:v>115</c:v>
                </c:pt>
                <c:pt idx="211">
                  <c:v>112</c:v>
                </c:pt>
                <c:pt idx="212">
                  <c:v>112</c:v>
                </c:pt>
                <c:pt idx="213">
                  <c:v>109</c:v>
                </c:pt>
                <c:pt idx="214">
                  <c:v>107</c:v>
                </c:pt>
                <c:pt idx="215">
                  <c:v>107</c:v>
                </c:pt>
                <c:pt idx="216">
                  <c:v>107</c:v>
                </c:pt>
                <c:pt idx="217">
                  <c:v>105</c:v>
                </c:pt>
                <c:pt idx="218">
                  <c:v>102</c:v>
                </c:pt>
                <c:pt idx="219">
                  <c:v>109</c:v>
                </c:pt>
                <c:pt idx="220">
                  <c:v>109</c:v>
                </c:pt>
                <c:pt idx="221">
                  <c:v>111</c:v>
                </c:pt>
                <c:pt idx="222">
                  <c:v>112</c:v>
                </c:pt>
                <c:pt idx="223">
                  <c:v>109</c:v>
                </c:pt>
                <c:pt idx="224">
                  <c:v>108</c:v>
                </c:pt>
                <c:pt idx="225">
                  <c:v>106</c:v>
                </c:pt>
                <c:pt idx="226">
                  <c:v>109</c:v>
                </c:pt>
                <c:pt idx="227">
                  <c:v>107</c:v>
                </c:pt>
                <c:pt idx="228">
                  <c:v>108</c:v>
                </c:pt>
                <c:pt idx="229">
                  <c:v>108</c:v>
                </c:pt>
                <c:pt idx="230">
                  <c:v>110</c:v>
                </c:pt>
                <c:pt idx="231">
                  <c:v>111</c:v>
                </c:pt>
                <c:pt idx="232">
                  <c:v>112</c:v>
                </c:pt>
                <c:pt idx="233">
                  <c:v>111</c:v>
                </c:pt>
                <c:pt idx="234">
                  <c:v>109</c:v>
                </c:pt>
                <c:pt idx="235">
                  <c:v>111</c:v>
                </c:pt>
                <c:pt idx="236">
                  <c:v>111</c:v>
                </c:pt>
                <c:pt idx="237">
                  <c:v>108</c:v>
                </c:pt>
                <c:pt idx="238">
                  <c:v>106</c:v>
                </c:pt>
                <c:pt idx="239">
                  <c:v>105</c:v>
                </c:pt>
                <c:pt idx="240">
                  <c:v>104</c:v>
                </c:pt>
                <c:pt idx="241">
                  <c:v>103</c:v>
                </c:pt>
                <c:pt idx="242">
                  <c:v>102</c:v>
                </c:pt>
                <c:pt idx="243">
                  <c:v>104</c:v>
                </c:pt>
                <c:pt idx="244">
                  <c:v>105</c:v>
                </c:pt>
                <c:pt idx="245">
                  <c:v>111</c:v>
                </c:pt>
                <c:pt idx="246">
                  <c:v>112</c:v>
                </c:pt>
                <c:pt idx="247">
                  <c:v>110</c:v>
                </c:pt>
                <c:pt idx="248">
                  <c:v>116</c:v>
                </c:pt>
                <c:pt idx="249">
                  <c:v>118</c:v>
                </c:pt>
                <c:pt idx="250">
                  <c:v>113</c:v>
                </c:pt>
                <c:pt idx="251">
                  <c:v>109</c:v>
                </c:pt>
                <c:pt idx="252">
                  <c:v>111</c:v>
                </c:pt>
                <c:pt idx="253">
                  <c:v>112</c:v>
                </c:pt>
                <c:pt idx="254">
                  <c:v>114</c:v>
                </c:pt>
                <c:pt idx="255">
                  <c:v>112</c:v>
                </c:pt>
                <c:pt idx="256">
                  <c:v>113</c:v>
                </c:pt>
                <c:pt idx="257">
                  <c:v>110</c:v>
                </c:pt>
                <c:pt idx="258">
                  <c:v>112</c:v>
                </c:pt>
                <c:pt idx="259">
                  <c:v>114</c:v>
                </c:pt>
                <c:pt idx="260">
                  <c:v>117</c:v>
                </c:pt>
                <c:pt idx="261">
                  <c:v>114</c:v>
                </c:pt>
                <c:pt idx="262">
                  <c:v>119</c:v>
                </c:pt>
                <c:pt idx="263">
                  <c:v>117</c:v>
                </c:pt>
                <c:pt idx="264">
                  <c:v>117</c:v>
                </c:pt>
                <c:pt idx="265">
                  <c:v>112</c:v>
                </c:pt>
                <c:pt idx="266">
                  <c:v>114</c:v>
                </c:pt>
                <c:pt idx="267">
                  <c:v>121</c:v>
                </c:pt>
                <c:pt idx="268">
                  <c:v>115</c:v>
                </c:pt>
                <c:pt idx="269">
                  <c:v>110</c:v>
                </c:pt>
                <c:pt idx="270">
                  <c:v>103</c:v>
                </c:pt>
                <c:pt idx="271">
                  <c:v>105</c:v>
                </c:pt>
                <c:pt idx="272">
                  <c:v>108</c:v>
                </c:pt>
                <c:pt idx="273">
                  <c:v>109</c:v>
                </c:pt>
                <c:pt idx="274">
                  <c:v>114</c:v>
                </c:pt>
                <c:pt idx="275">
                  <c:v>113</c:v>
                </c:pt>
                <c:pt idx="276">
                  <c:v>112</c:v>
                </c:pt>
                <c:pt idx="277">
                  <c:v>113</c:v>
                </c:pt>
                <c:pt idx="278">
                  <c:v>111</c:v>
                </c:pt>
                <c:pt idx="279">
                  <c:v>113</c:v>
                </c:pt>
                <c:pt idx="280">
                  <c:v>111</c:v>
                </c:pt>
                <c:pt idx="281">
                  <c:v>113</c:v>
                </c:pt>
                <c:pt idx="282">
                  <c:v>110</c:v>
                </c:pt>
                <c:pt idx="283">
                  <c:v>107</c:v>
                </c:pt>
                <c:pt idx="284">
                  <c:v>109</c:v>
                </c:pt>
                <c:pt idx="285">
                  <c:v>110</c:v>
                </c:pt>
                <c:pt idx="286">
                  <c:v>108</c:v>
                </c:pt>
                <c:pt idx="287">
                  <c:v>107</c:v>
                </c:pt>
                <c:pt idx="288">
                  <c:v>109</c:v>
                </c:pt>
                <c:pt idx="289">
                  <c:v>109</c:v>
                </c:pt>
                <c:pt idx="290">
                  <c:v>118</c:v>
                </c:pt>
                <c:pt idx="291">
                  <c:v>114</c:v>
                </c:pt>
                <c:pt idx="292">
                  <c:v>120</c:v>
                </c:pt>
                <c:pt idx="293">
                  <c:v>120</c:v>
                </c:pt>
                <c:pt idx="294">
                  <c:v>113</c:v>
                </c:pt>
                <c:pt idx="295">
                  <c:v>114</c:v>
                </c:pt>
                <c:pt idx="296">
                  <c:v>117</c:v>
                </c:pt>
                <c:pt idx="297">
                  <c:v>116</c:v>
                </c:pt>
                <c:pt idx="298">
                  <c:v>111</c:v>
                </c:pt>
                <c:pt idx="299">
                  <c:v>111</c:v>
                </c:pt>
                <c:pt idx="300">
                  <c:v>114</c:v>
                </c:pt>
                <c:pt idx="301">
                  <c:v>111</c:v>
                </c:pt>
                <c:pt idx="302">
                  <c:v>111</c:v>
                </c:pt>
                <c:pt idx="303">
                  <c:v>111</c:v>
                </c:pt>
                <c:pt idx="304">
                  <c:v>110</c:v>
                </c:pt>
                <c:pt idx="305">
                  <c:v>104</c:v>
                </c:pt>
                <c:pt idx="306">
                  <c:v>102</c:v>
                </c:pt>
                <c:pt idx="307">
                  <c:v>106</c:v>
                </c:pt>
                <c:pt idx="308">
                  <c:v>106</c:v>
                </c:pt>
                <c:pt idx="309">
                  <c:v>107</c:v>
                </c:pt>
                <c:pt idx="310">
                  <c:v>108</c:v>
                </c:pt>
                <c:pt idx="311">
                  <c:v>108</c:v>
                </c:pt>
                <c:pt idx="312">
                  <c:v>108</c:v>
                </c:pt>
                <c:pt idx="313">
                  <c:v>109</c:v>
                </c:pt>
                <c:pt idx="314">
                  <c:v>107</c:v>
                </c:pt>
                <c:pt idx="315">
                  <c:v>106</c:v>
                </c:pt>
                <c:pt idx="316">
                  <c:v>105</c:v>
                </c:pt>
                <c:pt idx="317">
                  <c:v>107</c:v>
                </c:pt>
                <c:pt idx="318">
                  <c:v>110</c:v>
                </c:pt>
                <c:pt idx="319">
                  <c:v>111</c:v>
                </c:pt>
                <c:pt idx="320">
                  <c:v>115</c:v>
                </c:pt>
                <c:pt idx="321">
                  <c:v>119</c:v>
                </c:pt>
                <c:pt idx="322">
                  <c:v>115</c:v>
                </c:pt>
                <c:pt idx="323">
                  <c:v>112</c:v>
                </c:pt>
                <c:pt idx="324">
                  <c:v>107</c:v>
                </c:pt>
                <c:pt idx="325">
                  <c:v>116</c:v>
                </c:pt>
                <c:pt idx="326">
                  <c:v>112</c:v>
                </c:pt>
                <c:pt idx="327">
                  <c:v>106</c:v>
                </c:pt>
                <c:pt idx="328">
                  <c:v>106</c:v>
                </c:pt>
                <c:pt idx="329">
                  <c:v>107</c:v>
                </c:pt>
                <c:pt idx="330">
                  <c:v>107</c:v>
                </c:pt>
                <c:pt idx="331">
                  <c:v>111</c:v>
                </c:pt>
                <c:pt idx="332">
                  <c:v>110</c:v>
                </c:pt>
                <c:pt idx="333">
                  <c:v>115</c:v>
                </c:pt>
                <c:pt idx="334">
                  <c:v>114</c:v>
                </c:pt>
                <c:pt idx="335">
                  <c:v>114</c:v>
                </c:pt>
                <c:pt idx="336">
                  <c:v>120</c:v>
                </c:pt>
                <c:pt idx="337">
                  <c:v>118</c:v>
                </c:pt>
                <c:pt idx="338">
                  <c:v>121</c:v>
                </c:pt>
                <c:pt idx="339">
                  <c:v>117</c:v>
                </c:pt>
                <c:pt idx="340">
                  <c:v>115</c:v>
                </c:pt>
                <c:pt idx="341">
                  <c:v>112</c:v>
                </c:pt>
                <c:pt idx="342">
                  <c:v>106</c:v>
                </c:pt>
                <c:pt idx="343">
                  <c:v>107</c:v>
                </c:pt>
                <c:pt idx="344">
                  <c:v>104</c:v>
                </c:pt>
                <c:pt idx="345">
                  <c:v>109</c:v>
                </c:pt>
                <c:pt idx="346">
                  <c:v>113</c:v>
                </c:pt>
                <c:pt idx="347">
                  <c:v>112</c:v>
                </c:pt>
                <c:pt idx="348">
                  <c:v>111</c:v>
                </c:pt>
                <c:pt idx="349">
                  <c:v>115</c:v>
                </c:pt>
                <c:pt idx="350">
                  <c:v>111</c:v>
                </c:pt>
                <c:pt idx="351">
                  <c:v>110</c:v>
                </c:pt>
                <c:pt idx="352">
                  <c:v>106</c:v>
                </c:pt>
                <c:pt idx="353">
                  <c:v>107</c:v>
                </c:pt>
                <c:pt idx="354">
                  <c:v>113</c:v>
                </c:pt>
                <c:pt idx="355">
                  <c:v>111</c:v>
                </c:pt>
                <c:pt idx="356">
                  <c:v>115</c:v>
                </c:pt>
                <c:pt idx="357">
                  <c:v>113</c:v>
                </c:pt>
                <c:pt idx="358">
                  <c:v>111</c:v>
                </c:pt>
                <c:pt idx="359">
                  <c:v>119</c:v>
                </c:pt>
                <c:pt idx="360">
                  <c:v>125</c:v>
                </c:pt>
                <c:pt idx="361">
                  <c:v>122</c:v>
                </c:pt>
                <c:pt idx="362">
                  <c:v>119</c:v>
                </c:pt>
                <c:pt idx="363">
                  <c:v>126</c:v>
                </c:pt>
                <c:pt idx="364">
                  <c:v>119</c:v>
                </c:pt>
                <c:pt idx="365">
                  <c:v>116</c:v>
                </c:pt>
                <c:pt idx="366">
                  <c:v>115</c:v>
                </c:pt>
                <c:pt idx="367">
                  <c:v>120</c:v>
                </c:pt>
                <c:pt idx="368">
                  <c:v>112</c:v>
                </c:pt>
                <c:pt idx="369">
                  <c:v>114</c:v>
                </c:pt>
                <c:pt idx="370">
                  <c:v>115</c:v>
                </c:pt>
                <c:pt idx="371">
                  <c:v>115</c:v>
                </c:pt>
                <c:pt idx="372">
                  <c:v>112</c:v>
                </c:pt>
                <c:pt idx="373">
                  <c:v>115</c:v>
                </c:pt>
                <c:pt idx="374">
                  <c:v>113</c:v>
                </c:pt>
                <c:pt idx="375">
                  <c:v>107</c:v>
                </c:pt>
                <c:pt idx="376">
                  <c:v>105</c:v>
                </c:pt>
                <c:pt idx="377">
                  <c:v>100</c:v>
                </c:pt>
                <c:pt idx="378">
                  <c:v>105</c:v>
                </c:pt>
                <c:pt idx="379">
                  <c:v>101</c:v>
                </c:pt>
                <c:pt idx="380">
                  <c:v>103</c:v>
                </c:pt>
                <c:pt idx="381">
                  <c:v>100</c:v>
                </c:pt>
                <c:pt idx="382">
                  <c:v>98</c:v>
                </c:pt>
                <c:pt idx="383">
                  <c:v>104</c:v>
                </c:pt>
                <c:pt idx="384">
                  <c:v>106</c:v>
                </c:pt>
                <c:pt idx="385">
                  <c:v>100</c:v>
                </c:pt>
                <c:pt idx="386">
                  <c:v>101</c:v>
                </c:pt>
                <c:pt idx="387">
                  <c:v>102</c:v>
                </c:pt>
                <c:pt idx="388">
                  <c:v>107</c:v>
                </c:pt>
                <c:pt idx="389">
                  <c:v>105</c:v>
                </c:pt>
                <c:pt idx="390">
                  <c:v>102</c:v>
                </c:pt>
                <c:pt idx="391">
                  <c:v>104</c:v>
                </c:pt>
                <c:pt idx="392">
                  <c:v>105</c:v>
                </c:pt>
                <c:pt idx="393">
                  <c:v>104</c:v>
                </c:pt>
                <c:pt idx="394">
                  <c:v>106</c:v>
                </c:pt>
                <c:pt idx="395">
                  <c:v>101</c:v>
                </c:pt>
                <c:pt idx="396">
                  <c:v>99</c:v>
                </c:pt>
                <c:pt idx="397">
                  <c:v>99</c:v>
                </c:pt>
                <c:pt idx="398">
                  <c:v>102</c:v>
                </c:pt>
                <c:pt idx="399">
                  <c:v>101</c:v>
                </c:pt>
                <c:pt idx="400">
                  <c:v>101</c:v>
                </c:pt>
                <c:pt idx="401">
                  <c:v>103</c:v>
                </c:pt>
                <c:pt idx="402">
                  <c:v>105</c:v>
                </c:pt>
                <c:pt idx="403">
                  <c:v>101</c:v>
                </c:pt>
                <c:pt idx="404">
                  <c:v>107</c:v>
                </c:pt>
                <c:pt idx="405">
                  <c:v>106</c:v>
                </c:pt>
                <c:pt idx="406">
                  <c:v>105</c:v>
                </c:pt>
                <c:pt idx="407">
                  <c:v>107</c:v>
                </c:pt>
                <c:pt idx="408">
                  <c:v>106</c:v>
                </c:pt>
                <c:pt idx="409">
                  <c:v>105</c:v>
                </c:pt>
                <c:pt idx="410">
                  <c:v>103</c:v>
                </c:pt>
                <c:pt idx="411">
                  <c:v>104</c:v>
                </c:pt>
                <c:pt idx="412">
                  <c:v>108</c:v>
                </c:pt>
                <c:pt idx="413">
                  <c:v>106</c:v>
                </c:pt>
                <c:pt idx="414">
                  <c:v>107</c:v>
                </c:pt>
                <c:pt idx="415">
                  <c:v>106</c:v>
                </c:pt>
                <c:pt idx="416">
                  <c:v>106</c:v>
                </c:pt>
                <c:pt idx="417">
                  <c:v>105</c:v>
                </c:pt>
                <c:pt idx="418">
                  <c:v>110</c:v>
                </c:pt>
                <c:pt idx="419">
                  <c:v>110</c:v>
                </c:pt>
                <c:pt idx="420">
                  <c:v>109</c:v>
                </c:pt>
                <c:pt idx="421">
                  <c:v>109</c:v>
                </c:pt>
                <c:pt idx="422">
                  <c:v>105</c:v>
                </c:pt>
                <c:pt idx="423">
                  <c:v>103</c:v>
                </c:pt>
                <c:pt idx="424">
                  <c:v>102</c:v>
                </c:pt>
                <c:pt idx="425">
                  <c:v>106</c:v>
                </c:pt>
                <c:pt idx="426">
                  <c:v>108</c:v>
                </c:pt>
                <c:pt idx="427">
                  <c:v>111</c:v>
                </c:pt>
                <c:pt idx="428">
                  <c:v>111</c:v>
                </c:pt>
                <c:pt idx="429">
                  <c:v>110</c:v>
                </c:pt>
                <c:pt idx="430">
                  <c:v>111</c:v>
                </c:pt>
                <c:pt idx="431">
                  <c:v>109</c:v>
                </c:pt>
                <c:pt idx="432">
                  <c:v>109</c:v>
                </c:pt>
                <c:pt idx="433">
                  <c:v>111</c:v>
                </c:pt>
                <c:pt idx="434">
                  <c:v>111</c:v>
                </c:pt>
                <c:pt idx="435">
                  <c:v>112</c:v>
                </c:pt>
                <c:pt idx="436">
                  <c:v>109</c:v>
                </c:pt>
                <c:pt idx="437">
                  <c:v>112</c:v>
                </c:pt>
                <c:pt idx="438">
                  <c:v>110</c:v>
                </c:pt>
                <c:pt idx="439">
                  <c:v>110</c:v>
                </c:pt>
                <c:pt idx="440">
                  <c:v>107</c:v>
                </c:pt>
                <c:pt idx="441">
                  <c:v>104</c:v>
                </c:pt>
                <c:pt idx="442">
                  <c:v>103</c:v>
                </c:pt>
                <c:pt idx="443">
                  <c:v>97</c:v>
                </c:pt>
                <c:pt idx="444">
                  <c:v>98</c:v>
                </c:pt>
                <c:pt idx="445">
                  <c:v>104</c:v>
                </c:pt>
                <c:pt idx="446">
                  <c:v>105</c:v>
                </c:pt>
                <c:pt idx="447">
                  <c:v>104</c:v>
                </c:pt>
                <c:pt idx="448">
                  <c:v>104</c:v>
                </c:pt>
                <c:pt idx="449">
                  <c:v>105</c:v>
                </c:pt>
                <c:pt idx="450">
                  <c:v>106</c:v>
                </c:pt>
                <c:pt idx="451">
                  <c:v>107</c:v>
                </c:pt>
                <c:pt idx="452">
                  <c:v>100</c:v>
                </c:pt>
                <c:pt idx="453">
                  <c:v>103</c:v>
                </c:pt>
                <c:pt idx="454">
                  <c:v>105</c:v>
                </c:pt>
                <c:pt idx="455">
                  <c:v>107</c:v>
                </c:pt>
                <c:pt idx="456">
                  <c:v>108</c:v>
                </c:pt>
                <c:pt idx="457">
                  <c:v>111</c:v>
                </c:pt>
                <c:pt idx="458">
                  <c:v>117</c:v>
                </c:pt>
                <c:pt idx="459">
                  <c:v>115</c:v>
                </c:pt>
                <c:pt idx="460">
                  <c:v>114</c:v>
                </c:pt>
                <c:pt idx="461">
                  <c:v>111</c:v>
                </c:pt>
                <c:pt idx="462">
                  <c:v>109</c:v>
                </c:pt>
                <c:pt idx="463">
                  <c:v>106</c:v>
                </c:pt>
                <c:pt idx="464">
                  <c:v>111</c:v>
                </c:pt>
                <c:pt idx="465">
                  <c:v>110</c:v>
                </c:pt>
                <c:pt idx="466">
                  <c:v>119</c:v>
                </c:pt>
                <c:pt idx="467">
                  <c:v>111</c:v>
                </c:pt>
                <c:pt idx="468">
                  <c:v>109</c:v>
                </c:pt>
                <c:pt idx="469">
                  <c:v>107</c:v>
                </c:pt>
                <c:pt idx="470">
                  <c:v>112</c:v>
                </c:pt>
                <c:pt idx="471">
                  <c:v>107</c:v>
                </c:pt>
                <c:pt idx="472">
                  <c:v>104</c:v>
                </c:pt>
                <c:pt idx="473">
                  <c:v>107</c:v>
                </c:pt>
                <c:pt idx="474">
                  <c:v>106</c:v>
                </c:pt>
                <c:pt idx="475">
                  <c:v>107</c:v>
                </c:pt>
                <c:pt idx="476">
                  <c:v>107</c:v>
                </c:pt>
                <c:pt idx="477">
                  <c:v>107</c:v>
                </c:pt>
                <c:pt idx="478">
                  <c:v>110</c:v>
                </c:pt>
                <c:pt idx="479">
                  <c:v>113</c:v>
                </c:pt>
                <c:pt idx="480">
                  <c:v>111</c:v>
                </c:pt>
                <c:pt idx="481">
                  <c:v>108</c:v>
                </c:pt>
                <c:pt idx="482">
                  <c:v>110</c:v>
                </c:pt>
                <c:pt idx="483">
                  <c:v>114</c:v>
                </c:pt>
                <c:pt idx="484">
                  <c:v>108</c:v>
                </c:pt>
                <c:pt idx="485">
                  <c:v>108</c:v>
                </c:pt>
                <c:pt idx="486">
                  <c:v>109</c:v>
                </c:pt>
                <c:pt idx="487">
                  <c:v>104</c:v>
                </c:pt>
                <c:pt idx="488">
                  <c:v>106</c:v>
                </c:pt>
                <c:pt idx="489">
                  <c:v>105</c:v>
                </c:pt>
                <c:pt idx="490">
                  <c:v>105</c:v>
                </c:pt>
                <c:pt idx="491">
                  <c:v>103</c:v>
                </c:pt>
                <c:pt idx="492">
                  <c:v>105</c:v>
                </c:pt>
                <c:pt idx="493">
                  <c:v>106</c:v>
                </c:pt>
                <c:pt idx="494">
                  <c:v>102</c:v>
                </c:pt>
                <c:pt idx="495">
                  <c:v>108</c:v>
                </c:pt>
                <c:pt idx="496">
                  <c:v>113</c:v>
                </c:pt>
                <c:pt idx="497">
                  <c:v>120</c:v>
                </c:pt>
                <c:pt idx="498">
                  <c:v>117</c:v>
                </c:pt>
                <c:pt idx="499">
                  <c:v>119</c:v>
                </c:pt>
                <c:pt idx="500">
                  <c:v>119</c:v>
                </c:pt>
                <c:pt idx="501">
                  <c:v>110</c:v>
                </c:pt>
                <c:pt idx="502">
                  <c:v>113</c:v>
                </c:pt>
                <c:pt idx="503">
                  <c:v>110</c:v>
                </c:pt>
                <c:pt idx="504">
                  <c:v>110</c:v>
                </c:pt>
                <c:pt idx="505">
                  <c:v>106</c:v>
                </c:pt>
                <c:pt idx="506">
                  <c:v>107</c:v>
                </c:pt>
                <c:pt idx="507">
                  <c:v>109</c:v>
                </c:pt>
                <c:pt idx="508">
                  <c:v>105</c:v>
                </c:pt>
                <c:pt idx="509">
                  <c:v>108</c:v>
                </c:pt>
                <c:pt idx="510">
                  <c:v>111</c:v>
                </c:pt>
                <c:pt idx="511">
                  <c:v>108</c:v>
                </c:pt>
                <c:pt idx="512">
                  <c:v>110</c:v>
                </c:pt>
                <c:pt idx="513">
                  <c:v>112</c:v>
                </c:pt>
                <c:pt idx="514">
                  <c:v>112</c:v>
                </c:pt>
                <c:pt idx="515">
                  <c:v>110</c:v>
                </c:pt>
                <c:pt idx="516">
                  <c:v>113</c:v>
                </c:pt>
                <c:pt idx="517">
                  <c:v>108</c:v>
                </c:pt>
                <c:pt idx="518">
                  <c:v>106</c:v>
                </c:pt>
                <c:pt idx="519">
                  <c:v>106</c:v>
                </c:pt>
                <c:pt idx="520">
                  <c:v>107</c:v>
                </c:pt>
                <c:pt idx="521">
                  <c:v>105</c:v>
                </c:pt>
                <c:pt idx="522">
                  <c:v>105</c:v>
                </c:pt>
                <c:pt idx="523">
                  <c:v>102</c:v>
                </c:pt>
                <c:pt idx="524">
                  <c:v>99</c:v>
                </c:pt>
                <c:pt idx="525">
                  <c:v>104</c:v>
                </c:pt>
                <c:pt idx="526">
                  <c:v>99</c:v>
                </c:pt>
                <c:pt idx="527">
                  <c:v>104</c:v>
                </c:pt>
                <c:pt idx="528">
                  <c:v>105</c:v>
                </c:pt>
                <c:pt idx="529">
                  <c:v>107</c:v>
                </c:pt>
                <c:pt idx="530">
                  <c:v>104</c:v>
                </c:pt>
                <c:pt idx="531">
                  <c:v>105</c:v>
                </c:pt>
                <c:pt idx="532">
                  <c:v>107</c:v>
                </c:pt>
                <c:pt idx="533">
                  <c:v>106</c:v>
                </c:pt>
                <c:pt idx="534">
                  <c:v>110</c:v>
                </c:pt>
                <c:pt idx="535">
                  <c:v>113</c:v>
                </c:pt>
                <c:pt idx="536">
                  <c:v>112</c:v>
                </c:pt>
                <c:pt idx="537">
                  <c:v>113</c:v>
                </c:pt>
                <c:pt idx="538">
                  <c:v>111</c:v>
                </c:pt>
                <c:pt idx="539">
                  <c:v>112</c:v>
                </c:pt>
                <c:pt idx="540">
                  <c:v>110</c:v>
                </c:pt>
                <c:pt idx="541">
                  <c:v>115</c:v>
                </c:pt>
                <c:pt idx="542">
                  <c:v>120</c:v>
                </c:pt>
                <c:pt idx="543">
                  <c:v>109</c:v>
                </c:pt>
                <c:pt idx="544">
                  <c:v>108</c:v>
                </c:pt>
                <c:pt idx="545">
                  <c:v>112</c:v>
                </c:pt>
                <c:pt idx="546">
                  <c:v>111</c:v>
                </c:pt>
                <c:pt idx="547">
                  <c:v>111</c:v>
                </c:pt>
                <c:pt idx="548">
                  <c:v>108</c:v>
                </c:pt>
                <c:pt idx="549">
                  <c:v>114</c:v>
                </c:pt>
                <c:pt idx="550">
                  <c:v>110</c:v>
                </c:pt>
                <c:pt idx="551">
                  <c:v>113</c:v>
                </c:pt>
                <c:pt idx="552">
                  <c:v>110</c:v>
                </c:pt>
                <c:pt idx="553">
                  <c:v>108</c:v>
                </c:pt>
                <c:pt idx="554">
                  <c:v>107</c:v>
                </c:pt>
                <c:pt idx="555">
                  <c:v>111</c:v>
                </c:pt>
                <c:pt idx="556">
                  <c:v>111</c:v>
                </c:pt>
                <c:pt idx="557">
                  <c:v>115</c:v>
                </c:pt>
                <c:pt idx="558">
                  <c:v>114</c:v>
                </c:pt>
                <c:pt idx="559">
                  <c:v>107</c:v>
                </c:pt>
                <c:pt idx="560">
                  <c:v>104</c:v>
                </c:pt>
                <c:pt idx="561">
                  <c:v>104</c:v>
                </c:pt>
                <c:pt idx="562">
                  <c:v>105</c:v>
                </c:pt>
                <c:pt idx="563">
                  <c:v>112</c:v>
                </c:pt>
                <c:pt idx="564">
                  <c:v>111</c:v>
                </c:pt>
                <c:pt idx="565">
                  <c:v>107</c:v>
                </c:pt>
                <c:pt idx="566">
                  <c:v>106</c:v>
                </c:pt>
                <c:pt idx="567">
                  <c:v>102</c:v>
                </c:pt>
                <c:pt idx="568">
                  <c:v>106</c:v>
                </c:pt>
                <c:pt idx="569">
                  <c:v>109</c:v>
                </c:pt>
                <c:pt idx="570">
                  <c:v>104</c:v>
                </c:pt>
                <c:pt idx="571">
                  <c:v>108</c:v>
                </c:pt>
                <c:pt idx="572">
                  <c:v>110</c:v>
                </c:pt>
                <c:pt idx="573">
                  <c:v>110</c:v>
                </c:pt>
                <c:pt idx="574">
                  <c:v>110</c:v>
                </c:pt>
                <c:pt idx="575">
                  <c:v>110</c:v>
                </c:pt>
                <c:pt idx="576">
                  <c:v>112</c:v>
                </c:pt>
                <c:pt idx="577">
                  <c:v>112</c:v>
                </c:pt>
                <c:pt idx="578">
                  <c:v>115</c:v>
                </c:pt>
                <c:pt idx="579">
                  <c:v>115</c:v>
                </c:pt>
                <c:pt idx="580">
                  <c:v>115</c:v>
                </c:pt>
                <c:pt idx="581">
                  <c:v>108</c:v>
                </c:pt>
                <c:pt idx="582">
                  <c:v>108</c:v>
                </c:pt>
                <c:pt idx="583">
                  <c:v>109</c:v>
                </c:pt>
                <c:pt idx="584">
                  <c:v>110</c:v>
                </c:pt>
                <c:pt idx="585">
                  <c:v>109</c:v>
                </c:pt>
                <c:pt idx="586">
                  <c:v>114</c:v>
                </c:pt>
                <c:pt idx="587">
                  <c:v>112</c:v>
                </c:pt>
                <c:pt idx="588">
                  <c:v>109</c:v>
                </c:pt>
                <c:pt idx="589">
                  <c:v>107</c:v>
                </c:pt>
                <c:pt idx="590">
                  <c:v>108</c:v>
                </c:pt>
                <c:pt idx="591">
                  <c:v>106</c:v>
                </c:pt>
                <c:pt idx="592">
                  <c:v>105</c:v>
                </c:pt>
                <c:pt idx="593">
                  <c:v>107</c:v>
                </c:pt>
                <c:pt idx="594">
                  <c:v>108</c:v>
                </c:pt>
                <c:pt idx="595">
                  <c:v>117</c:v>
                </c:pt>
                <c:pt idx="596">
                  <c:v>117</c:v>
                </c:pt>
                <c:pt idx="597">
                  <c:v>118</c:v>
                </c:pt>
                <c:pt idx="598">
                  <c:v>120</c:v>
                </c:pt>
                <c:pt idx="599">
                  <c:v>116</c:v>
                </c:pt>
                <c:pt idx="600">
                  <c:v>104</c:v>
                </c:pt>
                <c:pt idx="601">
                  <c:v>107</c:v>
                </c:pt>
                <c:pt idx="602">
                  <c:v>104</c:v>
                </c:pt>
                <c:pt idx="603">
                  <c:v>108</c:v>
                </c:pt>
                <c:pt idx="604">
                  <c:v>113</c:v>
                </c:pt>
                <c:pt idx="605">
                  <c:v>112</c:v>
                </c:pt>
                <c:pt idx="606">
                  <c:v>110</c:v>
                </c:pt>
                <c:pt idx="607">
                  <c:v>111</c:v>
                </c:pt>
                <c:pt idx="608">
                  <c:v>113</c:v>
                </c:pt>
                <c:pt idx="609">
                  <c:v>112</c:v>
                </c:pt>
                <c:pt idx="610">
                  <c:v>114</c:v>
                </c:pt>
                <c:pt idx="611">
                  <c:v>112</c:v>
                </c:pt>
                <c:pt idx="612">
                  <c:v>112</c:v>
                </c:pt>
                <c:pt idx="613">
                  <c:v>111</c:v>
                </c:pt>
                <c:pt idx="614">
                  <c:v>113</c:v>
                </c:pt>
                <c:pt idx="615">
                  <c:v>116</c:v>
                </c:pt>
                <c:pt idx="616">
                  <c:v>115</c:v>
                </c:pt>
                <c:pt idx="617">
                  <c:v>122</c:v>
                </c:pt>
                <c:pt idx="618">
                  <c:v>118</c:v>
                </c:pt>
                <c:pt idx="619">
                  <c:v>115</c:v>
                </c:pt>
                <c:pt idx="620">
                  <c:v>117</c:v>
                </c:pt>
                <c:pt idx="621">
                  <c:v>118</c:v>
                </c:pt>
                <c:pt idx="622">
                  <c:v>113</c:v>
                </c:pt>
                <c:pt idx="623">
                  <c:v>113</c:v>
                </c:pt>
                <c:pt idx="624">
                  <c:v>112</c:v>
                </c:pt>
                <c:pt idx="625">
                  <c:v>109</c:v>
                </c:pt>
                <c:pt idx="626">
                  <c:v>107</c:v>
                </c:pt>
                <c:pt idx="627">
                  <c:v>107</c:v>
                </c:pt>
                <c:pt idx="628">
                  <c:v>111</c:v>
                </c:pt>
                <c:pt idx="629">
                  <c:v>108</c:v>
                </c:pt>
                <c:pt idx="630">
                  <c:v>115</c:v>
                </c:pt>
                <c:pt idx="631">
                  <c:v>115</c:v>
                </c:pt>
                <c:pt idx="632">
                  <c:v>119</c:v>
                </c:pt>
                <c:pt idx="633">
                  <c:v>117</c:v>
                </c:pt>
                <c:pt idx="634">
                  <c:v>112</c:v>
                </c:pt>
                <c:pt idx="635">
                  <c:v>107</c:v>
                </c:pt>
                <c:pt idx="636">
                  <c:v>112</c:v>
                </c:pt>
                <c:pt idx="637">
                  <c:v>113</c:v>
                </c:pt>
                <c:pt idx="638">
                  <c:v>116</c:v>
                </c:pt>
                <c:pt idx="639">
                  <c:v>112</c:v>
                </c:pt>
                <c:pt idx="640">
                  <c:v>114</c:v>
                </c:pt>
                <c:pt idx="641">
                  <c:v>107</c:v>
                </c:pt>
                <c:pt idx="642">
                  <c:v>109</c:v>
                </c:pt>
                <c:pt idx="643">
                  <c:v>115</c:v>
                </c:pt>
                <c:pt idx="644">
                  <c:v>118</c:v>
                </c:pt>
                <c:pt idx="645">
                  <c:v>112</c:v>
                </c:pt>
                <c:pt idx="646">
                  <c:v>110</c:v>
                </c:pt>
                <c:pt idx="647">
                  <c:v>112</c:v>
                </c:pt>
                <c:pt idx="648">
                  <c:v>106</c:v>
                </c:pt>
                <c:pt idx="649">
                  <c:v>109</c:v>
                </c:pt>
                <c:pt idx="650">
                  <c:v>113</c:v>
                </c:pt>
                <c:pt idx="651">
                  <c:v>112</c:v>
                </c:pt>
                <c:pt idx="652">
                  <c:v>110</c:v>
                </c:pt>
                <c:pt idx="653">
                  <c:v>113</c:v>
                </c:pt>
                <c:pt idx="654">
                  <c:v>117</c:v>
                </c:pt>
                <c:pt idx="655">
                  <c:v>111</c:v>
                </c:pt>
                <c:pt idx="656">
                  <c:v>108</c:v>
                </c:pt>
                <c:pt idx="657">
                  <c:v>108</c:v>
                </c:pt>
                <c:pt idx="658">
                  <c:v>111</c:v>
                </c:pt>
                <c:pt idx="659">
                  <c:v>112</c:v>
                </c:pt>
                <c:pt idx="660">
                  <c:v>113</c:v>
                </c:pt>
                <c:pt idx="661">
                  <c:v>109</c:v>
                </c:pt>
                <c:pt idx="662">
                  <c:v>105</c:v>
                </c:pt>
                <c:pt idx="663">
                  <c:v>110</c:v>
                </c:pt>
                <c:pt idx="664">
                  <c:v>111</c:v>
                </c:pt>
                <c:pt idx="665">
                  <c:v>108</c:v>
                </c:pt>
                <c:pt idx="666">
                  <c:v>108</c:v>
                </c:pt>
                <c:pt idx="667">
                  <c:v>113</c:v>
                </c:pt>
                <c:pt idx="668">
                  <c:v>108</c:v>
                </c:pt>
                <c:pt idx="669">
                  <c:v>108</c:v>
                </c:pt>
                <c:pt idx="670">
                  <c:v>103</c:v>
                </c:pt>
                <c:pt idx="671">
                  <c:v>108</c:v>
                </c:pt>
                <c:pt idx="672">
                  <c:v>112</c:v>
                </c:pt>
                <c:pt idx="673">
                  <c:v>115</c:v>
                </c:pt>
                <c:pt idx="674">
                  <c:v>111</c:v>
                </c:pt>
                <c:pt idx="675">
                  <c:v>119</c:v>
                </c:pt>
                <c:pt idx="676">
                  <c:v>117</c:v>
                </c:pt>
                <c:pt idx="677">
                  <c:v>118</c:v>
                </c:pt>
                <c:pt idx="678">
                  <c:v>116</c:v>
                </c:pt>
                <c:pt idx="679">
                  <c:v>114</c:v>
                </c:pt>
                <c:pt idx="680">
                  <c:v>111</c:v>
                </c:pt>
                <c:pt idx="681">
                  <c:v>114</c:v>
                </c:pt>
                <c:pt idx="682">
                  <c:v>112</c:v>
                </c:pt>
                <c:pt idx="683">
                  <c:v>107</c:v>
                </c:pt>
                <c:pt idx="684">
                  <c:v>103</c:v>
                </c:pt>
                <c:pt idx="685">
                  <c:v>107</c:v>
                </c:pt>
                <c:pt idx="686">
                  <c:v>110</c:v>
                </c:pt>
                <c:pt idx="687">
                  <c:v>108</c:v>
                </c:pt>
                <c:pt idx="688">
                  <c:v>107</c:v>
                </c:pt>
                <c:pt idx="689">
                  <c:v>117</c:v>
                </c:pt>
                <c:pt idx="690">
                  <c:v>120</c:v>
                </c:pt>
                <c:pt idx="691">
                  <c:v>123</c:v>
                </c:pt>
                <c:pt idx="692">
                  <c:v>116</c:v>
                </c:pt>
                <c:pt idx="693">
                  <c:v>111</c:v>
                </c:pt>
                <c:pt idx="694">
                  <c:v>110</c:v>
                </c:pt>
                <c:pt idx="695">
                  <c:v>102</c:v>
                </c:pt>
                <c:pt idx="696">
                  <c:v>103</c:v>
                </c:pt>
                <c:pt idx="697">
                  <c:v>105</c:v>
                </c:pt>
                <c:pt idx="698">
                  <c:v>105</c:v>
                </c:pt>
                <c:pt idx="699">
                  <c:v>107</c:v>
                </c:pt>
                <c:pt idx="700">
                  <c:v>104</c:v>
                </c:pt>
                <c:pt idx="701">
                  <c:v>105</c:v>
                </c:pt>
                <c:pt idx="702">
                  <c:v>108</c:v>
                </c:pt>
                <c:pt idx="703">
                  <c:v>106</c:v>
                </c:pt>
                <c:pt idx="704">
                  <c:v>104</c:v>
                </c:pt>
                <c:pt idx="705">
                  <c:v>106</c:v>
                </c:pt>
                <c:pt idx="706">
                  <c:v>104</c:v>
                </c:pt>
                <c:pt idx="707">
                  <c:v>111</c:v>
                </c:pt>
                <c:pt idx="708">
                  <c:v>109</c:v>
                </c:pt>
                <c:pt idx="709">
                  <c:v>112</c:v>
                </c:pt>
                <c:pt idx="710">
                  <c:v>110</c:v>
                </c:pt>
                <c:pt idx="711">
                  <c:v>116</c:v>
                </c:pt>
                <c:pt idx="712">
                  <c:v>112</c:v>
                </c:pt>
                <c:pt idx="713">
                  <c:v>113</c:v>
                </c:pt>
                <c:pt idx="714">
                  <c:v>110</c:v>
                </c:pt>
                <c:pt idx="715">
                  <c:v>109</c:v>
                </c:pt>
                <c:pt idx="716">
                  <c:v>108</c:v>
                </c:pt>
                <c:pt idx="717">
                  <c:v>107</c:v>
                </c:pt>
                <c:pt idx="718">
                  <c:v>106</c:v>
                </c:pt>
                <c:pt idx="719">
                  <c:v>110</c:v>
                </c:pt>
                <c:pt idx="720">
                  <c:v>110</c:v>
                </c:pt>
                <c:pt idx="721">
                  <c:v>108</c:v>
                </c:pt>
                <c:pt idx="722">
                  <c:v>108</c:v>
                </c:pt>
                <c:pt idx="723">
                  <c:v>110</c:v>
                </c:pt>
                <c:pt idx="724">
                  <c:v>109</c:v>
                </c:pt>
                <c:pt idx="725">
                  <c:v>103</c:v>
                </c:pt>
                <c:pt idx="726">
                  <c:v>105</c:v>
                </c:pt>
                <c:pt idx="727">
                  <c:v>105</c:v>
                </c:pt>
                <c:pt idx="728">
                  <c:v>105</c:v>
                </c:pt>
                <c:pt idx="729">
                  <c:v>104</c:v>
                </c:pt>
                <c:pt idx="730">
                  <c:v>102</c:v>
                </c:pt>
                <c:pt idx="731">
                  <c:v>110</c:v>
                </c:pt>
                <c:pt idx="732">
                  <c:v>108</c:v>
                </c:pt>
                <c:pt idx="733">
                  <c:v>108</c:v>
                </c:pt>
                <c:pt idx="734">
                  <c:v>110</c:v>
                </c:pt>
                <c:pt idx="735">
                  <c:v>108</c:v>
                </c:pt>
                <c:pt idx="736">
                  <c:v>109</c:v>
                </c:pt>
                <c:pt idx="737">
                  <c:v>107</c:v>
                </c:pt>
                <c:pt idx="738">
                  <c:v>108</c:v>
                </c:pt>
                <c:pt idx="739">
                  <c:v>109</c:v>
                </c:pt>
                <c:pt idx="740">
                  <c:v>111</c:v>
                </c:pt>
                <c:pt idx="741">
                  <c:v>111</c:v>
                </c:pt>
                <c:pt idx="742">
                  <c:v>110</c:v>
                </c:pt>
                <c:pt idx="743">
                  <c:v>112</c:v>
                </c:pt>
                <c:pt idx="744">
                  <c:v>113</c:v>
                </c:pt>
                <c:pt idx="745">
                  <c:v>110</c:v>
                </c:pt>
                <c:pt idx="746">
                  <c:v>114</c:v>
                </c:pt>
                <c:pt idx="747">
                  <c:v>117</c:v>
                </c:pt>
                <c:pt idx="748">
                  <c:v>112</c:v>
                </c:pt>
                <c:pt idx="749">
                  <c:v>111</c:v>
                </c:pt>
                <c:pt idx="750">
                  <c:v>105</c:v>
                </c:pt>
                <c:pt idx="751">
                  <c:v>103</c:v>
                </c:pt>
                <c:pt idx="752">
                  <c:v>103</c:v>
                </c:pt>
                <c:pt idx="753">
                  <c:v>106</c:v>
                </c:pt>
                <c:pt idx="754">
                  <c:v>110</c:v>
                </c:pt>
                <c:pt idx="755">
                  <c:v>113</c:v>
                </c:pt>
                <c:pt idx="756">
                  <c:v>112</c:v>
                </c:pt>
                <c:pt idx="757">
                  <c:v>112</c:v>
                </c:pt>
                <c:pt idx="758">
                  <c:v>112</c:v>
                </c:pt>
                <c:pt idx="759">
                  <c:v>112</c:v>
                </c:pt>
                <c:pt idx="760">
                  <c:v>112</c:v>
                </c:pt>
                <c:pt idx="761">
                  <c:v>107</c:v>
                </c:pt>
                <c:pt idx="762">
                  <c:v>108</c:v>
                </c:pt>
                <c:pt idx="763">
                  <c:v>107</c:v>
                </c:pt>
                <c:pt idx="764">
                  <c:v>105</c:v>
                </c:pt>
                <c:pt idx="765">
                  <c:v>107</c:v>
                </c:pt>
                <c:pt idx="766">
                  <c:v>108</c:v>
                </c:pt>
                <c:pt idx="767">
                  <c:v>102</c:v>
                </c:pt>
                <c:pt idx="768">
                  <c:v>101</c:v>
                </c:pt>
                <c:pt idx="769">
                  <c:v>101</c:v>
                </c:pt>
                <c:pt idx="770">
                  <c:v>102</c:v>
                </c:pt>
                <c:pt idx="771">
                  <c:v>103</c:v>
                </c:pt>
                <c:pt idx="772">
                  <c:v>101</c:v>
                </c:pt>
                <c:pt idx="773">
                  <c:v>99</c:v>
                </c:pt>
                <c:pt idx="774">
                  <c:v>101</c:v>
                </c:pt>
                <c:pt idx="775">
                  <c:v>105</c:v>
                </c:pt>
                <c:pt idx="776">
                  <c:v>108</c:v>
                </c:pt>
                <c:pt idx="777">
                  <c:v>110</c:v>
                </c:pt>
                <c:pt idx="778">
                  <c:v>111</c:v>
                </c:pt>
                <c:pt idx="779">
                  <c:v>109</c:v>
                </c:pt>
                <c:pt idx="780">
                  <c:v>107</c:v>
                </c:pt>
                <c:pt idx="781">
                  <c:v>107</c:v>
                </c:pt>
                <c:pt idx="782">
                  <c:v>109</c:v>
                </c:pt>
                <c:pt idx="783">
                  <c:v>105</c:v>
                </c:pt>
                <c:pt idx="784">
                  <c:v>106</c:v>
                </c:pt>
                <c:pt idx="785">
                  <c:v>103</c:v>
                </c:pt>
                <c:pt idx="786">
                  <c:v>105</c:v>
                </c:pt>
                <c:pt idx="787">
                  <c:v>105</c:v>
                </c:pt>
                <c:pt idx="788">
                  <c:v>104</c:v>
                </c:pt>
                <c:pt idx="789">
                  <c:v>104</c:v>
                </c:pt>
                <c:pt idx="790">
                  <c:v>107</c:v>
                </c:pt>
                <c:pt idx="791">
                  <c:v>110</c:v>
                </c:pt>
                <c:pt idx="792">
                  <c:v>109</c:v>
                </c:pt>
                <c:pt idx="793">
                  <c:v>110</c:v>
                </c:pt>
                <c:pt idx="794">
                  <c:v>112</c:v>
                </c:pt>
                <c:pt idx="795">
                  <c:v>109</c:v>
                </c:pt>
                <c:pt idx="796">
                  <c:v>105</c:v>
                </c:pt>
                <c:pt idx="797">
                  <c:v>107</c:v>
                </c:pt>
                <c:pt idx="798">
                  <c:v>108</c:v>
                </c:pt>
                <c:pt idx="799">
                  <c:v>114</c:v>
                </c:pt>
                <c:pt idx="800">
                  <c:v>109</c:v>
                </c:pt>
                <c:pt idx="801">
                  <c:v>111</c:v>
                </c:pt>
                <c:pt idx="802">
                  <c:v>110</c:v>
                </c:pt>
                <c:pt idx="803">
                  <c:v>119</c:v>
                </c:pt>
                <c:pt idx="804">
                  <c:v>114</c:v>
                </c:pt>
                <c:pt idx="805">
                  <c:v>117</c:v>
                </c:pt>
                <c:pt idx="806">
                  <c:v>115</c:v>
                </c:pt>
                <c:pt idx="807">
                  <c:v>109</c:v>
                </c:pt>
                <c:pt idx="808">
                  <c:v>105</c:v>
                </c:pt>
                <c:pt idx="809">
                  <c:v>102</c:v>
                </c:pt>
                <c:pt idx="810">
                  <c:v>103</c:v>
                </c:pt>
                <c:pt idx="811">
                  <c:v>105</c:v>
                </c:pt>
                <c:pt idx="812">
                  <c:v>109</c:v>
                </c:pt>
                <c:pt idx="813">
                  <c:v>112</c:v>
                </c:pt>
                <c:pt idx="814">
                  <c:v>115</c:v>
                </c:pt>
                <c:pt idx="815">
                  <c:v>114</c:v>
                </c:pt>
                <c:pt idx="816">
                  <c:v>117</c:v>
                </c:pt>
                <c:pt idx="817">
                  <c:v>115</c:v>
                </c:pt>
                <c:pt idx="818">
                  <c:v>110</c:v>
                </c:pt>
                <c:pt idx="819">
                  <c:v>111</c:v>
                </c:pt>
                <c:pt idx="820">
                  <c:v>108</c:v>
                </c:pt>
                <c:pt idx="821">
                  <c:v>108</c:v>
                </c:pt>
                <c:pt idx="822">
                  <c:v>106</c:v>
                </c:pt>
                <c:pt idx="823">
                  <c:v>106</c:v>
                </c:pt>
                <c:pt idx="824">
                  <c:v>107</c:v>
                </c:pt>
                <c:pt idx="825">
                  <c:v>103</c:v>
                </c:pt>
                <c:pt idx="826">
                  <c:v>104</c:v>
                </c:pt>
                <c:pt idx="827">
                  <c:v>103</c:v>
                </c:pt>
                <c:pt idx="828">
                  <c:v>104</c:v>
                </c:pt>
                <c:pt idx="829">
                  <c:v>107</c:v>
                </c:pt>
                <c:pt idx="830">
                  <c:v>103</c:v>
                </c:pt>
                <c:pt idx="831">
                  <c:v>104</c:v>
                </c:pt>
                <c:pt idx="832">
                  <c:v>107</c:v>
                </c:pt>
                <c:pt idx="833">
                  <c:v>109</c:v>
                </c:pt>
                <c:pt idx="834">
                  <c:v>110</c:v>
                </c:pt>
                <c:pt idx="835">
                  <c:v>110</c:v>
                </c:pt>
                <c:pt idx="836">
                  <c:v>110</c:v>
                </c:pt>
                <c:pt idx="837">
                  <c:v>118</c:v>
                </c:pt>
                <c:pt idx="838">
                  <c:v>112</c:v>
                </c:pt>
                <c:pt idx="839">
                  <c:v>112</c:v>
                </c:pt>
                <c:pt idx="840">
                  <c:v>115</c:v>
                </c:pt>
                <c:pt idx="841">
                  <c:v>111</c:v>
                </c:pt>
                <c:pt idx="842">
                  <c:v>107</c:v>
                </c:pt>
                <c:pt idx="843">
                  <c:v>108</c:v>
                </c:pt>
                <c:pt idx="844">
                  <c:v>111</c:v>
                </c:pt>
                <c:pt idx="845">
                  <c:v>107</c:v>
                </c:pt>
                <c:pt idx="846">
                  <c:v>106</c:v>
                </c:pt>
                <c:pt idx="847">
                  <c:v>108</c:v>
                </c:pt>
                <c:pt idx="848">
                  <c:v>108</c:v>
                </c:pt>
                <c:pt idx="849">
                  <c:v>109</c:v>
                </c:pt>
                <c:pt idx="850">
                  <c:v>111</c:v>
                </c:pt>
                <c:pt idx="851">
                  <c:v>107</c:v>
                </c:pt>
                <c:pt idx="852">
                  <c:v>106</c:v>
                </c:pt>
                <c:pt idx="853">
                  <c:v>106</c:v>
                </c:pt>
                <c:pt idx="854">
                  <c:v>106</c:v>
                </c:pt>
                <c:pt idx="855">
                  <c:v>102</c:v>
                </c:pt>
                <c:pt idx="856">
                  <c:v>107</c:v>
                </c:pt>
                <c:pt idx="857">
                  <c:v>108</c:v>
                </c:pt>
                <c:pt idx="858">
                  <c:v>105</c:v>
                </c:pt>
                <c:pt idx="859">
                  <c:v>111</c:v>
                </c:pt>
                <c:pt idx="860">
                  <c:v>113</c:v>
                </c:pt>
                <c:pt idx="861">
                  <c:v>112</c:v>
                </c:pt>
                <c:pt idx="862">
                  <c:v>106</c:v>
                </c:pt>
                <c:pt idx="863">
                  <c:v>106</c:v>
                </c:pt>
                <c:pt idx="864">
                  <c:v>101</c:v>
                </c:pt>
                <c:pt idx="865">
                  <c:v>98</c:v>
                </c:pt>
                <c:pt idx="866">
                  <c:v>99</c:v>
                </c:pt>
                <c:pt idx="867">
                  <c:v>102</c:v>
                </c:pt>
                <c:pt idx="868">
                  <c:v>104</c:v>
                </c:pt>
                <c:pt idx="869">
                  <c:v>105</c:v>
                </c:pt>
                <c:pt idx="870">
                  <c:v>102</c:v>
                </c:pt>
                <c:pt idx="871">
                  <c:v>105</c:v>
                </c:pt>
                <c:pt idx="872">
                  <c:v>104</c:v>
                </c:pt>
                <c:pt idx="873">
                  <c:v>99</c:v>
                </c:pt>
                <c:pt idx="874">
                  <c:v>104</c:v>
                </c:pt>
                <c:pt idx="875">
                  <c:v>101</c:v>
                </c:pt>
                <c:pt idx="876">
                  <c:v>103</c:v>
                </c:pt>
                <c:pt idx="877">
                  <c:v>105</c:v>
                </c:pt>
                <c:pt idx="878">
                  <c:v>106</c:v>
                </c:pt>
                <c:pt idx="879">
                  <c:v>106</c:v>
                </c:pt>
                <c:pt idx="880">
                  <c:v>107</c:v>
                </c:pt>
                <c:pt idx="881">
                  <c:v>106</c:v>
                </c:pt>
                <c:pt idx="882">
                  <c:v>107</c:v>
                </c:pt>
                <c:pt idx="883">
                  <c:v>110</c:v>
                </c:pt>
                <c:pt idx="884">
                  <c:v>109</c:v>
                </c:pt>
                <c:pt idx="885">
                  <c:v>107</c:v>
                </c:pt>
                <c:pt idx="886">
                  <c:v>108</c:v>
                </c:pt>
                <c:pt idx="887">
                  <c:v>110</c:v>
                </c:pt>
                <c:pt idx="888">
                  <c:v>115</c:v>
                </c:pt>
                <c:pt idx="889">
                  <c:v>118</c:v>
                </c:pt>
                <c:pt idx="890">
                  <c:v>119</c:v>
                </c:pt>
                <c:pt idx="891">
                  <c:v>117</c:v>
                </c:pt>
                <c:pt idx="892">
                  <c:v>118</c:v>
                </c:pt>
                <c:pt idx="893">
                  <c:v>115</c:v>
                </c:pt>
                <c:pt idx="894">
                  <c:v>112</c:v>
                </c:pt>
                <c:pt idx="895">
                  <c:v>111</c:v>
                </c:pt>
                <c:pt idx="896">
                  <c:v>113</c:v>
                </c:pt>
                <c:pt idx="897">
                  <c:v>111</c:v>
                </c:pt>
                <c:pt idx="898">
                  <c:v>109</c:v>
                </c:pt>
                <c:pt idx="899">
                  <c:v>109</c:v>
                </c:pt>
                <c:pt idx="900">
                  <c:v>107</c:v>
                </c:pt>
                <c:pt idx="901">
                  <c:v>107</c:v>
                </c:pt>
                <c:pt idx="902">
                  <c:v>111</c:v>
                </c:pt>
                <c:pt idx="903">
                  <c:v>112</c:v>
                </c:pt>
                <c:pt idx="904">
                  <c:v>112</c:v>
                </c:pt>
                <c:pt idx="905">
                  <c:v>116</c:v>
                </c:pt>
                <c:pt idx="906">
                  <c:v>118</c:v>
                </c:pt>
                <c:pt idx="907">
                  <c:v>115</c:v>
                </c:pt>
                <c:pt idx="908">
                  <c:v>110</c:v>
                </c:pt>
                <c:pt idx="909">
                  <c:v>111</c:v>
                </c:pt>
                <c:pt idx="910">
                  <c:v>112</c:v>
                </c:pt>
                <c:pt idx="911">
                  <c:v>110</c:v>
                </c:pt>
                <c:pt idx="912">
                  <c:v>110</c:v>
                </c:pt>
                <c:pt idx="913">
                  <c:v>109</c:v>
                </c:pt>
                <c:pt idx="914">
                  <c:v>109</c:v>
                </c:pt>
                <c:pt idx="915">
                  <c:v>112</c:v>
                </c:pt>
                <c:pt idx="916">
                  <c:v>111</c:v>
                </c:pt>
                <c:pt idx="917">
                  <c:v>113</c:v>
                </c:pt>
                <c:pt idx="918">
                  <c:v>115</c:v>
                </c:pt>
                <c:pt idx="919">
                  <c:v>115</c:v>
                </c:pt>
                <c:pt idx="920">
                  <c:v>111</c:v>
                </c:pt>
                <c:pt idx="921">
                  <c:v>111</c:v>
                </c:pt>
                <c:pt idx="922">
                  <c:v>112</c:v>
                </c:pt>
                <c:pt idx="923">
                  <c:v>108</c:v>
                </c:pt>
                <c:pt idx="924">
                  <c:v>108</c:v>
                </c:pt>
                <c:pt idx="925">
                  <c:v>109</c:v>
                </c:pt>
                <c:pt idx="926">
                  <c:v>110</c:v>
                </c:pt>
                <c:pt idx="927">
                  <c:v>114</c:v>
                </c:pt>
                <c:pt idx="928">
                  <c:v>117</c:v>
                </c:pt>
                <c:pt idx="929">
                  <c:v>115</c:v>
                </c:pt>
                <c:pt idx="930">
                  <c:v>113</c:v>
                </c:pt>
                <c:pt idx="931">
                  <c:v>116</c:v>
                </c:pt>
                <c:pt idx="932">
                  <c:v>116</c:v>
                </c:pt>
                <c:pt idx="933">
                  <c:v>115</c:v>
                </c:pt>
                <c:pt idx="934">
                  <c:v>116</c:v>
                </c:pt>
                <c:pt idx="935">
                  <c:v>116</c:v>
                </c:pt>
                <c:pt idx="936">
                  <c:v>114</c:v>
                </c:pt>
                <c:pt idx="937">
                  <c:v>113</c:v>
                </c:pt>
                <c:pt idx="938">
                  <c:v>107</c:v>
                </c:pt>
                <c:pt idx="939">
                  <c:v>107</c:v>
                </c:pt>
                <c:pt idx="940">
                  <c:v>111</c:v>
                </c:pt>
                <c:pt idx="941">
                  <c:v>110</c:v>
                </c:pt>
                <c:pt idx="942">
                  <c:v>110</c:v>
                </c:pt>
                <c:pt idx="943">
                  <c:v>115</c:v>
                </c:pt>
                <c:pt idx="944">
                  <c:v>119</c:v>
                </c:pt>
                <c:pt idx="945">
                  <c:v>116</c:v>
                </c:pt>
                <c:pt idx="946">
                  <c:v>113</c:v>
                </c:pt>
                <c:pt idx="947">
                  <c:v>110</c:v>
                </c:pt>
                <c:pt idx="948">
                  <c:v>111</c:v>
                </c:pt>
                <c:pt idx="949">
                  <c:v>115</c:v>
                </c:pt>
                <c:pt idx="950">
                  <c:v>120</c:v>
                </c:pt>
                <c:pt idx="951">
                  <c:v>117</c:v>
                </c:pt>
                <c:pt idx="952">
                  <c:v>112</c:v>
                </c:pt>
                <c:pt idx="953">
                  <c:v>114</c:v>
                </c:pt>
                <c:pt idx="954">
                  <c:v>117</c:v>
                </c:pt>
                <c:pt idx="955">
                  <c:v>130</c:v>
                </c:pt>
                <c:pt idx="956">
                  <c:v>125</c:v>
                </c:pt>
                <c:pt idx="957">
                  <c:v>122</c:v>
                </c:pt>
                <c:pt idx="958">
                  <c:v>121</c:v>
                </c:pt>
                <c:pt idx="959">
                  <c:v>112</c:v>
                </c:pt>
                <c:pt idx="960">
                  <c:v>112</c:v>
                </c:pt>
                <c:pt idx="961">
                  <c:v>111</c:v>
                </c:pt>
                <c:pt idx="962">
                  <c:v>117</c:v>
                </c:pt>
                <c:pt idx="963">
                  <c:v>115</c:v>
                </c:pt>
                <c:pt idx="964">
                  <c:v>109</c:v>
                </c:pt>
                <c:pt idx="965">
                  <c:v>106</c:v>
                </c:pt>
                <c:pt idx="966">
                  <c:v>101</c:v>
                </c:pt>
                <c:pt idx="967">
                  <c:v>101</c:v>
                </c:pt>
                <c:pt idx="968">
                  <c:v>101</c:v>
                </c:pt>
                <c:pt idx="969">
                  <c:v>105</c:v>
                </c:pt>
                <c:pt idx="970">
                  <c:v>105</c:v>
                </c:pt>
                <c:pt idx="971">
                  <c:v>109</c:v>
                </c:pt>
                <c:pt idx="972">
                  <c:v>117</c:v>
                </c:pt>
                <c:pt idx="973">
                  <c:v>119</c:v>
                </c:pt>
                <c:pt idx="974">
                  <c:v>116</c:v>
                </c:pt>
                <c:pt idx="975">
                  <c:v>113</c:v>
                </c:pt>
                <c:pt idx="976">
                  <c:v>112</c:v>
                </c:pt>
                <c:pt idx="977">
                  <c:v>110</c:v>
                </c:pt>
                <c:pt idx="978">
                  <c:v>114</c:v>
                </c:pt>
                <c:pt idx="979">
                  <c:v>103</c:v>
                </c:pt>
                <c:pt idx="980">
                  <c:v>105</c:v>
                </c:pt>
                <c:pt idx="981">
                  <c:v>109</c:v>
                </c:pt>
                <c:pt idx="982">
                  <c:v>107</c:v>
                </c:pt>
                <c:pt idx="983">
                  <c:v>106</c:v>
                </c:pt>
                <c:pt idx="984">
                  <c:v>106</c:v>
                </c:pt>
                <c:pt idx="985">
                  <c:v>104</c:v>
                </c:pt>
                <c:pt idx="986">
                  <c:v>107</c:v>
                </c:pt>
                <c:pt idx="987">
                  <c:v>108</c:v>
                </c:pt>
                <c:pt idx="988">
                  <c:v>112</c:v>
                </c:pt>
                <c:pt idx="989">
                  <c:v>112</c:v>
                </c:pt>
                <c:pt idx="990">
                  <c:v>111</c:v>
                </c:pt>
                <c:pt idx="991">
                  <c:v>110</c:v>
                </c:pt>
                <c:pt idx="992">
                  <c:v>111</c:v>
                </c:pt>
                <c:pt idx="993">
                  <c:v>113</c:v>
                </c:pt>
                <c:pt idx="994">
                  <c:v>114</c:v>
                </c:pt>
                <c:pt idx="995">
                  <c:v>117</c:v>
                </c:pt>
                <c:pt idx="996">
                  <c:v>115</c:v>
                </c:pt>
                <c:pt idx="997">
                  <c:v>115</c:v>
                </c:pt>
                <c:pt idx="998">
                  <c:v>112</c:v>
                </c:pt>
                <c:pt idx="999">
                  <c:v>109</c:v>
                </c:pt>
                <c:pt idx="1000">
                  <c:v>104</c:v>
                </c:pt>
                <c:pt idx="1001">
                  <c:v>104</c:v>
                </c:pt>
                <c:pt idx="1002">
                  <c:v>102</c:v>
                </c:pt>
                <c:pt idx="1003">
                  <c:v>109</c:v>
                </c:pt>
                <c:pt idx="1004">
                  <c:v>119</c:v>
                </c:pt>
                <c:pt idx="1005">
                  <c:v>114</c:v>
                </c:pt>
                <c:pt idx="1006">
                  <c:v>116</c:v>
                </c:pt>
                <c:pt idx="1007">
                  <c:v>113</c:v>
                </c:pt>
                <c:pt idx="1008">
                  <c:v>109</c:v>
                </c:pt>
                <c:pt idx="1009">
                  <c:v>110</c:v>
                </c:pt>
                <c:pt idx="1010">
                  <c:v>112</c:v>
                </c:pt>
                <c:pt idx="1011">
                  <c:v>111</c:v>
                </c:pt>
                <c:pt idx="1012">
                  <c:v>108</c:v>
                </c:pt>
                <c:pt idx="1013">
                  <c:v>113</c:v>
                </c:pt>
                <c:pt idx="1014">
                  <c:v>111</c:v>
                </c:pt>
                <c:pt idx="1015">
                  <c:v>110</c:v>
                </c:pt>
                <c:pt idx="1016">
                  <c:v>116</c:v>
                </c:pt>
                <c:pt idx="1017">
                  <c:v>117</c:v>
                </c:pt>
                <c:pt idx="1018">
                  <c:v>111</c:v>
                </c:pt>
                <c:pt idx="1019">
                  <c:v>115</c:v>
                </c:pt>
                <c:pt idx="1020">
                  <c:v>118</c:v>
                </c:pt>
                <c:pt idx="1021">
                  <c:v>111</c:v>
                </c:pt>
                <c:pt idx="1022">
                  <c:v>112</c:v>
                </c:pt>
                <c:pt idx="1023">
                  <c:v>103</c:v>
                </c:pt>
                <c:pt idx="1024">
                  <c:v>104</c:v>
                </c:pt>
                <c:pt idx="1025">
                  <c:v>106</c:v>
                </c:pt>
                <c:pt idx="1026">
                  <c:v>106</c:v>
                </c:pt>
                <c:pt idx="1027">
                  <c:v>108</c:v>
                </c:pt>
                <c:pt idx="1028">
                  <c:v>112</c:v>
                </c:pt>
                <c:pt idx="1029">
                  <c:v>112</c:v>
                </c:pt>
                <c:pt idx="1030">
                  <c:v>107</c:v>
                </c:pt>
                <c:pt idx="1031">
                  <c:v>108</c:v>
                </c:pt>
                <c:pt idx="1032">
                  <c:v>108</c:v>
                </c:pt>
                <c:pt idx="1033">
                  <c:v>109</c:v>
                </c:pt>
                <c:pt idx="1034">
                  <c:v>108</c:v>
                </c:pt>
                <c:pt idx="1035">
                  <c:v>105</c:v>
                </c:pt>
                <c:pt idx="1036">
                  <c:v>110</c:v>
                </c:pt>
                <c:pt idx="1037">
                  <c:v>110</c:v>
                </c:pt>
                <c:pt idx="1038">
                  <c:v>106</c:v>
                </c:pt>
                <c:pt idx="1039">
                  <c:v>114</c:v>
                </c:pt>
                <c:pt idx="1040">
                  <c:v>110</c:v>
                </c:pt>
                <c:pt idx="1041">
                  <c:v>115</c:v>
                </c:pt>
                <c:pt idx="1042">
                  <c:v>115</c:v>
                </c:pt>
                <c:pt idx="1043">
                  <c:v>112</c:v>
                </c:pt>
                <c:pt idx="1044">
                  <c:v>110</c:v>
                </c:pt>
                <c:pt idx="1045">
                  <c:v>111</c:v>
                </c:pt>
                <c:pt idx="1046">
                  <c:v>111</c:v>
                </c:pt>
                <c:pt idx="1047">
                  <c:v>112</c:v>
                </c:pt>
                <c:pt idx="1048">
                  <c:v>109</c:v>
                </c:pt>
                <c:pt idx="1049">
                  <c:v>112</c:v>
                </c:pt>
                <c:pt idx="1050">
                  <c:v>115</c:v>
                </c:pt>
                <c:pt idx="1051">
                  <c:v>110</c:v>
                </c:pt>
                <c:pt idx="1052">
                  <c:v>109</c:v>
                </c:pt>
                <c:pt idx="1053">
                  <c:v>109</c:v>
                </c:pt>
                <c:pt idx="1054">
                  <c:v>109</c:v>
                </c:pt>
                <c:pt idx="1055">
                  <c:v>113</c:v>
                </c:pt>
                <c:pt idx="1056">
                  <c:v>110</c:v>
                </c:pt>
                <c:pt idx="1057">
                  <c:v>110</c:v>
                </c:pt>
                <c:pt idx="1058">
                  <c:v>109</c:v>
                </c:pt>
                <c:pt idx="1059">
                  <c:v>114</c:v>
                </c:pt>
                <c:pt idx="1060">
                  <c:v>111</c:v>
                </c:pt>
                <c:pt idx="1061">
                  <c:v>111</c:v>
                </c:pt>
                <c:pt idx="1062">
                  <c:v>115</c:v>
                </c:pt>
                <c:pt idx="1063">
                  <c:v>109</c:v>
                </c:pt>
                <c:pt idx="1064">
                  <c:v>112</c:v>
                </c:pt>
                <c:pt idx="1065">
                  <c:v>111</c:v>
                </c:pt>
                <c:pt idx="1066">
                  <c:v>107</c:v>
                </c:pt>
                <c:pt idx="1067">
                  <c:v>109</c:v>
                </c:pt>
                <c:pt idx="1068">
                  <c:v>103</c:v>
                </c:pt>
                <c:pt idx="1069">
                  <c:v>107</c:v>
                </c:pt>
                <c:pt idx="1070">
                  <c:v>109</c:v>
                </c:pt>
                <c:pt idx="1071">
                  <c:v>115</c:v>
                </c:pt>
                <c:pt idx="1072">
                  <c:v>118</c:v>
                </c:pt>
                <c:pt idx="1073">
                  <c:v>118</c:v>
                </c:pt>
                <c:pt idx="1074">
                  <c:v>114</c:v>
                </c:pt>
                <c:pt idx="1075">
                  <c:v>112</c:v>
                </c:pt>
                <c:pt idx="1076">
                  <c:v>110</c:v>
                </c:pt>
                <c:pt idx="1077">
                  <c:v>105</c:v>
                </c:pt>
                <c:pt idx="1078">
                  <c:v>107</c:v>
                </c:pt>
                <c:pt idx="1079">
                  <c:v>110</c:v>
                </c:pt>
                <c:pt idx="1080">
                  <c:v>109</c:v>
                </c:pt>
                <c:pt idx="1081">
                  <c:v>109</c:v>
                </c:pt>
                <c:pt idx="1082">
                  <c:v>113</c:v>
                </c:pt>
                <c:pt idx="1083">
                  <c:v>108</c:v>
                </c:pt>
                <c:pt idx="1084">
                  <c:v>107</c:v>
                </c:pt>
                <c:pt idx="1085">
                  <c:v>109</c:v>
                </c:pt>
                <c:pt idx="1086">
                  <c:v>105</c:v>
                </c:pt>
                <c:pt idx="1087">
                  <c:v>112</c:v>
                </c:pt>
                <c:pt idx="1088">
                  <c:v>112</c:v>
                </c:pt>
                <c:pt idx="1089">
                  <c:v>119</c:v>
                </c:pt>
                <c:pt idx="1090">
                  <c:v>121</c:v>
                </c:pt>
                <c:pt idx="1091">
                  <c:v>120</c:v>
                </c:pt>
                <c:pt idx="1092">
                  <c:v>117</c:v>
                </c:pt>
                <c:pt idx="1093">
                  <c:v>111</c:v>
                </c:pt>
                <c:pt idx="1094">
                  <c:v>111</c:v>
                </c:pt>
                <c:pt idx="1095">
                  <c:v>107</c:v>
                </c:pt>
                <c:pt idx="1096">
                  <c:v>112</c:v>
                </c:pt>
                <c:pt idx="1097">
                  <c:v>111</c:v>
                </c:pt>
                <c:pt idx="1098">
                  <c:v>110</c:v>
                </c:pt>
                <c:pt idx="1099">
                  <c:v>103</c:v>
                </c:pt>
                <c:pt idx="1100">
                  <c:v>102</c:v>
                </c:pt>
                <c:pt idx="1101">
                  <c:v>108</c:v>
                </c:pt>
                <c:pt idx="1102">
                  <c:v>104</c:v>
                </c:pt>
                <c:pt idx="1103">
                  <c:v>105</c:v>
                </c:pt>
                <c:pt idx="1104">
                  <c:v>105</c:v>
                </c:pt>
                <c:pt idx="1105">
                  <c:v>112</c:v>
                </c:pt>
                <c:pt idx="1106">
                  <c:v>116</c:v>
                </c:pt>
                <c:pt idx="1107">
                  <c:v>114</c:v>
                </c:pt>
                <c:pt idx="1108">
                  <c:v>110</c:v>
                </c:pt>
                <c:pt idx="1109">
                  <c:v>111</c:v>
                </c:pt>
                <c:pt idx="1110">
                  <c:v>110</c:v>
                </c:pt>
                <c:pt idx="1111">
                  <c:v>110</c:v>
                </c:pt>
                <c:pt idx="1112">
                  <c:v>106</c:v>
                </c:pt>
                <c:pt idx="1113">
                  <c:v>113</c:v>
                </c:pt>
                <c:pt idx="1114">
                  <c:v>111</c:v>
                </c:pt>
                <c:pt idx="1115">
                  <c:v>111</c:v>
                </c:pt>
                <c:pt idx="1116">
                  <c:v>107</c:v>
                </c:pt>
                <c:pt idx="1117">
                  <c:v>107</c:v>
                </c:pt>
                <c:pt idx="1118">
                  <c:v>109</c:v>
                </c:pt>
                <c:pt idx="1119">
                  <c:v>108</c:v>
                </c:pt>
                <c:pt idx="1120">
                  <c:v>109</c:v>
                </c:pt>
                <c:pt idx="1121">
                  <c:v>110</c:v>
                </c:pt>
                <c:pt idx="1122">
                  <c:v>113</c:v>
                </c:pt>
                <c:pt idx="1123">
                  <c:v>111</c:v>
                </c:pt>
                <c:pt idx="1124">
                  <c:v>116</c:v>
                </c:pt>
                <c:pt idx="1125">
                  <c:v>114</c:v>
                </c:pt>
                <c:pt idx="1126">
                  <c:v>112</c:v>
                </c:pt>
                <c:pt idx="1127">
                  <c:v>113</c:v>
                </c:pt>
                <c:pt idx="1128">
                  <c:v>111</c:v>
                </c:pt>
                <c:pt idx="1129">
                  <c:v>115</c:v>
                </c:pt>
                <c:pt idx="1130">
                  <c:v>114</c:v>
                </c:pt>
                <c:pt idx="1131">
                  <c:v>113</c:v>
                </c:pt>
                <c:pt idx="1132">
                  <c:v>112</c:v>
                </c:pt>
                <c:pt idx="1133">
                  <c:v>108</c:v>
                </c:pt>
                <c:pt idx="1134">
                  <c:v>114</c:v>
                </c:pt>
                <c:pt idx="1135">
                  <c:v>112</c:v>
                </c:pt>
                <c:pt idx="1136">
                  <c:v>113</c:v>
                </c:pt>
                <c:pt idx="1137">
                  <c:v>114</c:v>
                </c:pt>
                <c:pt idx="1138">
                  <c:v>111</c:v>
                </c:pt>
                <c:pt idx="1139">
                  <c:v>107</c:v>
                </c:pt>
                <c:pt idx="1140">
                  <c:v>106</c:v>
                </c:pt>
                <c:pt idx="1141">
                  <c:v>101</c:v>
                </c:pt>
                <c:pt idx="1142">
                  <c:v>100</c:v>
                </c:pt>
                <c:pt idx="1143">
                  <c:v>103</c:v>
                </c:pt>
                <c:pt idx="1144">
                  <c:v>104</c:v>
                </c:pt>
                <c:pt idx="1145">
                  <c:v>108</c:v>
                </c:pt>
                <c:pt idx="1146">
                  <c:v>108</c:v>
                </c:pt>
                <c:pt idx="1147">
                  <c:v>105</c:v>
                </c:pt>
                <c:pt idx="1148">
                  <c:v>111</c:v>
                </c:pt>
                <c:pt idx="1149">
                  <c:v>109</c:v>
                </c:pt>
                <c:pt idx="1150">
                  <c:v>111</c:v>
                </c:pt>
                <c:pt idx="1151">
                  <c:v>112</c:v>
                </c:pt>
                <c:pt idx="1152">
                  <c:v>119</c:v>
                </c:pt>
                <c:pt idx="1153">
                  <c:v>121</c:v>
                </c:pt>
                <c:pt idx="1154">
                  <c:v>114</c:v>
                </c:pt>
                <c:pt idx="1155">
                  <c:v>108</c:v>
                </c:pt>
                <c:pt idx="1156">
                  <c:v>111</c:v>
                </c:pt>
                <c:pt idx="1157">
                  <c:v>112</c:v>
                </c:pt>
                <c:pt idx="1158">
                  <c:v>110</c:v>
                </c:pt>
                <c:pt idx="1159">
                  <c:v>109</c:v>
                </c:pt>
                <c:pt idx="1160">
                  <c:v>110</c:v>
                </c:pt>
                <c:pt idx="1161">
                  <c:v>105</c:v>
                </c:pt>
                <c:pt idx="1162">
                  <c:v>103</c:v>
                </c:pt>
                <c:pt idx="1163">
                  <c:v>102</c:v>
                </c:pt>
                <c:pt idx="1164">
                  <c:v>102</c:v>
                </c:pt>
                <c:pt idx="1165">
                  <c:v>103</c:v>
                </c:pt>
                <c:pt idx="1166">
                  <c:v>102</c:v>
                </c:pt>
                <c:pt idx="1167">
                  <c:v>105</c:v>
                </c:pt>
                <c:pt idx="1168">
                  <c:v>101</c:v>
                </c:pt>
                <c:pt idx="1169">
                  <c:v>105</c:v>
                </c:pt>
                <c:pt idx="1170">
                  <c:v>109</c:v>
                </c:pt>
                <c:pt idx="1171">
                  <c:v>112</c:v>
                </c:pt>
                <c:pt idx="1172">
                  <c:v>106</c:v>
                </c:pt>
                <c:pt idx="1173">
                  <c:v>108</c:v>
                </c:pt>
                <c:pt idx="1174">
                  <c:v>105</c:v>
                </c:pt>
                <c:pt idx="1175">
                  <c:v>109</c:v>
                </c:pt>
                <c:pt idx="1176">
                  <c:v>105</c:v>
                </c:pt>
                <c:pt idx="1177">
                  <c:v>106</c:v>
                </c:pt>
                <c:pt idx="1178">
                  <c:v>108</c:v>
                </c:pt>
                <c:pt idx="1179">
                  <c:v>107</c:v>
                </c:pt>
                <c:pt idx="1180">
                  <c:v>103</c:v>
                </c:pt>
                <c:pt idx="1181">
                  <c:v>106</c:v>
                </c:pt>
                <c:pt idx="1182">
                  <c:v>107</c:v>
                </c:pt>
                <c:pt idx="1183">
                  <c:v>108</c:v>
                </c:pt>
                <c:pt idx="1184">
                  <c:v>108</c:v>
                </c:pt>
                <c:pt idx="1185">
                  <c:v>109</c:v>
                </c:pt>
                <c:pt idx="1186">
                  <c:v>105</c:v>
                </c:pt>
                <c:pt idx="1187">
                  <c:v>100</c:v>
                </c:pt>
                <c:pt idx="1188">
                  <c:v>101</c:v>
                </c:pt>
                <c:pt idx="1189">
                  <c:v>105</c:v>
                </c:pt>
                <c:pt idx="1190">
                  <c:v>103</c:v>
                </c:pt>
                <c:pt idx="1191">
                  <c:v>106</c:v>
                </c:pt>
                <c:pt idx="1192">
                  <c:v>106</c:v>
                </c:pt>
                <c:pt idx="1193">
                  <c:v>108</c:v>
                </c:pt>
                <c:pt idx="1194">
                  <c:v>107</c:v>
                </c:pt>
                <c:pt idx="1195">
                  <c:v>103</c:v>
                </c:pt>
                <c:pt idx="1196">
                  <c:v>100</c:v>
                </c:pt>
                <c:pt idx="1197">
                  <c:v>105</c:v>
                </c:pt>
                <c:pt idx="1198">
                  <c:v>108</c:v>
                </c:pt>
                <c:pt idx="1199">
                  <c:v>110</c:v>
                </c:pt>
                <c:pt idx="1200">
                  <c:v>111</c:v>
                </c:pt>
                <c:pt idx="1201">
                  <c:v>112</c:v>
                </c:pt>
                <c:pt idx="1202">
                  <c:v>102</c:v>
                </c:pt>
                <c:pt idx="1203">
                  <c:v>101</c:v>
                </c:pt>
                <c:pt idx="1204">
                  <c:v>102</c:v>
                </c:pt>
                <c:pt idx="1205">
                  <c:v>103</c:v>
                </c:pt>
                <c:pt idx="1206">
                  <c:v>101</c:v>
                </c:pt>
                <c:pt idx="1207">
                  <c:v>99</c:v>
                </c:pt>
                <c:pt idx="1208">
                  <c:v>102</c:v>
                </c:pt>
                <c:pt idx="1209">
                  <c:v>102</c:v>
                </c:pt>
                <c:pt idx="1210">
                  <c:v>101</c:v>
                </c:pt>
                <c:pt idx="1211">
                  <c:v>99</c:v>
                </c:pt>
                <c:pt idx="1212">
                  <c:v>98</c:v>
                </c:pt>
                <c:pt idx="1213">
                  <c:v>99</c:v>
                </c:pt>
                <c:pt idx="1214">
                  <c:v>103</c:v>
                </c:pt>
                <c:pt idx="1215">
                  <c:v>102</c:v>
                </c:pt>
                <c:pt idx="1216">
                  <c:v>107</c:v>
                </c:pt>
                <c:pt idx="1217">
                  <c:v>105</c:v>
                </c:pt>
                <c:pt idx="1218">
                  <c:v>106</c:v>
                </c:pt>
                <c:pt idx="1219">
                  <c:v>110</c:v>
                </c:pt>
                <c:pt idx="1220">
                  <c:v>111</c:v>
                </c:pt>
                <c:pt idx="1221">
                  <c:v>112</c:v>
                </c:pt>
                <c:pt idx="1222">
                  <c:v>119</c:v>
                </c:pt>
                <c:pt idx="1223">
                  <c:v>120</c:v>
                </c:pt>
                <c:pt idx="1224">
                  <c:v>113</c:v>
                </c:pt>
                <c:pt idx="1225">
                  <c:v>113</c:v>
                </c:pt>
                <c:pt idx="1226">
                  <c:v>112</c:v>
                </c:pt>
                <c:pt idx="1227">
                  <c:v>109</c:v>
                </c:pt>
                <c:pt idx="1228">
                  <c:v>109</c:v>
                </c:pt>
                <c:pt idx="1229">
                  <c:v>110</c:v>
                </c:pt>
                <c:pt idx="1230">
                  <c:v>115</c:v>
                </c:pt>
                <c:pt idx="1231">
                  <c:v>113</c:v>
                </c:pt>
                <c:pt idx="1232">
                  <c:v>111</c:v>
                </c:pt>
                <c:pt idx="1233">
                  <c:v>112</c:v>
                </c:pt>
                <c:pt idx="1234">
                  <c:v>111</c:v>
                </c:pt>
                <c:pt idx="1235">
                  <c:v>113</c:v>
                </c:pt>
                <c:pt idx="1236">
                  <c:v>109</c:v>
                </c:pt>
                <c:pt idx="1237">
                  <c:v>113</c:v>
                </c:pt>
                <c:pt idx="1238">
                  <c:v>109</c:v>
                </c:pt>
                <c:pt idx="1239">
                  <c:v>105</c:v>
                </c:pt>
                <c:pt idx="1240">
                  <c:v>109</c:v>
                </c:pt>
                <c:pt idx="1241">
                  <c:v>107</c:v>
                </c:pt>
                <c:pt idx="1242">
                  <c:v>109</c:v>
                </c:pt>
                <c:pt idx="1243">
                  <c:v>108</c:v>
                </c:pt>
                <c:pt idx="1244">
                  <c:v>107</c:v>
                </c:pt>
                <c:pt idx="1245">
                  <c:v>105</c:v>
                </c:pt>
                <c:pt idx="1246">
                  <c:v>110</c:v>
                </c:pt>
                <c:pt idx="1247">
                  <c:v>108</c:v>
                </c:pt>
                <c:pt idx="1248">
                  <c:v>106</c:v>
                </c:pt>
                <c:pt idx="1249">
                  <c:v>105</c:v>
                </c:pt>
                <c:pt idx="1250">
                  <c:v>109</c:v>
                </c:pt>
                <c:pt idx="1251">
                  <c:v>116</c:v>
                </c:pt>
                <c:pt idx="1252">
                  <c:v>116</c:v>
                </c:pt>
                <c:pt idx="1253">
                  <c:v>115</c:v>
                </c:pt>
                <c:pt idx="1254">
                  <c:v>117</c:v>
                </c:pt>
                <c:pt idx="1255">
                  <c:v>111</c:v>
                </c:pt>
                <c:pt idx="1256">
                  <c:v>113</c:v>
                </c:pt>
                <c:pt idx="1257">
                  <c:v>112</c:v>
                </c:pt>
                <c:pt idx="1258">
                  <c:v>112</c:v>
                </c:pt>
                <c:pt idx="1259">
                  <c:v>111</c:v>
                </c:pt>
                <c:pt idx="1260">
                  <c:v>110</c:v>
                </c:pt>
                <c:pt idx="1261">
                  <c:v>109</c:v>
                </c:pt>
                <c:pt idx="1262">
                  <c:v>113</c:v>
                </c:pt>
                <c:pt idx="1263">
                  <c:v>107</c:v>
                </c:pt>
                <c:pt idx="1264">
                  <c:v>108</c:v>
                </c:pt>
                <c:pt idx="1265">
                  <c:v>107</c:v>
                </c:pt>
                <c:pt idx="1266">
                  <c:v>109</c:v>
                </c:pt>
                <c:pt idx="1267">
                  <c:v>104</c:v>
                </c:pt>
                <c:pt idx="1268">
                  <c:v>107</c:v>
                </c:pt>
                <c:pt idx="1269">
                  <c:v>109</c:v>
                </c:pt>
                <c:pt idx="1270">
                  <c:v>111</c:v>
                </c:pt>
                <c:pt idx="1271">
                  <c:v>113</c:v>
                </c:pt>
                <c:pt idx="1272">
                  <c:v>111</c:v>
                </c:pt>
                <c:pt idx="1273">
                  <c:v>106</c:v>
                </c:pt>
                <c:pt idx="1274">
                  <c:v>106</c:v>
                </c:pt>
                <c:pt idx="1275">
                  <c:v>106</c:v>
                </c:pt>
                <c:pt idx="1276">
                  <c:v>105</c:v>
                </c:pt>
                <c:pt idx="1277">
                  <c:v>102</c:v>
                </c:pt>
                <c:pt idx="1278">
                  <c:v>102</c:v>
                </c:pt>
                <c:pt idx="1279">
                  <c:v>103</c:v>
                </c:pt>
                <c:pt idx="1280">
                  <c:v>103</c:v>
                </c:pt>
                <c:pt idx="1281">
                  <c:v>101</c:v>
                </c:pt>
                <c:pt idx="1282">
                  <c:v>104</c:v>
                </c:pt>
                <c:pt idx="1283">
                  <c:v>109</c:v>
                </c:pt>
                <c:pt idx="1284">
                  <c:v>110</c:v>
                </c:pt>
                <c:pt idx="1285">
                  <c:v>108</c:v>
                </c:pt>
                <c:pt idx="1286">
                  <c:v>108</c:v>
                </c:pt>
                <c:pt idx="1287">
                  <c:v>102</c:v>
                </c:pt>
                <c:pt idx="1288">
                  <c:v>105</c:v>
                </c:pt>
                <c:pt idx="1289">
                  <c:v>109</c:v>
                </c:pt>
                <c:pt idx="1290">
                  <c:v>107</c:v>
                </c:pt>
                <c:pt idx="1291">
                  <c:v>108</c:v>
                </c:pt>
                <c:pt idx="1292">
                  <c:v>106</c:v>
                </c:pt>
                <c:pt idx="1293">
                  <c:v>113</c:v>
                </c:pt>
                <c:pt idx="1294">
                  <c:v>114</c:v>
                </c:pt>
                <c:pt idx="1295">
                  <c:v>116</c:v>
                </c:pt>
                <c:pt idx="1296">
                  <c:v>115</c:v>
                </c:pt>
                <c:pt idx="1297">
                  <c:v>113</c:v>
                </c:pt>
                <c:pt idx="1298">
                  <c:v>112</c:v>
                </c:pt>
                <c:pt idx="1299">
                  <c:v>108</c:v>
                </c:pt>
                <c:pt idx="1300">
                  <c:v>107</c:v>
                </c:pt>
                <c:pt idx="1301">
                  <c:v>108</c:v>
                </c:pt>
                <c:pt idx="1302">
                  <c:v>106</c:v>
                </c:pt>
                <c:pt idx="1303">
                  <c:v>112</c:v>
                </c:pt>
                <c:pt idx="1304">
                  <c:v>112</c:v>
                </c:pt>
                <c:pt idx="1305">
                  <c:v>112</c:v>
                </c:pt>
                <c:pt idx="1306">
                  <c:v>113</c:v>
                </c:pt>
                <c:pt idx="1307">
                  <c:v>114</c:v>
                </c:pt>
                <c:pt idx="1308">
                  <c:v>113</c:v>
                </c:pt>
                <c:pt idx="1309">
                  <c:v>118</c:v>
                </c:pt>
                <c:pt idx="1310">
                  <c:v>118</c:v>
                </c:pt>
                <c:pt idx="1311">
                  <c:v>118</c:v>
                </c:pt>
                <c:pt idx="1312">
                  <c:v>119</c:v>
                </c:pt>
                <c:pt idx="1313">
                  <c:v>113</c:v>
                </c:pt>
                <c:pt idx="1314">
                  <c:v>108</c:v>
                </c:pt>
                <c:pt idx="1315">
                  <c:v>111</c:v>
                </c:pt>
                <c:pt idx="1316">
                  <c:v>112</c:v>
                </c:pt>
                <c:pt idx="1317">
                  <c:v>111</c:v>
                </c:pt>
                <c:pt idx="1318">
                  <c:v>113</c:v>
                </c:pt>
                <c:pt idx="1319">
                  <c:v>106</c:v>
                </c:pt>
                <c:pt idx="1320">
                  <c:v>109</c:v>
                </c:pt>
                <c:pt idx="1321">
                  <c:v>114</c:v>
                </c:pt>
                <c:pt idx="1322">
                  <c:v>113</c:v>
                </c:pt>
                <c:pt idx="1323">
                  <c:v>114</c:v>
                </c:pt>
                <c:pt idx="1324">
                  <c:v>116</c:v>
                </c:pt>
                <c:pt idx="1325">
                  <c:v>110</c:v>
                </c:pt>
                <c:pt idx="1326">
                  <c:v>107</c:v>
                </c:pt>
                <c:pt idx="1327">
                  <c:v>107</c:v>
                </c:pt>
                <c:pt idx="1328">
                  <c:v>105</c:v>
                </c:pt>
                <c:pt idx="1329">
                  <c:v>108</c:v>
                </c:pt>
                <c:pt idx="1330">
                  <c:v>110</c:v>
                </c:pt>
                <c:pt idx="1331">
                  <c:v>107</c:v>
                </c:pt>
                <c:pt idx="1332">
                  <c:v>108</c:v>
                </c:pt>
                <c:pt idx="1333">
                  <c:v>109</c:v>
                </c:pt>
                <c:pt idx="1334">
                  <c:v>106</c:v>
                </c:pt>
                <c:pt idx="1335">
                  <c:v>104</c:v>
                </c:pt>
                <c:pt idx="1336">
                  <c:v>106</c:v>
                </c:pt>
                <c:pt idx="1337">
                  <c:v>106</c:v>
                </c:pt>
                <c:pt idx="1338">
                  <c:v>105</c:v>
                </c:pt>
                <c:pt idx="1339">
                  <c:v>109</c:v>
                </c:pt>
                <c:pt idx="1340">
                  <c:v>111</c:v>
                </c:pt>
                <c:pt idx="1341">
                  <c:v>115</c:v>
                </c:pt>
                <c:pt idx="1342">
                  <c:v>114</c:v>
                </c:pt>
                <c:pt idx="1343">
                  <c:v>110</c:v>
                </c:pt>
                <c:pt idx="1344">
                  <c:v>110</c:v>
                </c:pt>
                <c:pt idx="1345">
                  <c:v>104</c:v>
                </c:pt>
                <c:pt idx="1346">
                  <c:v>103</c:v>
                </c:pt>
                <c:pt idx="1347">
                  <c:v>101</c:v>
                </c:pt>
                <c:pt idx="1348">
                  <c:v>105</c:v>
                </c:pt>
                <c:pt idx="1349">
                  <c:v>107</c:v>
                </c:pt>
                <c:pt idx="1350">
                  <c:v>103</c:v>
                </c:pt>
                <c:pt idx="1351">
                  <c:v>107</c:v>
                </c:pt>
                <c:pt idx="1352">
                  <c:v>105</c:v>
                </c:pt>
                <c:pt idx="1353">
                  <c:v>106</c:v>
                </c:pt>
                <c:pt idx="1354">
                  <c:v>108</c:v>
                </c:pt>
                <c:pt idx="1355">
                  <c:v>108</c:v>
                </c:pt>
                <c:pt idx="1356">
                  <c:v>111</c:v>
                </c:pt>
                <c:pt idx="1357">
                  <c:v>113</c:v>
                </c:pt>
                <c:pt idx="1358">
                  <c:v>112</c:v>
                </c:pt>
                <c:pt idx="1359">
                  <c:v>113</c:v>
                </c:pt>
                <c:pt idx="1360">
                  <c:v>116</c:v>
                </c:pt>
                <c:pt idx="1361">
                  <c:v>113</c:v>
                </c:pt>
                <c:pt idx="1362">
                  <c:v>116</c:v>
                </c:pt>
                <c:pt idx="1363">
                  <c:v>112</c:v>
                </c:pt>
                <c:pt idx="1364">
                  <c:v>111</c:v>
                </c:pt>
                <c:pt idx="1365">
                  <c:v>109</c:v>
                </c:pt>
                <c:pt idx="1366">
                  <c:v>107</c:v>
                </c:pt>
                <c:pt idx="1367">
                  <c:v>110</c:v>
                </c:pt>
                <c:pt idx="1368">
                  <c:v>108</c:v>
                </c:pt>
                <c:pt idx="1369">
                  <c:v>109</c:v>
                </c:pt>
                <c:pt idx="1370">
                  <c:v>112</c:v>
                </c:pt>
                <c:pt idx="1371">
                  <c:v>111</c:v>
                </c:pt>
                <c:pt idx="1372">
                  <c:v>111</c:v>
                </c:pt>
                <c:pt idx="1373">
                  <c:v>112</c:v>
                </c:pt>
                <c:pt idx="1374">
                  <c:v>113</c:v>
                </c:pt>
                <c:pt idx="1375">
                  <c:v>113</c:v>
                </c:pt>
                <c:pt idx="1376">
                  <c:v>112</c:v>
                </c:pt>
                <c:pt idx="1377">
                  <c:v>115</c:v>
                </c:pt>
                <c:pt idx="1378">
                  <c:v>106</c:v>
                </c:pt>
                <c:pt idx="1379">
                  <c:v>111</c:v>
                </c:pt>
                <c:pt idx="1380">
                  <c:v>109</c:v>
                </c:pt>
                <c:pt idx="1381">
                  <c:v>110</c:v>
                </c:pt>
                <c:pt idx="1382">
                  <c:v>113</c:v>
                </c:pt>
                <c:pt idx="1383">
                  <c:v>106</c:v>
                </c:pt>
                <c:pt idx="1384">
                  <c:v>104</c:v>
                </c:pt>
                <c:pt idx="1385">
                  <c:v>102</c:v>
                </c:pt>
                <c:pt idx="1386">
                  <c:v>105</c:v>
                </c:pt>
                <c:pt idx="1387">
                  <c:v>115</c:v>
                </c:pt>
                <c:pt idx="1388">
                  <c:v>115</c:v>
                </c:pt>
                <c:pt idx="1389">
                  <c:v>113</c:v>
                </c:pt>
                <c:pt idx="1390">
                  <c:v>110</c:v>
                </c:pt>
                <c:pt idx="1391">
                  <c:v>112</c:v>
                </c:pt>
                <c:pt idx="1392">
                  <c:v>111</c:v>
                </c:pt>
                <c:pt idx="1393">
                  <c:v>112</c:v>
                </c:pt>
                <c:pt idx="1394">
                  <c:v>112</c:v>
                </c:pt>
                <c:pt idx="1395">
                  <c:v>111</c:v>
                </c:pt>
                <c:pt idx="1396">
                  <c:v>112</c:v>
                </c:pt>
                <c:pt idx="1397">
                  <c:v>108</c:v>
                </c:pt>
                <c:pt idx="1398">
                  <c:v>105</c:v>
                </c:pt>
                <c:pt idx="1399">
                  <c:v>104</c:v>
                </c:pt>
                <c:pt idx="1400">
                  <c:v>110</c:v>
                </c:pt>
                <c:pt idx="1401">
                  <c:v>110</c:v>
                </c:pt>
                <c:pt idx="1402">
                  <c:v>105</c:v>
                </c:pt>
                <c:pt idx="1403">
                  <c:v>101</c:v>
                </c:pt>
                <c:pt idx="1404">
                  <c:v>103</c:v>
                </c:pt>
                <c:pt idx="1405">
                  <c:v>105</c:v>
                </c:pt>
                <c:pt idx="1406">
                  <c:v>109</c:v>
                </c:pt>
                <c:pt idx="1407">
                  <c:v>113</c:v>
                </c:pt>
                <c:pt idx="1408">
                  <c:v>116</c:v>
                </c:pt>
                <c:pt idx="1409">
                  <c:v>114</c:v>
                </c:pt>
                <c:pt idx="1410">
                  <c:v>107</c:v>
                </c:pt>
                <c:pt idx="1411">
                  <c:v>110</c:v>
                </c:pt>
                <c:pt idx="1412">
                  <c:v>111</c:v>
                </c:pt>
                <c:pt idx="1413">
                  <c:v>110</c:v>
                </c:pt>
                <c:pt idx="1414">
                  <c:v>113</c:v>
                </c:pt>
                <c:pt idx="1415">
                  <c:v>112</c:v>
                </c:pt>
                <c:pt idx="1416">
                  <c:v>104</c:v>
                </c:pt>
                <c:pt idx="1417">
                  <c:v>106</c:v>
                </c:pt>
                <c:pt idx="1418">
                  <c:v>107</c:v>
                </c:pt>
                <c:pt idx="1419">
                  <c:v>108</c:v>
                </c:pt>
                <c:pt idx="1420">
                  <c:v>110</c:v>
                </c:pt>
                <c:pt idx="1421">
                  <c:v>107</c:v>
                </c:pt>
                <c:pt idx="1422">
                  <c:v>104</c:v>
                </c:pt>
                <c:pt idx="1423">
                  <c:v>107</c:v>
                </c:pt>
                <c:pt idx="1424">
                  <c:v>107</c:v>
                </c:pt>
                <c:pt idx="1425">
                  <c:v>108</c:v>
                </c:pt>
                <c:pt idx="1426">
                  <c:v>107</c:v>
                </c:pt>
                <c:pt idx="1427">
                  <c:v>108</c:v>
                </c:pt>
                <c:pt idx="1428">
                  <c:v>107</c:v>
                </c:pt>
                <c:pt idx="1429">
                  <c:v>114</c:v>
                </c:pt>
                <c:pt idx="1430">
                  <c:v>110</c:v>
                </c:pt>
                <c:pt idx="1431">
                  <c:v>105</c:v>
                </c:pt>
                <c:pt idx="1432">
                  <c:v>107</c:v>
                </c:pt>
                <c:pt idx="1433">
                  <c:v>112</c:v>
                </c:pt>
                <c:pt idx="1434">
                  <c:v>112</c:v>
                </c:pt>
                <c:pt idx="1435">
                  <c:v>114</c:v>
                </c:pt>
                <c:pt idx="1436">
                  <c:v>117</c:v>
                </c:pt>
                <c:pt idx="1437">
                  <c:v>114</c:v>
                </c:pt>
                <c:pt idx="1438">
                  <c:v>113</c:v>
                </c:pt>
                <c:pt idx="1439">
                  <c:v>111</c:v>
                </c:pt>
                <c:pt idx="1440">
                  <c:v>112</c:v>
                </c:pt>
                <c:pt idx="1441">
                  <c:v>107</c:v>
                </c:pt>
                <c:pt idx="1442">
                  <c:v>102</c:v>
                </c:pt>
                <c:pt idx="1443">
                  <c:v>104</c:v>
                </c:pt>
                <c:pt idx="1444">
                  <c:v>109</c:v>
                </c:pt>
                <c:pt idx="1445">
                  <c:v>112</c:v>
                </c:pt>
                <c:pt idx="1446">
                  <c:v>113</c:v>
                </c:pt>
                <c:pt idx="1447">
                  <c:v>108</c:v>
                </c:pt>
                <c:pt idx="1448">
                  <c:v>106</c:v>
                </c:pt>
                <c:pt idx="1449">
                  <c:v>107</c:v>
                </c:pt>
                <c:pt idx="1450">
                  <c:v>110</c:v>
                </c:pt>
                <c:pt idx="1451">
                  <c:v>110</c:v>
                </c:pt>
                <c:pt idx="1452">
                  <c:v>116</c:v>
                </c:pt>
                <c:pt idx="1453">
                  <c:v>117</c:v>
                </c:pt>
                <c:pt idx="1454">
                  <c:v>113</c:v>
                </c:pt>
                <c:pt idx="1455">
                  <c:v>122</c:v>
                </c:pt>
                <c:pt idx="1456">
                  <c:v>112</c:v>
                </c:pt>
                <c:pt idx="1457">
                  <c:v>115</c:v>
                </c:pt>
                <c:pt idx="1458">
                  <c:v>113</c:v>
                </c:pt>
                <c:pt idx="1459">
                  <c:v>111</c:v>
                </c:pt>
                <c:pt idx="1460">
                  <c:v>107</c:v>
                </c:pt>
                <c:pt idx="1461">
                  <c:v>110</c:v>
                </c:pt>
                <c:pt idx="1462">
                  <c:v>111</c:v>
                </c:pt>
                <c:pt idx="1463">
                  <c:v>108</c:v>
                </c:pt>
                <c:pt idx="1464">
                  <c:v>116</c:v>
                </c:pt>
                <c:pt idx="1465">
                  <c:v>106</c:v>
                </c:pt>
                <c:pt idx="1466">
                  <c:v>108</c:v>
                </c:pt>
                <c:pt idx="1467">
                  <c:v>112</c:v>
                </c:pt>
                <c:pt idx="1468">
                  <c:v>106</c:v>
                </c:pt>
                <c:pt idx="1469">
                  <c:v>111</c:v>
                </c:pt>
                <c:pt idx="1470">
                  <c:v>109</c:v>
                </c:pt>
                <c:pt idx="1471">
                  <c:v>114</c:v>
                </c:pt>
                <c:pt idx="1472">
                  <c:v>112</c:v>
                </c:pt>
                <c:pt idx="1473">
                  <c:v>113</c:v>
                </c:pt>
                <c:pt idx="1474">
                  <c:v>116</c:v>
                </c:pt>
                <c:pt idx="1475">
                  <c:v>118</c:v>
                </c:pt>
                <c:pt idx="1476">
                  <c:v>122</c:v>
                </c:pt>
                <c:pt idx="1477">
                  <c:v>113</c:v>
                </c:pt>
                <c:pt idx="1478">
                  <c:v>111</c:v>
                </c:pt>
                <c:pt idx="1479">
                  <c:v>114</c:v>
                </c:pt>
                <c:pt idx="1480">
                  <c:v>120</c:v>
                </c:pt>
                <c:pt idx="1481">
                  <c:v>116</c:v>
                </c:pt>
                <c:pt idx="1482">
                  <c:v>116</c:v>
                </c:pt>
                <c:pt idx="1483">
                  <c:v>120</c:v>
                </c:pt>
                <c:pt idx="1484">
                  <c:v>119</c:v>
                </c:pt>
                <c:pt idx="1485">
                  <c:v>111</c:v>
                </c:pt>
                <c:pt idx="1486">
                  <c:v>114</c:v>
                </c:pt>
                <c:pt idx="1487">
                  <c:v>108</c:v>
                </c:pt>
                <c:pt idx="1488">
                  <c:v>111</c:v>
                </c:pt>
                <c:pt idx="1489">
                  <c:v>110</c:v>
                </c:pt>
                <c:pt idx="1490">
                  <c:v>112</c:v>
                </c:pt>
                <c:pt idx="1491">
                  <c:v>110</c:v>
                </c:pt>
                <c:pt idx="1492">
                  <c:v>107</c:v>
                </c:pt>
                <c:pt idx="1493">
                  <c:v>108</c:v>
                </c:pt>
                <c:pt idx="1494">
                  <c:v>110</c:v>
                </c:pt>
                <c:pt idx="1495">
                  <c:v>111</c:v>
                </c:pt>
                <c:pt idx="1496">
                  <c:v>114</c:v>
                </c:pt>
                <c:pt idx="1497">
                  <c:v>110</c:v>
                </c:pt>
                <c:pt idx="1498">
                  <c:v>111</c:v>
                </c:pt>
                <c:pt idx="1499">
                  <c:v>110</c:v>
                </c:pt>
                <c:pt idx="1500">
                  <c:v>117</c:v>
                </c:pt>
              </c:numCache>
            </c:numRef>
          </c:yVal>
          <c:smooth val="1"/>
          <c:extLst>
            <c:ext xmlns:c16="http://schemas.microsoft.com/office/drawing/2014/chart" uri="{C3380CC4-5D6E-409C-BE32-E72D297353CC}">
              <c16:uniqueId val="{00000000-5D86-4F41-AB89-E21A91B3BB1D}"/>
            </c:ext>
          </c:extLst>
        </c:ser>
        <c:ser>
          <c:idx val="1"/>
          <c:order val="1"/>
          <c:tx>
            <c:v>Simulation 2</c:v>
          </c:tx>
          <c:spPr>
            <a:ln w="12700" cap="rnd">
              <a:solidFill>
                <a:srgbClr val="000000"/>
              </a:solidFill>
              <a:round/>
            </a:ln>
            <a:effectLst/>
          </c:spPr>
          <c:marker>
            <c:symbol val="none"/>
          </c:marker>
          <c:xVal>
            <c:numRef>
              <c:f>Sheet1!$A$1:$A$1501</c:f>
              <c:numCache>
                <c:formatCode>General</c:formatCode>
                <c:ptCount val="1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numCache>
            </c:numRef>
          </c:xVal>
          <c:yVal>
            <c:numRef>
              <c:f>Sheet1!$C$1:$C$1501</c:f>
              <c:numCache>
                <c:formatCode>General</c:formatCode>
                <c:ptCount val="1501"/>
                <c:pt idx="0">
                  <c:v>100</c:v>
                </c:pt>
                <c:pt idx="1">
                  <c:v>100</c:v>
                </c:pt>
                <c:pt idx="2">
                  <c:v>102</c:v>
                </c:pt>
                <c:pt idx="3">
                  <c:v>102</c:v>
                </c:pt>
                <c:pt idx="4">
                  <c:v>107</c:v>
                </c:pt>
                <c:pt idx="5">
                  <c:v>108</c:v>
                </c:pt>
                <c:pt idx="6">
                  <c:v>111</c:v>
                </c:pt>
                <c:pt idx="7">
                  <c:v>112</c:v>
                </c:pt>
                <c:pt idx="8">
                  <c:v>112</c:v>
                </c:pt>
                <c:pt idx="9">
                  <c:v>113</c:v>
                </c:pt>
                <c:pt idx="10">
                  <c:v>112</c:v>
                </c:pt>
                <c:pt idx="11">
                  <c:v>112</c:v>
                </c:pt>
                <c:pt idx="12">
                  <c:v>111</c:v>
                </c:pt>
                <c:pt idx="13">
                  <c:v>114</c:v>
                </c:pt>
                <c:pt idx="14">
                  <c:v>106</c:v>
                </c:pt>
                <c:pt idx="15">
                  <c:v>104</c:v>
                </c:pt>
                <c:pt idx="16">
                  <c:v>104</c:v>
                </c:pt>
                <c:pt idx="17">
                  <c:v>102</c:v>
                </c:pt>
                <c:pt idx="18">
                  <c:v>102</c:v>
                </c:pt>
                <c:pt idx="19">
                  <c:v>102</c:v>
                </c:pt>
                <c:pt idx="20">
                  <c:v>104</c:v>
                </c:pt>
                <c:pt idx="21">
                  <c:v>102</c:v>
                </c:pt>
                <c:pt idx="22">
                  <c:v>101</c:v>
                </c:pt>
                <c:pt idx="23">
                  <c:v>108</c:v>
                </c:pt>
                <c:pt idx="24">
                  <c:v>109</c:v>
                </c:pt>
                <c:pt idx="25">
                  <c:v>109</c:v>
                </c:pt>
                <c:pt idx="26">
                  <c:v>110</c:v>
                </c:pt>
                <c:pt idx="27">
                  <c:v>112</c:v>
                </c:pt>
                <c:pt idx="28">
                  <c:v>115</c:v>
                </c:pt>
                <c:pt idx="29">
                  <c:v>107</c:v>
                </c:pt>
                <c:pt idx="30">
                  <c:v>104</c:v>
                </c:pt>
                <c:pt idx="31">
                  <c:v>106</c:v>
                </c:pt>
                <c:pt idx="32">
                  <c:v>114</c:v>
                </c:pt>
                <c:pt idx="33">
                  <c:v>112</c:v>
                </c:pt>
                <c:pt idx="34">
                  <c:v>111</c:v>
                </c:pt>
                <c:pt idx="35">
                  <c:v>108</c:v>
                </c:pt>
                <c:pt idx="36">
                  <c:v>114</c:v>
                </c:pt>
                <c:pt idx="37">
                  <c:v>106</c:v>
                </c:pt>
                <c:pt idx="38">
                  <c:v>105</c:v>
                </c:pt>
                <c:pt idx="39">
                  <c:v>106</c:v>
                </c:pt>
                <c:pt idx="40">
                  <c:v>106</c:v>
                </c:pt>
                <c:pt idx="41">
                  <c:v>107</c:v>
                </c:pt>
                <c:pt idx="42">
                  <c:v>106</c:v>
                </c:pt>
                <c:pt idx="43">
                  <c:v>104</c:v>
                </c:pt>
                <c:pt idx="44">
                  <c:v>104</c:v>
                </c:pt>
                <c:pt idx="45">
                  <c:v>108</c:v>
                </c:pt>
                <c:pt idx="46">
                  <c:v>108</c:v>
                </c:pt>
                <c:pt idx="47">
                  <c:v>108</c:v>
                </c:pt>
                <c:pt idx="48">
                  <c:v>105</c:v>
                </c:pt>
                <c:pt idx="49">
                  <c:v>105</c:v>
                </c:pt>
                <c:pt idx="50">
                  <c:v>104</c:v>
                </c:pt>
                <c:pt idx="51">
                  <c:v>105</c:v>
                </c:pt>
                <c:pt idx="52">
                  <c:v>106</c:v>
                </c:pt>
                <c:pt idx="53">
                  <c:v>105</c:v>
                </c:pt>
                <c:pt idx="54">
                  <c:v>104</c:v>
                </c:pt>
                <c:pt idx="55">
                  <c:v>104</c:v>
                </c:pt>
                <c:pt idx="56">
                  <c:v>102</c:v>
                </c:pt>
                <c:pt idx="57">
                  <c:v>106</c:v>
                </c:pt>
                <c:pt idx="58">
                  <c:v>107</c:v>
                </c:pt>
                <c:pt idx="59">
                  <c:v>102</c:v>
                </c:pt>
                <c:pt idx="60">
                  <c:v>106</c:v>
                </c:pt>
                <c:pt idx="61">
                  <c:v>107</c:v>
                </c:pt>
                <c:pt idx="62">
                  <c:v>104</c:v>
                </c:pt>
                <c:pt idx="63">
                  <c:v>107</c:v>
                </c:pt>
                <c:pt idx="64">
                  <c:v>107</c:v>
                </c:pt>
                <c:pt idx="65">
                  <c:v>107</c:v>
                </c:pt>
                <c:pt idx="66">
                  <c:v>105</c:v>
                </c:pt>
                <c:pt idx="67">
                  <c:v>111</c:v>
                </c:pt>
                <c:pt idx="68">
                  <c:v>108</c:v>
                </c:pt>
                <c:pt idx="69">
                  <c:v>109</c:v>
                </c:pt>
                <c:pt idx="70">
                  <c:v>107</c:v>
                </c:pt>
                <c:pt idx="71">
                  <c:v>108</c:v>
                </c:pt>
                <c:pt idx="72">
                  <c:v>107</c:v>
                </c:pt>
                <c:pt idx="73">
                  <c:v>106</c:v>
                </c:pt>
                <c:pt idx="74">
                  <c:v>104</c:v>
                </c:pt>
                <c:pt idx="75">
                  <c:v>104</c:v>
                </c:pt>
                <c:pt idx="76">
                  <c:v>100</c:v>
                </c:pt>
                <c:pt idx="77">
                  <c:v>97</c:v>
                </c:pt>
                <c:pt idx="78">
                  <c:v>97</c:v>
                </c:pt>
                <c:pt idx="79">
                  <c:v>100</c:v>
                </c:pt>
                <c:pt idx="80">
                  <c:v>101</c:v>
                </c:pt>
                <c:pt idx="81">
                  <c:v>101</c:v>
                </c:pt>
                <c:pt idx="82">
                  <c:v>100</c:v>
                </c:pt>
                <c:pt idx="83">
                  <c:v>99</c:v>
                </c:pt>
                <c:pt idx="84">
                  <c:v>99</c:v>
                </c:pt>
                <c:pt idx="85">
                  <c:v>99</c:v>
                </c:pt>
                <c:pt idx="86">
                  <c:v>101</c:v>
                </c:pt>
                <c:pt idx="87">
                  <c:v>98</c:v>
                </c:pt>
                <c:pt idx="88">
                  <c:v>102</c:v>
                </c:pt>
                <c:pt idx="89">
                  <c:v>100</c:v>
                </c:pt>
                <c:pt idx="90">
                  <c:v>102</c:v>
                </c:pt>
                <c:pt idx="91">
                  <c:v>100</c:v>
                </c:pt>
                <c:pt idx="92">
                  <c:v>97</c:v>
                </c:pt>
                <c:pt idx="93">
                  <c:v>98</c:v>
                </c:pt>
                <c:pt idx="94">
                  <c:v>101</c:v>
                </c:pt>
                <c:pt idx="95">
                  <c:v>97</c:v>
                </c:pt>
                <c:pt idx="96">
                  <c:v>100</c:v>
                </c:pt>
                <c:pt idx="97">
                  <c:v>104</c:v>
                </c:pt>
                <c:pt idx="98">
                  <c:v>101</c:v>
                </c:pt>
                <c:pt idx="99">
                  <c:v>106</c:v>
                </c:pt>
                <c:pt idx="100">
                  <c:v>104</c:v>
                </c:pt>
                <c:pt idx="101">
                  <c:v>108</c:v>
                </c:pt>
                <c:pt idx="102">
                  <c:v>106</c:v>
                </c:pt>
                <c:pt idx="103">
                  <c:v>106</c:v>
                </c:pt>
                <c:pt idx="104">
                  <c:v>105</c:v>
                </c:pt>
                <c:pt idx="105">
                  <c:v>110</c:v>
                </c:pt>
                <c:pt idx="106">
                  <c:v>107</c:v>
                </c:pt>
                <c:pt idx="107">
                  <c:v>104</c:v>
                </c:pt>
                <c:pt idx="108">
                  <c:v>105</c:v>
                </c:pt>
                <c:pt idx="109">
                  <c:v>103</c:v>
                </c:pt>
                <c:pt idx="110">
                  <c:v>102</c:v>
                </c:pt>
                <c:pt idx="111">
                  <c:v>101</c:v>
                </c:pt>
                <c:pt idx="112">
                  <c:v>102</c:v>
                </c:pt>
                <c:pt idx="113">
                  <c:v>98</c:v>
                </c:pt>
                <c:pt idx="114">
                  <c:v>103</c:v>
                </c:pt>
                <c:pt idx="115">
                  <c:v>105</c:v>
                </c:pt>
                <c:pt idx="116">
                  <c:v>103</c:v>
                </c:pt>
                <c:pt idx="117">
                  <c:v>103</c:v>
                </c:pt>
                <c:pt idx="118">
                  <c:v>106</c:v>
                </c:pt>
                <c:pt idx="119">
                  <c:v>108</c:v>
                </c:pt>
                <c:pt idx="120">
                  <c:v>107</c:v>
                </c:pt>
                <c:pt idx="121">
                  <c:v>107</c:v>
                </c:pt>
                <c:pt idx="122">
                  <c:v>108</c:v>
                </c:pt>
                <c:pt idx="123">
                  <c:v>110</c:v>
                </c:pt>
                <c:pt idx="124">
                  <c:v>105</c:v>
                </c:pt>
                <c:pt idx="125">
                  <c:v>106</c:v>
                </c:pt>
                <c:pt idx="126">
                  <c:v>109</c:v>
                </c:pt>
                <c:pt idx="127">
                  <c:v>107</c:v>
                </c:pt>
                <c:pt idx="128">
                  <c:v>110</c:v>
                </c:pt>
                <c:pt idx="129">
                  <c:v>113</c:v>
                </c:pt>
                <c:pt idx="130">
                  <c:v>109</c:v>
                </c:pt>
                <c:pt idx="131">
                  <c:v>107</c:v>
                </c:pt>
                <c:pt idx="132">
                  <c:v>104</c:v>
                </c:pt>
                <c:pt idx="133">
                  <c:v>105</c:v>
                </c:pt>
                <c:pt idx="134">
                  <c:v>105</c:v>
                </c:pt>
                <c:pt idx="135">
                  <c:v>102</c:v>
                </c:pt>
                <c:pt idx="136">
                  <c:v>103</c:v>
                </c:pt>
                <c:pt idx="137">
                  <c:v>105</c:v>
                </c:pt>
                <c:pt idx="138">
                  <c:v>102</c:v>
                </c:pt>
                <c:pt idx="139">
                  <c:v>107</c:v>
                </c:pt>
                <c:pt idx="140">
                  <c:v>107</c:v>
                </c:pt>
                <c:pt idx="141">
                  <c:v>107</c:v>
                </c:pt>
                <c:pt idx="142">
                  <c:v>105</c:v>
                </c:pt>
                <c:pt idx="143">
                  <c:v>104</c:v>
                </c:pt>
                <c:pt idx="144">
                  <c:v>108</c:v>
                </c:pt>
                <c:pt idx="145">
                  <c:v>110</c:v>
                </c:pt>
                <c:pt idx="146">
                  <c:v>107</c:v>
                </c:pt>
                <c:pt idx="147">
                  <c:v>107</c:v>
                </c:pt>
                <c:pt idx="148">
                  <c:v>109</c:v>
                </c:pt>
                <c:pt idx="149">
                  <c:v>109</c:v>
                </c:pt>
                <c:pt idx="150">
                  <c:v>109</c:v>
                </c:pt>
                <c:pt idx="151">
                  <c:v>108</c:v>
                </c:pt>
                <c:pt idx="152">
                  <c:v>111</c:v>
                </c:pt>
                <c:pt idx="153">
                  <c:v>106</c:v>
                </c:pt>
                <c:pt idx="154">
                  <c:v>102</c:v>
                </c:pt>
                <c:pt idx="155">
                  <c:v>109</c:v>
                </c:pt>
                <c:pt idx="156">
                  <c:v>108</c:v>
                </c:pt>
                <c:pt idx="157">
                  <c:v>106</c:v>
                </c:pt>
                <c:pt idx="158">
                  <c:v>108</c:v>
                </c:pt>
                <c:pt idx="159">
                  <c:v>112</c:v>
                </c:pt>
                <c:pt idx="160">
                  <c:v>109</c:v>
                </c:pt>
                <c:pt idx="161">
                  <c:v>111</c:v>
                </c:pt>
                <c:pt idx="162">
                  <c:v>109</c:v>
                </c:pt>
                <c:pt idx="163">
                  <c:v>110</c:v>
                </c:pt>
                <c:pt idx="164">
                  <c:v>112</c:v>
                </c:pt>
                <c:pt idx="165">
                  <c:v>111</c:v>
                </c:pt>
                <c:pt idx="166">
                  <c:v>107</c:v>
                </c:pt>
                <c:pt idx="167">
                  <c:v>110</c:v>
                </c:pt>
                <c:pt idx="168">
                  <c:v>110</c:v>
                </c:pt>
                <c:pt idx="169">
                  <c:v>110</c:v>
                </c:pt>
                <c:pt idx="170">
                  <c:v>110</c:v>
                </c:pt>
                <c:pt idx="171">
                  <c:v>113</c:v>
                </c:pt>
                <c:pt idx="172">
                  <c:v>110</c:v>
                </c:pt>
                <c:pt idx="173">
                  <c:v>112</c:v>
                </c:pt>
                <c:pt idx="174">
                  <c:v>112</c:v>
                </c:pt>
                <c:pt idx="175">
                  <c:v>113</c:v>
                </c:pt>
                <c:pt idx="176">
                  <c:v>111</c:v>
                </c:pt>
                <c:pt idx="177">
                  <c:v>111</c:v>
                </c:pt>
                <c:pt idx="178">
                  <c:v>111</c:v>
                </c:pt>
                <c:pt idx="179">
                  <c:v>112</c:v>
                </c:pt>
                <c:pt idx="180">
                  <c:v>109</c:v>
                </c:pt>
                <c:pt idx="181">
                  <c:v>112</c:v>
                </c:pt>
                <c:pt idx="182">
                  <c:v>116</c:v>
                </c:pt>
                <c:pt idx="183">
                  <c:v>111</c:v>
                </c:pt>
                <c:pt idx="184">
                  <c:v>112</c:v>
                </c:pt>
                <c:pt idx="185">
                  <c:v>108</c:v>
                </c:pt>
                <c:pt idx="186">
                  <c:v>105</c:v>
                </c:pt>
                <c:pt idx="187">
                  <c:v>108</c:v>
                </c:pt>
                <c:pt idx="188">
                  <c:v>107</c:v>
                </c:pt>
                <c:pt idx="189">
                  <c:v>104</c:v>
                </c:pt>
                <c:pt idx="190">
                  <c:v>100</c:v>
                </c:pt>
                <c:pt idx="191">
                  <c:v>102</c:v>
                </c:pt>
                <c:pt idx="192">
                  <c:v>105</c:v>
                </c:pt>
                <c:pt idx="193">
                  <c:v>105</c:v>
                </c:pt>
                <c:pt idx="194">
                  <c:v>107</c:v>
                </c:pt>
                <c:pt idx="195">
                  <c:v>106</c:v>
                </c:pt>
                <c:pt idx="196">
                  <c:v>109</c:v>
                </c:pt>
                <c:pt idx="197">
                  <c:v>106</c:v>
                </c:pt>
                <c:pt idx="198">
                  <c:v>111</c:v>
                </c:pt>
                <c:pt idx="199">
                  <c:v>108</c:v>
                </c:pt>
                <c:pt idx="200">
                  <c:v>108</c:v>
                </c:pt>
                <c:pt idx="201">
                  <c:v>101</c:v>
                </c:pt>
                <c:pt idx="202">
                  <c:v>102</c:v>
                </c:pt>
                <c:pt idx="203">
                  <c:v>105</c:v>
                </c:pt>
                <c:pt idx="204">
                  <c:v>104</c:v>
                </c:pt>
                <c:pt idx="205">
                  <c:v>105</c:v>
                </c:pt>
                <c:pt idx="206">
                  <c:v>103</c:v>
                </c:pt>
                <c:pt idx="207">
                  <c:v>106</c:v>
                </c:pt>
                <c:pt idx="208">
                  <c:v>104</c:v>
                </c:pt>
                <c:pt idx="209">
                  <c:v>104</c:v>
                </c:pt>
                <c:pt idx="210">
                  <c:v>102</c:v>
                </c:pt>
                <c:pt idx="211">
                  <c:v>101</c:v>
                </c:pt>
                <c:pt idx="212">
                  <c:v>105</c:v>
                </c:pt>
                <c:pt idx="213">
                  <c:v>108</c:v>
                </c:pt>
                <c:pt idx="214">
                  <c:v>105</c:v>
                </c:pt>
                <c:pt idx="215">
                  <c:v>110</c:v>
                </c:pt>
                <c:pt idx="216">
                  <c:v>112</c:v>
                </c:pt>
                <c:pt idx="217">
                  <c:v>119</c:v>
                </c:pt>
                <c:pt idx="218">
                  <c:v>121</c:v>
                </c:pt>
                <c:pt idx="219">
                  <c:v>115</c:v>
                </c:pt>
                <c:pt idx="220">
                  <c:v>113</c:v>
                </c:pt>
                <c:pt idx="221">
                  <c:v>115</c:v>
                </c:pt>
                <c:pt idx="222">
                  <c:v>115</c:v>
                </c:pt>
                <c:pt idx="223">
                  <c:v>115</c:v>
                </c:pt>
                <c:pt idx="224">
                  <c:v>110</c:v>
                </c:pt>
                <c:pt idx="225">
                  <c:v>106</c:v>
                </c:pt>
                <c:pt idx="226">
                  <c:v>104</c:v>
                </c:pt>
                <c:pt idx="227">
                  <c:v>106</c:v>
                </c:pt>
                <c:pt idx="228">
                  <c:v>104</c:v>
                </c:pt>
                <c:pt idx="229">
                  <c:v>108</c:v>
                </c:pt>
                <c:pt idx="230">
                  <c:v>104</c:v>
                </c:pt>
                <c:pt idx="231">
                  <c:v>108</c:v>
                </c:pt>
                <c:pt idx="232">
                  <c:v>107</c:v>
                </c:pt>
                <c:pt idx="233">
                  <c:v>108</c:v>
                </c:pt>
                <c:pt idx="234">
                  <c:v>110</c:v>
                </c:pt>
                <c:pt idx="235">
                  <c:v>107</c:v>
                </c:pt>
                <c:pt idx="236">
                  <c:v>108</c:v>
                </c:pt>
                <c:pt idx="237">
                  <c:v>108</c:v>
                </c:pt>
                <c:pt idx="238">
                  <c:v>104</c:v>
                </c:pt>
                <c:pt idx="239">
                  <c:v>106</c:v>
                </c:pt>
                <c:pt idx="240">
                  <c:v>111</c:v>
                </c:pt>
                <c:pt idx="241">
                  <c:v>109</c:v>
                </c:pt>
                <c:pt idx="242">
                  <c:v>108</c:v>
                </c:pt>
                <c:pt idx="243">
                  <c:v>105</c:v>
                </c:pt>
                <c:pt idx="244">
                  <c:v>102</c:v>
                </c:pt>
                <c:pt idx="245">
                  <c:v>102</c:v>
                </c:pt>
                <c:pt idx="246">
                  <c:v>107</c:v>
                </c:pt>
                <c:pt idx="247">
                  <c:v>109</c:v>
                </c:pt>
                <c:pt idx="248">
                  <c:v>105</c:v>
                </c:pt>
                <c:pt idx="249">
                  <c:v>108</c:v>
                </c:pt>
                <c:pt idx="250">
                  <c:v>104</c:v>
                </c:pt>
                <c:pt idx="251">
                  <c:v>106</c:v>
                </c:pt>
                <c:pt idx="252">
                  <c:v>103</c:v>
                </c:pt>
                <c:pt idx="253">
                  <c:v>103</c:v>
                </c:pt>
                <c:pt idx="254">
                  <c:v>102</c:v>
                </c:pt>
                <c:pt idx="255">
                  <c:v>104</c:v>
                </c:pt>
                <c:pt idx="256">
                  <c:v>104</c:v>
                </c:pt>
                <c:pt idx="257">
                  <c:v>105</c:v>
                </c:pt>
                <c:pt idx="258">
                  <c:v>103</c:v>
                </c:pt>
                <c:pt idx="259">
                  <c:v>102</c:v>
                </c:pt>
                <c:pt idx="260">
                  <c:v>104</c:v>
                </c:pt>
                <c:pt idx="261">
                  <c:v>102</c:v>
                </c:pt>
                <c:pt idx="262">
                  <c:v>104</c:v>
                </c:pt>
                <c:pt idx="263">
                  <c:v>105</c:v>
                </c:pt>
                <c:pt idx="264">
                  <c:v>102</c:v>
                </c:pt>
                <c:pt idx="265">
                  <c:v>102</c:v>
                </c:pt>
                <c:pt idx="266">
                  <c:v>103</c:v>
                </c:pt>
                <c:pt idx="267">
                  <c:v>101</c:v>
                </c:pt>
                <c:pt idx="268">
                  <c:v>104</c:v>
                </c:pt>
                <c:pt idx="269">
                  <c:v>104</c:v>
                </c:pt>
                <c:pt idx="270">
                  <c:v>104</c:v>
                </c:pt>
                <c:pt idx="271">
                  <c:v>107</c:v>
                </c:pt>
                <c:pt idx="272">
                  <c:v>107</c:v>
                </c:pt>
                <c:pt idx="273">
                  <c:v>110</c:v>
                </c:pt>
                <c:pt idx="274">
                  <c:v>111</c:v>
                </c:pt>
                <c:pt idx="275">
                  <c:v>112</c:v>
                </c:pt>
                <c:pt idx="276">
                  <c:v>111</c:v>
                </c:pt>
                <c:pt idx="277">
                  <c:v>111</c:v>
                </c:pt>
                <c:pt idx="278">
                  <c:v>109</c:v>
                </c:pt>
                <c:pt idx="279">
                  <c:v>104</c:v>
                </c:pt>
                <c:pt idx="280">
                  <c:v>101</c:v>
                </c:pt>
                <c:pt idx="281">
                  <c:v>107</c:v>
                </c:pt>
                <c:pt idx="282">
                  <c:v>109</c:v>
                </c:pt>
                <c:pt idx="283">
                  <c:v>108</c:v>
                </c:pt>
                <c:pt idx="284">
                  <c:v>108</c:v>
                </c:pt>
                <c:pt idx="285">
                  <c:v>101</c:v>
                </c:pt>
                <c:pt idx="286">
                  <c:v>102</c:v>
                </c:pt>
                <c:pt idx="287">
                  <c:v>107</c:v>
                </c:pt>
                <c:pt idx="288">
                  <c:v>106</c:v>
                </c:pt>
                <c:pt idx="289">
                  <c:v>103</c:v>
                </c:pt>
                <c:pt idx="290">
                  <c:v>102</c:v>
                </c:pt>
                <c:pt idx="291">
                  <c:v>105</c:v>
                </c:pt>
                <c:pt idx="292">
                  <c:v>108</c:v>
                </c:pt>
                <c:pt idx="293">
                  <c:v>109</c:v>
                </c:pt>
                <c:pt idx="294">
                  <c:v>109</c:v>
                </c:pt>
                <c:pt idx="295">
                  <c:v>108</c:v>
                </c:pt>
                <c:pt idx="296">
                  <c:v>108</c:v>
                </c:pt>
                <c:pt idx="297">
                  <c:v>109</c:v>
                </c:pt>
                <c:pt idx="298">
                  <c:v>110</c:v>
                </c:pt>
                <c:pt idx="299">
                  <c:v>107</c:v>
                </c:pt>
                <c:pt idx="300">
                  <c:v>104</c:v>
                </c:pt>
                <c:pt idx="301">
                  <c:v>105</c:v>
                </c:pt>
                <c:pt idx="302">
                  <c:v>102</c:v>
                </c:pt>
                <c:pt idx="303">
                  <c:v>103</c:v>
                </c:pt>
                <c:pt idx="304">
                  <c:v>103</c:v>
                </c:pt>
                <c:pt idx="305">
                  <c:v>102</c:v>
                </c:pt>
                <c:pt idx="306">
                  <c:v>109</c:v>
                </c:pt>
                <c:pt idx="307">
                  <c:v>108</c:v>
                </c:pt>
                <c:pt idx="308">
                  <c:v>108</c:v>
                </c:pt>
                <c:pt idx="309">
                  <c:v>110</c:v>
                </c:pt>
                <c:pt idx="310">
                  <c:v>109</c:v>
                </c:pt>
                <c:pt idx="311">
                  <c:v>109</c:v>
                </c:pt>
                <c:pt idx="312">
                  <c:v>109</c:v>
                </c:pt>
                <c:pt idx="313">
                  <c:v>107</c:v>
                </c:pt>
                <c:pt idx="314">
                  <c:v>109</c:v>
                </c:pt>
                <c:pt idx="315">
                  <c:v>113</c:v>
                </c:pt>
                <c:pt idx="316">
                  <c:v>109</c:v>
                </c:pt>
                <c:pt idx="317">
                  <c:v>109</c:v>
                </c:pt>
                <c:pt idx="318">
                  <c:v>110</c:v>
                </c:pt>
                <c:pt idx="319">
                  <c:v>111</c:v>
                </c:pt>
                <c:pt idx="320">
                  <c:v>103</c:v>
                </c:pt>
                <c:pt idx="321">
                  <c:v>101</c:v>
                </c:pt>
                <c:pt idx="322">
                  <c:v>103</c:v>
                </c:pt>
                <c:pt idx="323">
                  <c:v>110</c:v>
                </c:pt>
                <c:pt idx="324">
                  <c:v>110</c:v>
                </c:pt>
                <c:pt idx="325">
                  <c:v>110</c:v>
                </c:pt>
                <c:pt idx="326">
                  <c:v>113</c:v>
                </c:pt>
                <c:pt idx="327">
                  <c:v>110</c:v>
                </c:pt>
                <c:pt idx="328">
                  <c:v>112</c:v>
                </c:pt>
                <c:pt idx="329">
                  <c:v>109</c:v>
                </c:pt>
                <c:pt idx="330">
                  <c:v>113</c:v>
                </c:pt>
                <c:pt idx="331">
                  <c:v>115</c:v>
                </c:pt>
                <c:pt idx="332">
                  <c:v>112</c:v>
                </c:pt>
                <c:pt idx="333">
                  <c:v>115</c:v>
                </c:pt>
                <c:pt idx="334">
                  <c:v>113</c:v>
                </c:pt>
                <c:pt idx="335">
                  <c:v>109</c:v>
                </c:pt>
                <c:pt idx="336">
                  <c:v>107</c:v>
                </c:pt>
                <c:pt idx="337">
                  <c:v>109</c:v>
                </c:pt>
                <c:pt idx="338">
                  <c:v>110</c:v>
                </c:pt>
                <c:pt idx="339">
                  <c:v>105</c:v>
                </c:pt>
                <c:pt idx="340">
                  <c:v>104</c:v>
                </c:pt>
                <c:pt idx="341">
                  <c:v>105</c:v>
                </c:pt>
                <c:pt idx="342">
                  <c:v>106</c:v>
                </c:pt>
                <c:pt idx="343">
                  <c:v>106</c:v>
                </c:pt>
                <c:pt idx="344">
                  <c:v>104</c:v>
                </c:pt>
                <c:pt idx="345">
                  <c:v>103</c:v>
                </c:pt>
                <c:pt idx="346">
                  <c:v>105</c:v>
                </c:pt>
                <c:pt idx="347">
                  <c:v>105</c:v>
                </c:pt>
                <c:pt idx="348">
                  <c:v>107</c:v>
                </c:pt>
                <c:pt idx="349">
                  <c:v>106</c:v>
                </c:pt>
                <c:pt idx="350">
                  <c:v>106</c:v>
                </c:pt>
                <c:pt idx="351">
                  <c:v>106</c:v>
                </c:pt>
                <c:pt idx="352">
                  <c:v>105</c:v>
                </c:pt>
                <c:pt idx="353">
                  <c:v>103</c:v>
                </c:pt>
                <c:pt idx="354">
                  <c:v>106</c:v>
                </c:pt>
                <c:pt idx="355">
                  <c:v>104</c:v>
                </c:pt>
                <c:pt idx="356">
                  <c:v>102</c:v>
                </c:pt>
                <c:pt idx="357">
                  <c:v>103</c:v>
                </c:pt>
                <c:pt idx="358">
                  <c:v>104</c:v>
                </c:pt>
                <c:pt idx="359">
                  <c:v>108</c:v>
                </c:pt>
                <c:pt idx="360">
                  <c:v>113</c:v>
                </c:pt>
                <c:pt idx="361">
                  <c:v>113</c:v>
                </c:pt>
                <c:pt idx="362">
                  <c:v>112</c:v>
                </c:pt>
                <c:pt idx="363">
                  <c:v>109</c:v>
                </c:pt>
                <c:pt idx="364">
                  <c:v>110</c:v>
                </c:pt>
                <c:pt idx="365">
                  <c:v>112</c:v>
                </c:pt>
                <c:pt idx="366">
                  <c:v>113</c:v>
                </c:pt>
                <c:pt idx="367">
                  <c:v>111</c:v>
                </c:pt>
                <c:pt idx="368">
                  <c:v>114</c:v>
                </c:pt>
                <c:pt idx="369">
                  <c:v>115</c:v>
                </c:pt>
                <c:pt idx="370">
                  <c:v>119</c:v>
                </c:pt>
                <c:pt idx="371">
                  <c:v>115</c:v>
                </c:pt>
                <c:pt idx="372">
                  <c:v>110</c:v>
                </c:pt>
                <c:pt idx="373">
                  <c:v>105</c:v>
                </c:pt>
                <c:pt idx="374">
                  <c:v>103</c:v>
                </c:pt>
                <c:pt idx="375">
                  <c:v>106</c:v>
                </c:pt>
                <c:pt idx="376">
                  <c:v>109</c:v>
                </c:pt>
                <c:pt idx="377">
                  <c:v>109</c:v>
                </c:pt>
                <c:pt idx="378">
                  <c:v>114</c:v>
                </c:pt>
                <c:pt idx="379">
                  <c:v>106</c:v>
                </c:pt>
                <c:pt idx="380">
                  <c:v>104</c:v>
                </c:pt>
                <c:pt idx="381">
                  <c:v>103</c:v>
                </c:pt>
                <c:pt idx="382">
                  <c:v>106</c:v>
                </c:pt>
                <c:pt idx="383">
                  <c:v>103</c:v>
                </c:pt>
                <c:pt idx="384">
                  <c:v>102</c:v>
                </c:pt>
                <c:pt idx="385">
                  <c:v>102</c:v>
                </c:pt>
                <c:pt idx="386">
                  <c:v>103</c:v>
                </c:pt>
                <c:pt idx="387">
                  <c:v>104</c:v>
                </c:pt>
                <c:pt idx="388">
                  <c:v>103</c:v>
                </c:pt>
                <c:pt idx="389">
                  <c:v>103</c:v>
                </c:pt>
                <c:pt idx="390">
                  <c:v>103</c:v>
                </c:pt>
                <c:pt idx="391">
                  <c:v>102</c:v>
                </c:pt>
                <c:pt idx="392">
                  <c:v>105</c:v>
                </c:pt>
                <c:pt idx="393">
                  <c:v>103</c:v>
                </c:pt>
                <c:pt idx="394">
                  <c:v>106</c:v>
                </c:pt>
                <c:pt idx="395">
                  <c:v>107</c:v>
                </c:pt>
                <c:pt idx="396">
                  <c:v>108</c:v>
                </c:pt>
                <c:pt idx="397">
                  <c:v>111</c:v>
                </c:pt>
                <c:pt idx="398">
                  <c:v>107</c:v>
                </c:pt>
                <c:pt idx="399">
                  <c:v>108</c:v>
                </c:pt>
                <c:pt idx="400">
                  <c:v>106</c:v>
                </c:pt>
                <c:pt idx="401">
                  <c:v>106</c:v>
                </c:pt>
                <c:pt idx="402">
                  <c:v>104</c:v>
                </c:pt>
                <c:pt idx="403">
                  <c:v>105</c:v>
                </c:pt>
                <c:pt idx="404">
                  <c:v>105</c:v>
                </c:pt>
                <c:pt idx="405">
                  <c:v>104</c:v>
                </c:pt>
                <c:pt idx="406">
                  <c:v>105</c:v>
                </c:pt>
                <c:pt idx="407">
                  <c:v>103</c:v>
                </c:pt>
                <c:pt idx="408">
                  <c:v>103</c:v>
                </c:pt>
                <c:pt idx="409">
                  <c:v>98</c:v>
                </c:pt>
                <c:pt idx="410">
                  <c:v>102</c:v>
                </c:pt>
                <c:pt idx="411">
                  <c:v>101</c:v>
                </c:pt>
                <c:pt idx="412">
                  <c:v>101</c:v>
                </c:pt>
                <c:pt idx="413">
                  <c:v>101</c:v>
                </c:pt>
                <c:pt idx="414">
                  <c:v>102</c:v>
                </c:pt>
                <c:pt idx="415">
                  <c:v>101</c:v>
                </c:pt>
                <c:pt idx="416">
                  <c:v>98</c:v>
                </c:pt>
                <c:pt idx="417">
                  <c:v>101</c:v>
                </c:pt>
                <c:pt idx="418">
                  <c:v>102</c:v>
                </c:pt>
                <c:pt idx="419">
                  <c:v>101</c:v>
                </c:pt>
                <c:pt idx="420">
                  <c:v>101</c:v>
                </c:pt>
                <c:pt idx="421">
                  <c:v>105</c:v>
                </c:pt>
                <c:pt idx="422">
                  <c:v>106</c:v>
                </c:pt>
                <c:pt idx="423">
                  <c:v>105</c:v>
                </c:pt>
                <c:pt idx="424">
                  <c:v>106</c:v>
                </c:pt>
                <c:pt idx="425">
                  <c:v>104</c:v>
                </c:pt>
                <c:pt idx="426">
                  <c:v>103</c:v>
                </c:pt>
                <c:pt idx="427">
                  <c:v>103</c:v>
                </c:pt>
                <c:pt idx="428">
                  <c:v>100</c:v>
                </c:pt>
                <c:pt idx="429">
                  <c:v>103</c:v>
                </c:pt>
                <c:pt idx="430">
                  <c:v>106</c:v>
                </c:pt>
                <c:pt idx="431">
                  <c:v>104</c:v>
                </c:pt>
                <c:pt idx="432">
                  <c:v>104</c:v>
                </c:pt>
                <c:pt idx="433">
                  <c:v>102</c:v>
                </c:pt>
                <c:pt idx="434">
                  <c:v>105</c:v>
                </c:pt>
                <c:pt idx="435">
                  <c:v>102</c:v>
                </c:pt>
                <c:pt idx="436">
                  <c:v>101</c:v>
                </c:pt>
                <c:pt idx="437">
                  <c:v>99</c:v>
                </c:pt>
                <c:pt idx="438">
                  <c:v>100</c:v>
                </c:pt>
                <c:pt idx="439">
                  <c:v>104</c:v>
                </c:pt>
                <c:pt idx="440">
                  <c:v>105</c:v>
                </c:pt>
                <c:pt idx="441">
                  <c:v>102</c:v>
                </c:pt>
                <c:pt idx="442">
                  <c:v>104</c:v>
                </c:pt>
                <c:pt idx="443">
                  <c:v>103</c:v>
                </c:pt>
                <c:pt idx="444">
                  <c:v>106</c:v>
                </c:pt>
                <c:pt idx="445">
                  <c:v>103</c:v>
                </c:pt>
                <c:pt idx="446">
                  <c:v>108</c:v>
                </c:pt>
                <c:pt idx="447">
                  <c:v>106</c:v>
                </c:pt>
                <c:pt idx="448">
                  <c:v>109</c:v>
                </c:pt>
                <c:pt idx="449">
                  <c:v>111</c:v>
                </c:pt>
                <c:pt idx="450">
                  <c:v>109</c:v>
                </c:pt>
                <c:pt idx="451">
                  <c:v>110</c:v>
                </c:pt>
                <c:pt idx="452">
                  <c:v>107</c:v>
                </c:pt>
                <c:pt idx="453">
                  <c:v>109</c:v>
                </c:pt>
                <c:pt idx="454">
                  <c:v>108</c:v>
                </c:pt>
                <c:pt idx="455">
                  <c:v>113</c:v>
                </c:pt>
                <c:pt idx="456">
                  <c:v>116</c:v>
                </c:pt>
                <c:pt idx="457">
                  <c:v>117</c:v>
                </c:pt>
                <c:pt idx="458">
                  <c:v>109</c:v>
                </c:pt>
                <c:pt idx="459">
                  <c:v>113</c:v>
                </c:pt>
                <c:pt idx="460">
                  <c:v>114</c:v>
                </c:pt>
                <c:pt idx="461">
                  <c:v>115</c:v>
                </c:pt>
                <c:pt idx="462">
                  <c:v>113</c:v>
                </c:pt>
                <c:pt idx="463">
                  <c:v>115</c:v>
                </c:pt>
                <c:pt idx="464">
                  <c:v>113</c:v>
                </c:pt>
                <c:pt idx="465">
                  <c:v>111</c:v>
                </c:pt>
                <c:pt idx="466">
                  <c:v>109</c:v>
                </c:pt>
                <c:pt idx="467">
                  <c:v>111</c:v>
                </c:pt>
                <c:pt idx="468">
                  <c:v>114</c:v>
                </c:pt>
                <c:pt idx="469">
                  <c:v>113</c:v>
                </c:pt>
                <c:pt idx="470">
                  <c:v>104</c:v>
                </c:pt>
                <c:pt idx="471">
                  <c:v>106</c:v>
                </c:pt>
                <c:pt idx="472">
                  <c:v>107</c:v>
                </c:pt>
                <c:pt idx="473">
                  <c:v>110</c:v>
                </c:pt>
                <c:pt idx="474">
                  <c:v>105</c:v>
                </c:pt>
                <c:pt idx="475">
                  <c:v>107</c:v>
                </c:pt>
                <c:pt idx="476">
                  <c:v>109</c:v>
                </c:pt>
                <c:pt idx="477">
                  <c:v>112</c:v>
                </c:pt>
                <c:pt idx="478">
                  <c:v>110</c:v>
                </c:pt>
                <c:pt idx="479">
                  <c:v>109</c:v>
                </c:pt>
                <c:pt idx="480">
                  <c:v>112</c:v>
                </c:pt>
                <c:pt idx="481">
                  <c:v>109</c:v>
                </c:pt>
                <c:pt idx="482">
                  <c:v>105</c:v>
                </c:pt>
                <c:pt idx="483">
                  <c:v>103</c:v>
                </c:pt>
                <c:pt idx="484">
                  <c:v>109</c:v>
                </c:pt>
                <c:pt idx="485">
                  <c:v>106</c:v>
                </c:pt>
                <c:pt idx="486">
                  <c:v>108</c:v>
                </c:pt>
                <c:pt idx="487">
                  <c:v>107</c:v>
                </c:pt>
                <c:pt idx="488">
                  <c:v>106</c:v>
                </c:pt>
                <c:pt idx="489">
                  <c:v>108</c:v>
                </c:pt>
                <c:pt idx="490">
                  <c:v>107</c:v>
                </c:pt>
                <c:pt idx="491">
                  <c:v>108</c:v>
                </c:pt>
                <c:pt idx="492">
                  <c:v>109</c:v>
                </c:pt>
                <c:pt idx="493">
                  <c:v>107</c:v>
                </c:pt>
                <c:pt idx="494">
                  <c:v>111</c:v>
                </c:pt>
                <c:pt idx="495">
                  <c:v>111</c:v>
                </c:pt>
                <c:pt idx="496">
                  <c:v>112</c:v>
                </c:pt>
                <c:pt idx="497">
                  <c:v>112</c:v>
                </c:pt>
                <c:pt idx="498">
                  <c:v>110</c:v>
                </c:pt>
                <c:pt idx="499">
                  <c:v>109</c:v>
                </c:pt>
                <c:pt idx="500">
                  <c:v>115</c:v>
                </c:pt>
                <c:pt idx="501">
                  <c:v>120</c:v>
                </c:pt>
                <c:pt idx="502">
                  <c:v>120</c:v>
                </c:pt>
                <c:pt idx="503">
                  <c:v>118</c:v>
                </c:pt>
                <c:pt idx="504">
                  <c:v>115</c:v>
                </c:pt>
                <c:pt idx="505">
                  <c:v>114</c:v>
                </c:pt>
                <c:pt idx="506">
                  <c:v>107</c:v>
                </c:pt>
                <c:pt idx="507">
                  <c:v>112</c:v>
                </c:pt>
                <c:pt idx="508">
                  <c:v>112</c:v>
                </c:pt>
                <c:pt idx="509">
                  <c:v>111</c:v>
                </c:pt>
                <c:pt idx="510">
                  <c:v>108</c:v>
                </c:pt>
                <c:pt idx="511">
                  <c:v>108</c:v>
                </c:pt>
                <c:pt idx="512">
                  <c:v>113</c:v>
                </c:pt>
                <c:pt idx="513">
                  <c:v>108</c:v>
                </c:pt>
                <c:pt idx="514">
                  <c:v>113</c:v>
                </c:pt>
                <c:pt idx="515">
                  <c:v>117</c:v>
                </c:pt>
                <c:pt idx="516">
                  <c:v>107</c:v>
                </c:pt>
                <c:pt idx="517">
                  <c:v>110</c:v>
                </c:pt>
                <c:pt idx="518">
                  <c:v>110</c:v>
                </c:pt>
                <c:pt idx="519">
                  <c:v>113</c:v>
                </c:pt>
                <c:pt idx="520">
                  <c:v>112</c:v>
                </c:pt>
                <c:pt idx="521">
                  <c:v>116</c:v>
                </c:pt>
                <c:pt idx="522">
                  <c:v>120</c:v>
                </c:pt>
                <c:pt idx="523">
                  <c:v>120</c:v>
                </c:pt>
                <c:pt idx="524">
                  <c:v>120</c:v>
                </c:pt>
                <c:pt idx="525">
                  <c:v>118</c:v>
                </c:pt>
                <c:pt idx="526">
                  <c:v>115</c:v>
                </c:pt>
                <c:pt idx="527">
                  <c:v>114</c:v>
                </c:pt>
                <c:pt idx="528">
                  <c:v>113</c:v>
                </c:pt>
                <c:pt idx="529">
                  <c:v>111</c:v>
                </c:pt>
                <c:pt idx="530">
                  <c:v>114</c:v>
                </c:pt>
                <c:pt idx="531">
                  <c:v>115</c:v>
                </c:pt>
                <c:pt idx="532">
                  <c:v>111</c:v>
                </c:pt>
                <c:pt idx="533">
                  <c:v>108</c:v>
                </c:pt>
                <c:pt idx="534">
                  <c:v>110</c:v>
                </c:pt>
                <c:pt idx="535">
                  <c:v>109</c:v>
                </c:pt>
                <c:pt idx="536">
                  <c:v>110</c:v>
                </c:pt>
                <c:pt idx="537">
                  <c:v>110</c:v>
                </c:pt>
                <c:pt idx="538">
                  <c:v>111</c:v>
                </c:pt>
                <c:pt idx="539">
                  <c:v>113</c:v>
                </c:pt>
                <c:pt idx="540">
                  <c:v>117</c:v>
                </c:pt>
                <c:pt idx="541">
                  <c:v>115</c:v>
                </c:pt>
                <c:pt idx="542">
                  <c:v>116</c:v>
                </c:pt>
                <c:pt idx="543">
                  <c:v>119</c:v>
                </c:pt>
                <c:pt idx="544">
                  <c:v>115</c:v>
                </c:pt>
                <c:pt idx="545">
                  <c:v>107</c:v>
                </c:pt>
                <c:pt idx="546">
                  <c:v>102</c:v>
                </c:pt>
                <c:pt idx="547">
                  <c:v>104</c:v>
                </c:pt>
                <c:pt idx="548">
                  <c:v>101</c:v>
                </c:pt>
                <c:pt idx="549">
                  <c:v>109</c:v>
                </c:pt>
                <c:pt idx="550">
                  <c:v>113</c:v>
                </c:pt>
                <c:pt idx="551">
                  <c:v>109</c:v>
                </c:pt>
                <c:pt idx="552">
                  <c:v>107</c:v>
                </c:pt>
                <c:pt idx="553">
                  <c:v>109</c:v>
                </c:pt>
                <c:pt idx="554">
                  <c:v>105</c:v>
                </c:pt>
                <c:pt idx="555">
                  <c:v>100</c:v>
                </c:pt>
                <c:pt idx="556">
                  <c:v>102</c:v>
                </c:pt>
                <c:pt idx="557">
                  <c:v>105</c:v>
                </c:pt>
                <c:pt idx="558">
                  <c:v>103</c:v>
                </c:pt>
                <c:pt idx="559">
                  <c:v>102</c:v>
                </c:pt>
                <c:pt idx="560">
                  <c:v>104</c:v>
                </c:pt>
                <c:pt idx="561">
                  <c:v>103</c:v>
                </c:pt>
                <c:pt idx="562">
                  <c:v>101</c:v>
                </c:pt>
                <c:pt idx="563">
                  <c:v>101</c:v>
                </c:pt>
                <c:pt idx="564">
                  <c:v>101</c:v>
                </c:pt>
                <c:pt idx="565">
                  <c:v>103</c:v>
                </c:pt>
                <c:pt idx="566">
                  <c:v>104</c:v>
                </c:pt>
                <c:pt idx="567">
                  <c:v>105</c:v>
                </c:pt>
                <c:pt idx="568">
                  <c:v>111</c:v>
                </c:pt>
                <c:pt idx="569">
                  <c:v>108</c:v>
                </c:pt>
                <c:pt idx="570">
                  <c:v>111</c:v>
                </c:pt>
                <c:pt idx="571">
                  <c:v>108</c:v>
                </c:pt>
                <c:pt idx="572">
                  <c:v>106</c:v>
                </c:pt>
                <c:pt idx="573">
                  <c:v>104</c:v>
                </c:pt>
                <c:pt idx="574">
                  <c:v>102</c:v>
                </c:pt>
                <c:pt idx="575">
                  <c:v>104</c:v>
                </c:pt>
                <c:pt idx="576">
                  <c:v>103</c:v>
                </c:pt>
                <c:pt idx="577">
                  <c:v>105</c:v>
                </c:pt>
                <c:pt idx="578">
                  <c:v>108</c:v>
                </c:pt>
                <c:pt idx="579">
                  <c:v>107</c:v>
                </c:pt>
                <c:pt idx="580">
                  <c:v>108</c:v>
                </c:pt>
                <c:pt idx="581">
                  <c:v>110</c:v>
                </c:pt>
                <c:pt idx="582">
                  <c:v>109</c:v>
                </c:pt>
                <c:pt idx="583">
                  <c:v>109</c:v>
                </c:pt>
                <c:pt idx="584">
                  <c:v>108</c:v>
                </c:pt>
                <c:pt idx="585">
                  <c:v>106</c:v>
                </c:pt>
                <c:pt idx="586">
                  <c:v>104</c:v>
                </c:pt>
                <c:pt idx="587">
                  <c:v>106</c:v>
                </c:pt>
                <c:pt idx="588">
                  <c:v>104</c:v>
                </c:pt>
                <c:pt idx="589">
                  <c:v>109</c:v>
                </c:pt>
                <c:pt idx="590">
                  <c:v>111</c:v>
                </c:pt>
                <c:pt idx="591">
                  <c:v>109</c:v>
                </c:pt>
                <c:pt idx="592">
                  <c:v>112</c:v>
                </c:pt>
                <c:pt idx="593">
                  <c:v>113</c:v>
                </c:pt>
                <c:pt idx="594">
                  <c:v>109</c:v>
                </c:pt>
                <c:pt idx="595">
                  <c:v>117</c:v>
                </c:pt>
                <c:pt idx="596">
                  <c:v>112</c:v>
                </c:pt>
                <c:pt idx="597">
                  <c:v>114</c:v>
                </c:pt>
                <c:pt idx="598">
                  <c:v>111</c:v>
                </c:pt>
                <c:pt idx="599">
                  <c:v>111</c:v>
                </c:pt>
                <c:pt idx="600">
                  <c:v>112</c:v>
                </c:pt>
                <c:pt idx="601">
                  <c:v>113</c:v>
                </c:pt>
                <c:pt idx="602">
                  <c:v>116</c:v>
                </c:pt>
                <c:pt idx="603">
                  <c:v>109</c:v>
                </c:pt>
                <c:pt idx="604">
                  <c:v>105</c:v>
                </c:pt>
                <c:pt idx="605">
                  <c:v>109</c:v>
                </c:pt>
                <c:pt idx="606">
                  <c:v>109</c:v>
                </c:pt>
                <c:pt idx="607">
                  <c:v>107</c:v>
                </c:pt>
                <c:pt idx="608">
                  <c:v>110</c:v>
                </c:pt>
                <c:pt idx="609">
                  <c:v>108</c:v>
                </c:pt>
                <c:pt idx="610">
                  <c:v>107</c:v>
                </c:pt>
                <c:pt idx="611">
                  <c:v>106</c:v>
                </c:pt>
                <c:pt idx="612">
                  <c:v>109</c:v>
                </c:pt>
                <c:pt idx="613">
                  <c:v>112</c:v>
                </c:pt>
                <c:pt idx="614">
                  <c:v>114</c:v>
                </c:pt>
                <c:pt idx="615">
                  <c:v>117</c:v>
                </c:pt>
                <c:pt idx="616">
                  <c:v>115</c:v>
                </c:pt>
                <c:pt idx="617">
                  <c:v>113</c:v>
                </c:pt>
                <c:pt idx="618">
                  <c:v>111</c:v>
                </c:pt>
                <c:pt idx="619">
                  <c:v>114</c:v>
                </c:pt>
                <c:pt idx="620">
                  <c:v>108</c:v>
                </c:pt>
                <c:pt idx="621">
                  <c:v>108</c:v>
                </c:pt>
                <c:pt idx="622">
                  <c:v>113</c:v>
                </c:pt>
                <c:pt idx="623">
                  <c:v>108</c:v>
                </c:pt>
                <c:pt idx="624">
                  <c:v>110</c:v>
                </c:pt>
                <c:pt idx="625">
                  <c:v>110</c:v>
                </c:pt>
                <c:pt idx="626">
                  <c:v>114</c:v>
                </c:pt>
                <c:pt idx="627">
                  <c:v>107</c:v>
                </c:pt>
                <c:pt idx="628">
                  <c:v>107</c:v>
                </c:pt>
                <c:pt idx="629">
                  <c:v>108</c:v>
                </c:pt>
                <c:pt idx="630">
                  <c:v>105</c:v>
                </c:pt>
                <c:pt idx="631">
                  <c:v>103</c:v>
                </c:pt>
                <c:pt idx="632">
                  <c:v>106</c:v>
                </c:pt>
                <c:pt idx="633">
                  <c:v>106</c:v>
                </c:pt>
                <c:pt idx="634">
                  <c:v>110</c:v>
                </c:pt>
                <c:pt idx="635">
                  <c:v>113</c:v>
                </c:pt>
                <c:pt idx="636">
                  <c:v>105</c:v>
                </c:pt>
                <c:pt idx="637">
                  <c:v>101</c:v>
                </c:pt>
                <c:pt idx="638">
                  <c:v>101</c:v>
                </c:pt>
                <c:pt idx="639">
                  <c:v>102</c:v>
                </c:pt>
                <c:pt idx="640">
                  <c:v>104</c:v>
                </c:pt>
                <c:pt idx="641">
                  <c:v>108</c:v>
                </c:pt>
                <c:pt idx="642">
                  <c:v>108</c:v>
                </c:pt>
                <c:pt idx="643">
                  <c:v>109</c:v>
                </c:pt>
                <c:pt idx="644">
                  <c:v>106</c:v>
                </c:pt>
                <c:pt idx="645">
                  <c:v>106</c:v>
                </c:pt>
                <c:pt idx="646">
                  <c:v>103</c:v>
                </c:pt>
                <c:pt idx="647">
                  <c:v>104</c:v>
                </c:pt>
                <c:pt idx="648">
                  <c:v>105</c:v>
                </c:pt>
                <c:pt idx="649">
                  <c:v>102</c:v>
                </c:pt>
                <c:pt idx="650">
                  <c:v>107</c:v>
                </c:pt>
                <c:pt idx="651">
                  <c:v>105</c:v>
                </c:pt>
                <c:pt idx="652">
                  <c:v>108</c:v>
                </c:pt>
                <c:pt idx="653">
                  <c:v>108</c:v>
                </c:pt>
                <c:pt idx="654">
                  <c:v>108</c:v>
                </c:pt>
                <c:pt idx="655">
                  <c:v>104</c:v>
                </c:pt>
                <c:pt idx="656">
                  <c:v>105</c:v>
                </c:pt>
                <c:pt idx="657">
                  <c:v>105</c:v>
                </c:pt>
                <c:pt idx="658">
                  <c:v>103</c:v>
                </c:pt>
                <c:pt idx="659">
                  <c:v>105</c:v>
                </c:pt>
                <c:pt idx="660">
                  <c:v>108</c:v>
                </c:pt>
                <c:pt idx="661">
                  <c:v>113</c:v>
                </c:pt>
                <c:pt idx="662">
                  <c:v>115</c:v>
                </c:pt>
                <c:pt idx="663">
                  <c:v>116</c:v>
                </c:pt>
                <c:pt idx="664">
                  <c:v>115</c:v>
                </c:pt>
                <c:pt idx="665">
                  <c:v>112</c:v>
                </c:pt>
                <c:pt idx="666">
                  <c:v>113</c:v>
                </c:pt>
                <c:pt idx="667">
                  <c:v>110</c:v>
                </c:pt>
                <c:pt idx="668">
                  <c:v>112</c:v>
                </c:pt>
                <c:pt idx="669">
                  <c:v>109</c:v>
                </c:pt>
                <c:pt idx="670">
                  <c:v>107</c:v>
                </c:pt>
                <c:pt idx="671">
                  <c:v>109</c:v>
                </c:pt>
                <c:pt idx="672">
                  <c:v>109</c:v>
                </c:pt>
                <c:pt idx="673">
                  <c:v>111</c:v>
                </c:pt>
                <c:pt idx="674">
                  <c:v>116</c:v>
                </c:pt>
                <c:pt idx="675">
                  <c:v>111</c:v>
                </c:pt>
                <c:pt idx="676">
                  <c:v>113</c:v>
                </c:pt>
                <c:pt idx="677">
                  <c:v>110</c:v>
                </c:pt>
                <c:pt idx="678">
                  <c:v>107</c:v>
                </c:pt>
                <c:pt idx="679">
                  <c:v>109</c:v>
                </c:pt>
                <c:pt idx="680">
                  <c:v>109</c:v>
                </c:pt>
                <c:pt idx="681">
                  <c:v>111</c:v>
                </c:pt>
                <c:pt idx="682">
                  <c:v>107</c:v>
                </c:pt>
                <c:pt idx="683">
                  <c:v>107</c:v>
                </c:pt>
                <c:pt idx="684">
                  <c:v>111</c:v>
                </c:pt>
                <c:pt idx="685">
                  <c:v>117</c:v>
                </c:pt>
                <c:pt idx="686">
                  <c:v>114</c:v>
                </c:pt>
                <c:pt idx="687">
                  <c:v>115</c:v>
                </c:pt>
                <c:pt idx="688">
                  <c:v>115</c:v>
                </c:pt>
                <c:pt idx="689">
                  <c:v>112</c:v>
                </c:pt>
                <c:pt idx="690">
                  <c:v>112</c:v>
                </c:pt>
                <c:pt idx="691">
                  <c:v>110</c:v>
                </c:pt>
                <c:pt idx="692">
                  <c:v>115</c:v>
                </c:pt>
                <c:pt idx="693">
                  <c:v>112</c:v>
                </c:pt>
                <c:pt idx="694">
                  <c:v>113</c:v>
                </c:pt>
                <c:pt idx="695">
                  <c:v>105</c:v>
                </c:pt>
                <c:pt idx="696">
                  <c:v>105</c:v>
                </c:pt>
                <c:pt idx="697">
                  <c:v>108</c:v>
                </c:pt>
                <c:pt idx="698">
                  <c:v>104</c:v>
                </c:pt>
                <c:pt idx="699">
                  <c:v>104</c:v>
                </c:pt>
                <c:pt idx="700">
                  <c:v>112</c:v>
                </c:pt>
                <c:pt idx="701">
                  <c:v>114</c:v>
                </c:pt>
                <c:pt idx="702">
                  <c:v>109</c:v>
                </c:pt>
                <c:pt idx="703">
                  <c:v>115</c:v>
                </c:pt>
                <c:pt idx="704">
                  <c:v>111</c:v>
                </c:pt>
                <c:pt idx="705">
                  <c:v>111</c:v>
                </c:pt>
                <c:pt idx="706">
                  <c:v>108</c:v>
                </c:pt>
                <c:pt idx="707">
                  <c:v>115</c:v>
                </c:pt>
                <c:pt idx="708">
                  <c:v>111</c:v>
                </c:pt>
                <c:pt idx="709">
                  <c:v>106</c:v>
                </c:pt>
                <c:pt idx="710">
                  <c:v>108</c:v>
                </c:pt>
                <c:pt idx="711">
                  <c:v>113</c:v>
                </c:pt>
                <c:pt idx="712">
                  <c:v>114</c:v>
                </c:pt>
                <c:pt idx="713">
                  <c:v>116</c:v>
                </c:pt>
                <c:pt idx="714">
                  <c:v>119</c:v>
                </c:pt>
                <c:pt idx="715">
                  <c:v>111</c:v>
                </c:pt>
                <c:pt idx="716">
                  <c:v>109</c:v>
                </c:pt>
                <c:pt idx="717">
                  <c:v>111</c:v>
                </c:pt>
                <c:pt idx="718">
                  <c:v>110</c:v>
                </c:pt>
                <c:pt idx="719">
                  <c:v>104</c:v>
                </c:pt>
                <c:pt idx="720">
                  <c:v>103</c:v>
                </c:pt>
                <c:pt idx="721">
                  <c:v>102</c:v>
                </c:pt>
                <c:pt idx="722">
                  <c:v>100</c:v>
                </c:pt>
                <c:pt idx="723">
                  <c:v>99</c:v>
                </c:pt>
                <c:pt idx="724">
                  <c:v>105</c:v>
                </c:pt>
                <c:pt idx="725">
                  <c:v>108</c:v>
                </c:pt>
                <c:pt idx="726">
                  <c:v>109</c:v>
                </c:pt>
                <c:pt idx="727">
                  <c:v>108</c:v>
                </c:pt>
                <c:pt idx="728">
                  <c:v>107</c:v>
                </c:pt>
                <c:pt idx="729">
                  <c:v>105</c:v>
                </c:pt>
                <c:pt idx="730">
                  <c:v>110</c:v>
                </c:pt>
                <c:pt idx="731">
                  <c:v>116</c:v>
                </c:pt>
                <c:pt idx="732">
                  <c:v>115</c:v>
                </c:pt>
                <c:pt idx="733">
                  <c:v>114</c:v>
                </c:pt>
                <c:pt idx="734">
                  <c:v>112</c:v>
                </c:pt>
                <c:pt idx="735">
                  <c:v>109</c:v>
                </c:pt>
                <c:pt idx="736">
                  <c:v>111</c:v>
                </c:pt>
                <c:pt idx="737">
                  <c:v>115</c:v>
                </c:pt>
                <c:pt idx="738">
                  <c:v>113</c:v>
                </c:pt>
                <c:pt idx="739">
                  <c:v>115</c:v>
                </c:pt>
                <c:pt idx="740">
                  <c:v>121</c:v>
                </c:pt>
                <c:pt idx="741">
                  <c:v>114</c:v>
                </c:pt>
                <c:pt idx="742">
                  <c:v>114</c:v>
                </c:pt>
                <c:pt idx="743">
                  <c:v>113</c:v>
                </c:pt>
                <c:pt idx="744">
                  <c:v>112</c:v>
                </c:pt>
                <c:pt idx="745">
                  <c:v>114</c:v>
                </c:pt>
                <c:pt idx="746">
                  <c:v>111</c:v>
                </c:pt>
                <c:pt idx="747">
                  <c:v>108</c:v>
                </c:pt>
                <c:pt idx="748">
                  <c:v>106</c:v>
                </c:pt>
                <c:pt idx="749">
                  <c:v>108</c:v>
                </c:pt>
                <c:pt idx="750">
                  <c:v>112</c:v>
                </c:pt>
                <c:pt idx="751">
                  <c:v>108</c:v>
                </c:pt>
                <c:pt idx="752">
                  <c:v>108</c:v>
                </c:pt>
                <c:pt idx="753">
                  <c:v>110</c:v>
                </c:pt>
                <c:pt idx="754">
                  <c:v>110</c:v>
                </c:pt>
                <c:pt idx="755">
                  <c:v>109</c:v>
                </c:pt>
                <c:pt idx="756">
                  <c:v>115</c:v>
                </c:pt>
                <c:pt idx="757">
                  <c:v>115</c:v>
                </c:pt>
                <c:pt idx="758">
                  <c:v>117</c:v>
                </c:pt>
                <c:pt idx="759">
                  <c:v>114</c:v>
                </c:pt>
                <c:pt idx="760">
                  <c:v>113</c:v>
                </c:pt>
                <c:pt idx="761">
                  <c:v>111</c:v>
                </c:pt>
                <c:pt idx="762">
                  <c:v>109</c:v>
                </c:pt>
                <c:pt idx="763">
                  <c:v>110</c:v>
                </c:pt>
                <c:pt idx="764">
                  <c:v>107</c:v>
                </c:pt>
                <c:pt idx="765">
                  <c:v>106</c:v>
                </c:pt>
                <c:pt idx="766">
                  <c:v>104</c:v>
                </c:pt>
                <c:pt idx="767">
                  <c:v>106</c:v>
                </c:pt>
                <c:pt idx="768">
                  <c:v>108</c:v>
                </c:pt>
                <c:pt idx="769">
                  <c:v>107</c:v>
                </c:pt>
                <c:pt idx="770">
                  <c:v>102</c:v>
                </c:pt>
                <c:pt idx="771">
                  <c:v>103</c:v>
                </c:pt>
                <c:pt idx="772">
                  <c:v>110</c:v>
                </c:pt>
                <c:pt idx="773">
                  <c:v>113</c:v>
                </c:pt>
                <c:pt idx="774">
                  <c:v>111</c:v>
                </c:pt>
                <c:pt idx="775">
                  <c:v>111</c:v>
                </c:pt>
                <c:pt idx="776">
                  <c:v>112</c:v>
                </c:pt>
                <c:pt idx="777">
                  <c:v>113</c:v>
                </c:pt>
                <c:pt idx="778">
                  <c:v>112</c:v>
                </c:pt>
                <c:pt idx="779">
                  <c:v>107</c:v>
                </c:pt>
                <c:pt idx="780">
                  <c:v>108</c:v>
                </c:pt>
                <c:pt idx="781">
                  <c:v>107</c:v>
                </c:pt>
                <c:pt idx="782">
                  <c:v>105</c:v>
                </c:pt>
                <c:pt idx="783">
                  <c:v>104</c:v>
                </c:pt>
                <c:pt idx="784">
                  <c:v>102</c:v>
                </c:pt>
                <c:pt idx="785">
                  <c:v>99</c:v>
                </c:pt>
                <c:pt idx="786">
                  <c:v>100</c:v>
                </c:pt>
                <c:pt idx="787">
                  <c:v>100</c:v>
                </c:pt>
                <c:pt idx="788">
                  <c:v>102</c:v>
                </c:pt>
                <c:pt idx="789">
                  <c:v>101</c:v>
                </c:pt>
                <c:pt idx="790">
                  <c:v>102</c:v>
                </c:pt>
                <c:pt idx="791">
                  <c:v>105</c:v>
                </c:pt>
                <c:pt idx="792">
                  <c:v>108</c:v>
                </c:pt>
                <c:pt idx="793">
                  <c:v>104</c:v>
                </c:pt>
                <c:pt idx="794">
                  <c:v>107</c:v>
                </c:pt>
                <c:pt idx="795">
                  <c:v>101</c:v>
                </c:pt>
                <c:pt idx="796">
                  <c:v>99</c:v>
                </c:pt>
                <c:pt idx="797">
                  <c:v>102</c:v>
                </c:pt>
                <c:pt idx="798">
                  <c:v>103</c:v>
                </c:pt>
                <c:pt idx="799">
                  <c:v>103</c:v>
                </c:pt>
                <c:pt idx="800">
                  <c:v>103</c:v>
                </c:pt>
                <c:pt idx="801">
                  <c:v>106</c:v>
                </c:pt>
                <c:pt idx="802">
                  <c:v>108</c:v>
                </c:pt>
                <c:pt idx="803">
                  <c:v>107</c:v>
                </c:pt>
                <c:pt idx="804">
                  <c:v>111</c:v>
                </c:pt>
                <c:pt idx="805">
                  <c:v>111</c:v>
                </c:pt>
                <c:pt idx="806">
                  <c:v>102</c:v>
                </c:pt>
                <c:pt idx="807">
                  <c:v>102</c:v>
                </c:pt>
                <c:pt idx="808">
                  <c:v>103</c:v>
                </c:pt>
                <c:pt idx="809">
                  <c:v>106</c:v>
                </c:pt>
                <c:pt idx="810">
                  <c:v>107</c:v>
                </c:pt>
                <c:pt idx="811">
                  <c:v>110</c:v>
                </c:pt>
                <c:pt idx="812">
                  <c:v>118</c:v>
                </c:pt>
                <c:pt idx="813">
                  <c:v>124</c:v>
                </c:pt>
                <c:pt idx="814">
                  <c:v>123</c:v>
                </c:pt>
                <c:pt idx="815">
                  <c:v>118</c:v>
                </c:pt>
                <c:pt idx="816">
                  <c:v>114</c:v>
                </c:pt>
                <c:pt idx="817">
                  <c:v>116</c:v>
                </c:pt>
                <c:pt idx="818">
                  <c:v>114</c:v>
                </c:pt>
                <c:pt idx="819">
                  <c:v>112</c:v>
                </c:pt>
                <c:pt idx="820">
                  <c:v>104</c:v>
                </c:pt>
                <c:pt idx="821">
                  <c:v>105</c:v>
                </c:pt>
                <c:pt idx="822">
                  <c:v>103</c:v>
                </c:pt>
                <c:pt idx="823">
                  <c:v>105</c:v>
                </c:pt>
                <c:pt idx="824">
                  <c:v>103</c:v>
                </c:pt>
                <c:pt idx="825">
                  <c:v>103</c:v>
                </c:pt>
                <c:pt idx="826">
                  <c:v>106</c:v>
                </c:pt>
                <c:pt idx="827">
                  <c:v>104</c:v>
                </c:pt>
                <c:pt idx="828">
                  <c:v>100</c:v>
                </c:pt>
                <c:pt idx="829">
                  <c:v>104</c:v>
                </c:pt>
                <c:pt idx="830">
                  <c:v>102</c:v>
                </c:pt>
                <c:pt idx="831">
                  <c:v>106</c:v>
                </c:pt>
                <c:pt idx="832">
                  <c:v>106</c:v>
                </c:pt>
                <c:pt idx="833">
                  <c:v>105</c:v>
                </c:pt>
                <c:pt idx="834">
                  <c:v>105</c:v>
                </c:pt>
                <c:pt idx="835">
                  <c:v>108</c:v>
                </c:pt>
                <c:pt idx="836">
                  <c:v>108</c:v>
                </c:pt>
                <c:pt idx="837">
                  <c:v>107</c:v>
                </c:pt>
                <c:pt idx="838">
                  <c:v>108</c:v>
                </c:pt>
                <c:pt idx="839">
                  <c:v>107</c:v>
                </c:pt>
                <c:pt idx="840">
                  <c:v>107</c:v>
                </c:pt>
                <c:pt idx="841">
                  <c:v>104</c:v>
                </c:pt>
                <c:pt idx="842">
                  <c:v>106</c:v>
                </c:pt>
                <c:pt idx="843">
                  <c:v>100</c:v>
                </c:pt>
                <c:pt idx="844">
                  <c:v>101</c:v>
                </c:pt>
                <c:pt idx="845">
                  <c:v>99</c:v>
                </c:pt>
                <c:pt idx="846">
                  <c:v>99</c:v>
                </c:pt>
                <c:pt idx="847">
                  <c:v>100</c:v>
                </c:pt>
                <c:pt idx="848">
                  <c:v>101</c:v>
                </c:pt>
                <c:pt idx="849">
                  <c:v>104</c:v>
                </c:pt>
                <c:pt idx="850">
                  <c:v>110</c:v>
                </c:pt>
                <c:pt idx="851">
                  <c:v>106</c:v>
                </c:pt>
                <c:pt idx="852">
                  <c:v>110</c:v>
                </c:pt>
                <c:pt idx="853">
                  <c:v>114</c:v>
                </c:pt>
                <c:pt idx="854">
                  <c:v>111</c:v>
                </c:pt>
                <c:pt idx="855">
                  <c:v>111</c:v>
                </c:pt>
                <c:pt idx="856">
                  <c:v>109</c:v>
                </c:pt>
                <c:pt idx="857">
                  <c:v>110</c:v>
                </c:pt>
                <c:pt idx="858">
                  <c:v>108</c:v>
                </c:pt>
                <c:pt idx="859">
                  <c:v>112</c:v>
                </c:pt>
                <c:pt idx="860">
                  <c:v>108</c:v>
                </c:pt>
                <c:pt idx="861">
                  <c:v>112</c:v>
                </c:pt>
                <c:pt idx="862">
                  <c:v>112</c:v>
                </c:pt>
                <c:pt idx="863">
                  <c:v>113</c:v>
                </c:pt>
                <c:pt idx="864">
                  <c:v>108</c:v>
                </c:pt>
                <c:pt idx="865">
                  <c:v>106</c:v>
                </c:pt>
                <c:pt idx="866">
                  <c:v>110</c:v>
                </c:pt>
                <c:pt idx="867">
                  <c:v>115</c:v>
                </c:pt>
                <c:pt idx="868">
                  <c:v>115</c:v>
                </c:pt>
                <c:pt idx="869">
                  <c:v>114</c:v>
                </c:pt>
                <c:pt idx="870">
                  <c:v>113</c:v>
                </c:pt>
                <c:pt idx="871">
                  <c:v>112</c:v>
                </c:pt>
                <c:pt idx="872">
                  <c:v>110</c:v>
                </c:pt>
                <c:pt idx="873">
                  <c:v>111</c:v>
                </c:pt>
                <c:pt idx="874">
                  <c:v>107</c:v>
                </c:pt>
                <c:pt idx="875">
                  <c:v>100</c:v>
                </c:pt>
                <c:pt idx="876">
                  <c:v>102</c:v>
                </c:pt>
                <c:pt idx="877">
                  <c:v>101</c:v>
                </c:pt>
                <c:pt idx="878">
                  <c:v>100</c:v>
                </c:pt>
                <c:pt idx="879">
                  <c:v>105</c:v>
                </c:pt>
                <c:pt idx="880">
                  <c:v>109</c:v>
                </c:pt>
                <c:pt idx="881">
                  <c:v>107</c:v>
                </c:pt>
                <c:pt idx="882">
                  <c:v>106</c:v>
                </c:pt>
                <c:pt idx="883">
                  <c:v>111</c:v>
                </c:pt>
                <c:pt idx="884">
                  <c:v>113</c:v>
                </c:pt>
                <c:pt idx="885">
                  <c:v>115</c:v>
                </c:pt>
                <c:pt idx="886">
                  <c:v>111</c:v>
                </c:pt>
                <c:pt idx="887">
                  <c:v>109</c:v>
                </c:pt>
                <c:pt idx="888">
                  <c:v>108</c:v>
                </c:pt>
                <c:pt idx="889">
                  <c:v>110</c:v>
                </c:pt>
                <c:pt idx="890">
                  <c:v>112</c:v>
                </c:pt>
                <c:pt idx="891">
                  <c:v>110</c:v>
                </c:pt>
                <c:pt idx="892">
                  <c:v>111</c:v>
                </c:pt>
                <c:pt idx="893">
                  <c:v>113</c:v>
                </c:pt>
                <c:pt idx="894">
                  <c:v>113</c:v>
                </c:pt>
                <c:pt idx="895">
                  <c:v>115</c:v>
                </c:pt>
                <c:pt idx="896">
                  <c:v>109</c:v>
                </c:pt>
                <c:pt idx="897">
                  <c:v>106</c:v>
                </c:pt>
                <c:pt idx="898">
                  <c:v>101</c:v>
                </c:pt>
                <c:pt idx="899">
                  <c:v>102</c:v>
                </c:pt>
                <c:pt idx="900">
                  <c:v>100</c:v>
                </c:pt>
                <c:pt idx="901">
                  <c:v>106</c:v>
                </c:pt>
                <c:pt idx="902">
                  <c:v>102</c:v>
                </c:pt>
                <c:pt idx="903">
                  <c:v>105</c:v>
                </c:pt>
                <c:pt idx="904">
                  <c:v>103</c:v>
                </c:pt>
                <c:pt idx="905">
                  <c:v>105</c:v>
                </c:pt>
                <c:pt idx="906">
                  <c:v>106</c:v>
                </c:pt>
                <c:pt idx="907">
                  <c:v>105</c:v>
                </c:pt>
                <c:pt idx="908">
                  <c:v>105</c:v>
                </c:pt>
                <c:pt idx="909">
                  <c:v>106</c:v>
                </c:pt>
                <c:pt idx="910">
                  <c:v>99</c:v>
                </c:pt>
                <c:pt idx="911">
                  <c:v>100</c:v>
                </c:pt>
                <c:pt idx="912">
                  <c:v>104</c:v>
                </c:pt>
                <c:pt idx="913">
                  <c:v>104</c:v>
                </c:pt>
                <c:pt idx="914">
                  <c:v>103</c:v>
                </c:pt>
                <c:pt idx="915">
                  <c:v>105</c:v>
                </c:pt>
                <c:pt idx="916">
                  <c:v>105</c:v>
                </c:pt>
                <c:pt idx="917">
                  <c:v>112</c:v>
                </c:pt>
                <c:pt idx="918">
                  <c:v>113</c:v>
                </c:pt>
                <c:pt idx="919">
                  <c:v>112</c:v>
                </c:pt>
                <c:pt idx="920">
                  <c:v>110</c:v>
                </c:pt>
                <c:pt idx="921">
                  <c:v>112</c:v>
                </c:pt>
                <c:pt idx="922">
                  <c:v>120</c:v>
                </c:pt>
                <c:pt idx="923">
                  <c:v>118</c:v>
                </c:pt>
                <c:pt idx="924">
                  <c:v>106</c:v>
                </c:pt>
                <c:pt idx="925">
                  <c:v>105</c:v>
                </c:pt>
                <c:pt idx="926">
                  <c:v>104</c:v>
                </c:pt>
                <c:pt idx="927">
                  <c:v>108</c:v>
                </c:pt>
                <c:pt idx="928">
                  <c:v>112</c:v>
                </c:pt>
                <c:pt idx="929">
                  <c:v>113</c:v>
                </c:pt>
                <c:pt idx="930">
                  <c:v>112</c:v>
                </c:pt>
                <c:pt idx="931">
                  <c:v>113</c:v>
                </c:pt>
                <c:pt idx="932">
                  <c:v>106</c:v>
                </c:pt>
                <c:pt idx="933">
                  <c:v>111</c:v>
                </c:pt>
                <c:pt idx="934">
                  <c:v>106</c:v>
                </c:pt>
                <c:pt idx="935">
                  <c:v>107</c:v>
                </c:pt>
                <c:pt idx="936">
                  <c:v>111</c:v>
                </c:pt>
                <c:pt idx="937">
                  <c:v>107</c:v>
                </c:pt>
                <c:pt idx="938">
                  <c:v>109</c:v>
                </c:pt>
                <c:pt idx="939">
                  <c:v>109</c:v>
                </c:pt>
                <c:pt idx="940">
                  <c:v>108</c:v>
                </c:pt>
                <c:pt idx="941">
                  <c:v>110</c:v>
                </c:pt>
                <c:pt idx="942">
                  <c:v>111</c:v>
                </c:pt>
                <c:pt idx="943">
                  <c:v>106</c:v>
                </c:pt>
                <c:pt idx="944">
                  <c:v>106</c:v>
                </c:pt>
                <c:pt idx="945">
                  <c:v>107</c:v>
                </c:pt>
                <c:pt idx="946">
                  <c:v>107</c:v>
                </c:pt>
                <c:pt idx="947">
                  <c:v>107</c:v>
                </c:pt>
                <c:pt idx="948">
                  <c:v>113</c:v>
                </c:pt>
                <c:pt idx="949">
                  <c:v>113</c:v>
                </c:pt>
                <c:pt idx="950">
                  <c:v>107</c:v>
                </c:pt>
                <c:pt idx="951">
                  <c:v>103</c:v>
                </c:pt>
                <c:pt idx="952">
                  <c:v>104</c:v>
                </c:pt>
                <c:pt idx="953">
                  <c:v>102</c:v>
                </c:pt>
                <c:pt idx="954">
                  <c:v>101</c:v>
                </c:pt>
                <c:pt idx="955">
                  <c:v>100</c:v>
                </c:pt>
                <c:pt idx="956">
                  <c:v>101</c:v>
                </c:pt>
                <c:pt idx="957">
                  <c:v>102</c:v>
                </c:pt>
                <c:pt idx="958">
                  <c:v>104</c:v>
                </c:pt>
                <c:pt idx="959">
                  <c:v>100</c:v>
                </c:pt>
                <c:pt idx="960">
                  <c:v>104</c:v>
                </c:pt>
                <c:pt idx="961">
                  <c:v>103</c:v>
                </c:pt>
                <c:pt idx="962">
                  <c:v>104</c:v>
                </c:pt>
                <c:pt idx="963">
                  <c:v>103</c:v>
                </c:pt>
                <c:pt idx="964">
                  <c:v>100</c:v>
                </c:pt>
                <c:pt idx="965">
                  <c:v>104</c:v>
                </c:pt>
                <c:pt idx="966">
                  <c:v>102</c:v>
                </c:pt>
                <c:pt idx="967">
                  <c:v>102</c:v>
                </c:pt>
                <c:pt idx="968">
                  <c:v>100</c:v>
                </c:pt>
                <c:pt idx="969">
                  <c:v>101</c:v>
                </c:pt>
                <c:pt idx="970">
                  <c:v>102</c:v>
                </c:pt>
                <c:pt idx="971">
                  <c:v>107</c:v>
                </c:pt>
                <c:pt idx="972">
                  <c:v>109</c:v>
                </c:pt>
                <c:pt idx="973">
                  <c:v>106</c:v>
                </c:pt>
                <c:pt idx="974">
                  <c:v>107</c:v>
                </c:pt>
                <c:pt idx="975">
                  <c:v>107</c:v>
                </c:pt>
                <c:pt idx="976">
                  <c:v>109</c:v>
                </c:pt>
                <c:pt idx="977">
                  <c:v>108</c:v>
                </c:pt>
                <c:pt idx="978">
                  <c:v>106</c:v>
                </c:pt>
                <c:pt idx="979">
                  <c:v>105</c:v>
                </c:pt>
                <c:pt idx="980">
                  <c:v>108</c:v>
                </c:pt>
                <c:pt idx="981">
                  <c:v>114</c:v>
                </c:pt>
                <c:pt idx="982">
                  <c:v>116</c:v>
                </c:pt>
                <c:pt idx="983">
                  <c:v>109</c:v>
                </c:pt>
                <c:pt idx="984">
                  <c:v>108</c:v>
                </c:pt>
                <c:pt idx="985">
                  <c:v>110</c:v>
                </c:pt>
                <c:pt idx="986">
                  <c:v>111</c:v>
                </c:pt>
                <c:pt idx="987">
                  <c:v>112</c:v>
                </c:pt>
                <c:pt idx="988">
                  <c:v>117</c:v>
                </c:pt>
                <c:pt idx="989">
                  <c:v>112</c:v>
                </c:pt>
                <c:pt idx="990">
                  <c:v>112</c:v>
                </c:pt>
                <c:pt idx="991">
                  <c:v>110</c:v>
                </c:pt>
                <c:pt idx="992">
                  <c:v>107</c:v>
                </c:pt>
                <c:pt idx="993">
                  <c:v>104</c:v>
                </c:pt>
                <c:pt idx="994">
                  <c:v>108</c:v>
                </c:pt>
                <c:pt idx="995">
                  <c:v>102</c:v>
                </c:pt>
                <c:pt idx="996">
                  <c:v>102</c:v>
                </c:pt>
                <c:pt idx="997">
                  <c:v>102</c:v>
                </c:pt>
                <c:pt idx="998">
                  <c:v>101</c:v>
                </c:pt>
                <c:pt idx="999">
                  <c:v>101</c:v>
                </c:pt>
                <c:pt idx="1000">
                  <c:v>103</c:v>
                </c:pt>
                <c:pt idx="1001">
                  <c:v>103</c:v>
                </c:pt>
                <c:pt idx="1002">
                  <c:v>105</c:v>
                </c:pt>
                <c:pt idx="1003">
                  <c:v>101</c:v>
                </c:pt>
                <c:pt idx="1004">
                  <c:v>99</c:v>
                </c:pt>
                <c:pt idx="1005">
                  <c:v>98</c:v>
                </c:pt>
                <c:pt idx="1006">
                  <c:v>101</c:v>
                </c:pt>
                <c:pt idx="1007">
                  <c:v>102</c:v>
                </c:pt>
                <c:pt idx="1008">
                  <c:v>105</c:v>
                </c:pt>
                <c:pt idx="1009">
                  <c:v>106</c:v>
                </c:pt>
                <c:pt idx="1010">
                  <c:v>106</c:v>
                </c:pt>
                <c:pt idx="1011">
                  <c:v>106</c:v>
                </c:pt>
                <c:pt idx="1012">
                  <c:v>101</c:v>
                </c:pt>
                <c:pt idx="1013">
                  <c:v>102</c:v>
                </c:pt>
                <c:pt idx="1014">
                  <c:v>103</c:v>
                </c:pt>
                <c:pt idx="1015">
                  <c:v>105</c:v>
                </c:pt>
                <c:pt idx="1016">
                  <c:v>104</c:v>
                </c:pt>
                <c:pt idx="1017">
                  <c:v>101</c:v>
                </c:pt>
                <c:pt idx="1018">
                  <c:v>106</c:v>
                </c:pt>
                <c:pt idx="1019">
                  <c:v>108</c:v>
                </c:pt>
                <c:pt idx="1020">
                  <c:v>109</c:v>
                </c:pt>
                <c:pt idx="1021">
                  <c:v>110</c:v>
                </c:pt>
                <c:pt idx="1022">
                  <c:v>107</c:v>
                </c:pt>
                <c:pt idx="1023">
                  <c:v>108</c:v>
                </c:pt>
                <c:pt idx="1024">
                  <c:v>107</c:v>
                </c:pt>
                <c:pt idx="1025">
                  <c:v>114</c:v>
                </c:pt>
                <c:pt idx="1026">
                  <c:v>106</c:v>
                </c:pt>
                <c:pt idx="1027">
                  <c:v>109</c:v>
                </c:pt>
                <c:pt idx="1028">
                  <c:v>112</c:v>
                </c:pt>
                <c:pt idx="1029">
                  <c:v>117</c:v>
                </c:pt>
                <c:pt idx="1030">
                  <c:v>110</c:v>
                </c:pt>
                <c:pt idx="1031">
                  <c:v>105</c:v>
                </c:pt>
                <c:pt idx="1032">
                  <c:v>109</c:v>
                </c:pt>
                <c:pt idx="1033">
                  <c:v>107</c:v>
                </c:pt>
                <c:pt idx="1034">
                  <c:v>109</c:v>
                </c:pt>
                <c:pt idx="1035">
                  <c:v>109</c:v>
                </c:pt>
                <c:pt idx="1036">
                  <c:v>110</c:v>
                </c:pt>
                <c:pt idx="1037">
                  <c:v>110</c:v>
                </c:pt>
                <c:pt idx="1038">
                  <c:v>109</c:v>
                </c:pt>
                <c:pt idx="1039">
                  <c:v>108</c:v>
                </c:pt>
                <c:pt idx="1040">
                  <c:v>107</c:v>
                </c:pt>
                <c:pt idx="1041">
                  <c:v>107</c:v>
                </c:pt>
                <c:pt idx="1042">
                  <c:v>104</c:v>
                </c:pt>
                <c:pt idx="1043">
                  <c:v>104</c:v>
                </c:pt>
                <c:pt idx="1044">
                  <c:v>104</c:v>
                </c:pt>
                <c:pt idx="1045">
                  <c:v>104</c:v>
                </c:pt>
                <c:pt idx="1046">
                  <c:v>106</c:v>
                </c:pt>
                <c:pt idx="1047">
                  <c:v>108</c:v>
                </c:pt>
                <c:pt idx="1048">
                  <c:v>104</c:v>
                </c:pt>
                <c:pt idx="1049">
                  <c:v>108</c:v>
                </c:pt>
                <c:pt idx="1050">
                  <c:v>109</c:v>
                </c:pt>
                <c:pt idx="1051">
                  <c:v>107</c:v>
                </c:pt>
                <c:pt idx="1052">
                  <c:v>111</c:v>
                </c:pt>
                <c:pt idx="1053">
                  <c:v>113</c:v>
                </c:pt>
                <c:pt idx="1054">
                  <c:v>116</c:v>
                </c:pt>
                <c:pt idx="1055">
                  <c:v>116</c:v>
                </c:pt>
                <c:pt idx="1056">
                  <c:v>113</c:v>
                </c:pt>
                <c:pt idx="1057">
                  <c:v>115</c:v>
                </c:pt>
                <c:pt idx="1058">
                  <c:v>113</c:v>
                </c:pt>
                <c:pt idx="1059">
                  <c:v>117</c:v>
                </c:pt>
                <c:pt idx="1060">
                  <c:v>114</c:v>
                </c:pt>
                <c:pt idx="1061">
                  <c:v>111</c:v>
                </c:pt>
                <c:pt idx="1062">
                  <c:v>113</c:v>
                </c:pt>
                <c:pt idx="1063">
                  <c:v>109</c:v>
                </c:pt>
                <c:pt idx="1064">
                  <c:v>107</c:v>
                </c:pt>
                <c:pt idx="1065">
                  <c:v>109</c:v>
                </c:pt>
                <c:pt idx="1066">
                  <c:v>109</c:v>
                </c:pt>
                <c:pt idx="1067">
                  <c:v>107</c:v>
                </c:pt>
                <c:pt idx="1068">
                  <c:v>105</c:v>
                </c:pt>
                <c:pt idx="1069">
                  <c:v>109</c:v>
                </c:pt>
                <c:pt idx="1070">
                  <c:v>105</c:v>
                </c:pt>
                <c:pt idx="1071">
                  <c:v>105</c:v>
                </c:pt>
                <c:pt idx="1072">
                  <c:v>104</c:v>
                </c:pt>
                <c:pt idx="1073">
                  <c:v>103</c:v>
                </c:pt>
                <c:pt idx="1074">
                  <c:v>104</c:v>
                </c:pt>
                <c:pt idx="1075">
                  <c:v>104</c:v>
                </c:pt>
                <c:pt idx="1076">
                  <c:v>107</c:v>
                </c:pt>
                <c:pt idx="1077">
                  <c:v>104</c:v>
                </c:pt>
                <c:pt idx="1078">
                  <c:v>104</c:v>
                </c:pt>
                <c:pt idx="1079">
                  <c:v>108</c:v>
                </c:pt>
                <c:pt idx="1080">
                  <c:v>108</c:v>
                </c:pt>
                <c:pt idx="1081">
                  <c:v>111</c:v>
                </c:pt>
                <c:pt idx="1082">
                  <c:v>105</c:v>
                </c:pt>
                <c:pt idx="1083">
                  <c:v>105</c:v>
                </c:pt>
                <c:pt idx="1084">
                  <c:v>105</c:v>
                </c:pt>
                <c:pt idx="1085">
                  <c:v>106</c:v>
                </c:pt>
                <c:pt idx="1086">
                  <c:v>111</c:v>
                </c:pt>
                <c:pt idx="1087">
                  <c:v>113</c:v>
                </c:pt>
                <c:pt idx="1088">
                  <c:v>106</c:v>
                </c:pt>
                <c:pt idx="1089">
                  <c:v>106</c:v>
                </c:pt>
                <c:pt idx="1090">
                  <c:v>101</c:v>
                </c:pt>
                <c:pt idx="1091">
                  <c:v>101</c:v>
                </c:pt>
                <c:pt idx="1092">
                  <c:v>102</c:v>
                </c:pt>
                <c:pt idx="1093">
                  <c:v>105</c:v>
                </c:pt>
                <c:pt idx="1094">
                  <c:v>107</c:v>
                </c:pt>
                <c:pt idx="1095">
                  <c:v>102</c:v>
                </c:pt>
                <c:pt idx="1096">
                  <c:v>99</c:v>
                </c:pt>
                <c:pt idx="1097">
                  <c:v>100</c:v>
                </c:pt>
                <c:pt idx="1098">
                  <c:v>101</c:v>
                </c:pt>
                <c:pt idx="1099">
                  <c:v>105</c:v>
                </c:pt>
                <c:pt idx="1100">
                  <c:v>102</c:v>
                </c:pt>
                <c:pt idx="1101">
                  <c:v>102</c:v>
                </c:pt>
                <c:pt idx="1102">
                  <c:v>99</c:v>
                </c:pt>
                <c:pt idx="1103">
                  <c:v>98</c:v>
                </c:pt>
                <c:pt idx="1104">
                  <c:v>100</c:v>
                </c:pt>
                <c:pt idx="1105">
                  <c:v>99</c:v>
                </c:pt>
                <c:pt idx="1106">
                  <c:v>104</c:v>
                </c:pt>
                <c:pt idx="1107">
                  <c:v>105</c:v>
                </c:pt>
                <c:pt idx="1108">
                  <c:v>104</c:v>
                </c:pt>
                <c:pt idx="1109">
                  <c:v>106</c:v>
                </c:pt>
                <c:pt idx="1110">
                  <c:v>108</c:v>
                </c:pt>
                <c:pt idx="1111">
                  <c:v>110</c:v>
                </c:pt>
                <c:pt idx="1112">
                  <c:v>113</c:v>
                </c:pt>
                <c:pt idx="1113">
                  <c:v>114</c:v>
                </c:pt>
                <c:pt idx="1114">
                  <c:v>114</c:v>
                </c:pt>
                <c:pt idx="1115">
                  <c:v>109</c:v>
                </c:pt>
                <c:pt idx="1116">
                  <c:v>107</c:v>
                </c:pt>
                <c:pt idx="1117">
                  <c:v>105</c:v>
                </c:pt>
                <c:pt idx="1118">
                  <c:v>106</c:v>
                </c:pt>
                <c:pt idx="1119">
                  <c:v>111</c:v>
                </c:pt>
                <c:pt idx="1120">
                  <c:v>116</c:v>
                </c:pt>
                <c:pt idx="1121">
                  <c:v>110</c:v>
                </c:pt>
                <c:pt idx="1122">
                  <c:v>110</c:v>
                </c:pt>
                <c:pt idx="1123">
                  <c:v>107</c:v>
                </c:pt>
                <c:pt idx="1124">
                  <c:v>108</c:v>
                </c:pt>
                <c:pt idx="1125">
                  <c:v>110</c:v>
                </c:pt>
                <c:pt idx="1126">
                  <c:v>112</c:v>
                </c:pt>
                <c:pt idx="1127">
                  <c:v>114</c:v>
                </c:pt>
                <c:pt idx="1128">
                  <c:v>112</c:v>
                </c:pt>
                <c:pt idx="1129">
                  <c:v>115</c:v>
                </c:pt>
                <c:pt idx="1130">
                  <c:v>108</c:v>
                </c:pt>
                <c:pt idx="1131">
                  <c:v>108</c:v>
                </c:pt>
                <c:pt idx="1132">
                  <c:v>108</c:v>
                </c:pt>
                <c:pt idx="1133">
                  <c:v>102</c:v>
                </c:pt>
                <c:pt idx="1134">
                  <c:v>99</c:v>
                </c:pt>
                <c:pt idx="1135">
                  <c:v>105</c:v>
                </c:pt>
                <c:pt idx="1136">
                  <c:v>114</c:v>
                </c:pt>
                <c:pt idx="1137">
                  <c:v>114</c:v>
                </c:pt>
                <c:pt idx="1138">
                  <c:v>110</c:v>
                </c:pt>
                <c:pt idx="1139">
                  <c:v>109</c:v>
                </c:pt>
                <c:pt idx="1140">
                  <c:v>109</c:v>
                </c:pt>
                <c:pt idx="1141">
                  <c:v>104</c:v>
                </c:pt>
                <c:pt idx="1142">
                  <c:v>106</c:v>
                </c:pt>
                <c:pt idx="1143">
                  <c:v>108</c:v>
                </c:pt>
                <c:pt idx="1144">
                  <c:v>110</c:v>
                </c:pt>
                <c:pt idx="1145">
                  <c:v>108</c:v>
                </c:pt>
                <c:pt idx="1146">
                  <c:v>111</c:v>
                </c:pt>
                <c:pt idx="1147">
                  <c:v>106</c:v>
                </c:pt>
                <c:pt idx="1148">
                  <c:v>103</c:v>
                </c:pt>
                <c:pt idx="1149">
                  <c:v>103</c:v>
                </c:pt>
                <c:pt idx="1150">
                  <c:v>104</c:v>
                </c:pt>
                <c:pt idx="1151">
                  <c:v>105</c:v>
                </c:pt>
                <c:pt idx="1152">
                  <c:v>107</c:v>
                </c:pt>
                <c:pt idx="1153">
                  <c:v>98</c:v>
                </c:pt>
                <c:pt idx="1154">
                  <c:v>101</c:v>
                </c:pt>
                <c:pt idx="1155">
                  <c:v>104</c:v>
                </c:pt>
                <c:pt idx="1156">
                  <c:v>101</c:v>
                </c:pt>
                <c:pt idx="1157">
                  <c:v>103</c:v>
                </c:pt>
                <c:pt idx="1158">
                  <c:v>106</c:v>
                </c:pt>
                <c:pt idx="1159">
                  <c:v>106</c:v>
                </c:pt>
                <c:pt idx="1160">
                  <c:v>111</c:v>
                </c:pt>
                <c:pt idx="1161">
                  <c:v>109</c:v>
                </c:pt>
                <c:pt idx="1162">
                  <c:v>109</c:v>
                </c:pt>
                <c:pt idx="1163">
                  <c:v>107</c:v>
                </c:pt>
                <c:pt idx="1164">
                  <c:v>106</c:v>
                </c:pt>
                <c:pt idx="1165">
                  <c:v>103</c:v>
                </c:pt>
                <c:pt idx="1166">
                  <c:v>102</c:v>
                </c:pt>
                <c:pt idx="1167">
                  <c:v>101</c:v>
                </c:pt>
                <c:pt idx="1168">
                  <c:v>101</c:v>
                </c:pt>
                <c:pt idx="1169">
                  <c:v>97</c:v>
                </c:pt>
                <c:pt idx="1170">
                  <c:v>98</c:v>
                </c:pt>
                <c:pt idx="1171">
                  <c:v>103</c:v>
                </c:pt>
                <c:pt idx="1172">
                  <c:v>103</c:v>
                </c:pt>
                <c:pt idx="1173">
                  <c:v>103</c:v>
                </c:pt>
                <c:pt idx="1174">
                  <c:v>105</c:v>
                </c:pt>
                <c:pt idx="1175">
                  <c:v>105</c:v>
                </c:pt>
                <c:pt idx="1176">
                  <c:v>106</c:v>
                </c:pt>
                <c:pt idx="1177">
                  <c:v>104</c:v>
                </c:pt>
                <c:pt idx="1178">
                  <c:v>106</c:v>
                </c:pt>
                <c:pt idx="1179">
                  <c:v>106</c:v>
                </c:pt>
                <c:pt idx="1180">
                  <c:v>107</c:v>
                </c:pt>
                <c:pt idx="1181">
                  <c:v>105</c:v>
                </c:pt>
                <c:pt idx="1182">
                  <c:v>104</c:v>
                </c:pt>
                <c:pt idx="1183">
                  <c:v>103</c:v>
                </c:pt>
                <c:pt idx="1184">
                  <c:v>105</c:v>
                </c:pt>
                <c:pt idx="1185">
                  <c:v>106</c:v>
                </c:pt>
                <c:pt idx="1186">
                  <c:v>105</c:v>
                </c:pt>
                <c:pt idx="1187">
                  <c:v>110</c:v>
                </c:pt>
                <c:pt idx="1188">
                  <c:v>108</c:v>
                </c:pt>
                <c:pt idx="1189">
                  <c:v>107</c:v>
                </c:pt>
                <c:pt idx="1190">
                  <c:v>104</c:v>
                </c:pt>
                <c:pt idx="1191">
                  <c:v>103</c:v>
                </c:pt>
                <c:pt idx="1192">
                  <c:v>104</c:v>
                </c:pt>
                <c:pt idx="1193">
                  <c:v>104</c:v>
                </c:pt>
                <c:pt idx="1194">
                  <c:v>106</c:v>
                </c:pt>
                <c:pt idx="1195">
                  <c:v>109</c:v>
                </c:pt>
                <c:pt idx="1196">
                  <c:v>110</c:v>
                </c:pt>
                <c:pt idx="1197">
                  <c:v>108</c:v>
                </c:pt>
                <c:pt idx="1198">
                  <c:v>104</c:v>
                </c:pt>
                <c:pt idx="1199">
                  <c:v>106</c:v>
                </c:pt>
                <c:pt idx="1200">
                  <c:v>106</c:v>
                </c:pt>
                <c:pt idx="1201">
                  <c:v>109</c:v>
                </c:pt>
                <c:pt idx="1202">
                  <c:v>110</c:v>
                </c:pt>
                <c:pt idx="1203">
                  <c:v>110</c:v>
                </c:pt>
                <c:pt idx="1204">
                  <c:v>110</c:v>
                </c:pt>
                <c:pt idx="1205">
                  <c:v>107</c:v>
                </c:pt>
                <c:pt idx="1206">
                  <c:v>106</c:v>
                </c:pt>
                <c:pt idx="1207">
                  <c:v>108</c:v>
                </c:pt>
                <c:pt idx="1208">
                  <c:v>109</c:v>
                </c:pt>
                <c:pt idx="1209">
                  <c:v>112</c:v>
                </c:pt>
                <c:pt idx="1210">
                  <c:v>106</c:v>
                </c:pt>
                <c:pt idx="1211">
                  <c:v>100</c:v>
                </c:pt>
                <c:pt idx="1212">
                  <c:v>104</c:v>
                </c:pt>
                <c:pt idx="1213">
                  <c:v>106</c:v>
                </c:pt>
                <c:pt idx="1214">
                  <c:v>104</c:v>
                </c:pt>
                <c:pt idx="1215">
                  <c:v>107</c:v>
                </c:pt>
                <c:pt idx="1216">
                  <c:v>113</c:v>
                </c:pt>
                <c:pt idx="1217">
                  <c:v>116</c:v>
                </c:pt>
                <c:pt idx="1218">
                  <c:v>116</c:v>
                </c:pt>
                <c:pt idx="1219">
                  <c:v>112</c:v>
                </c:pt>
                <c:pt idx="1220">
                  <c:v>116</c:v>
                </c:pt>
                <c:pt idx="1221">
                  <c:v>110</c:v>
                </c:pt>
                <c:pt idx="1222">
                  <c:v>109</c:v>
                </c:pt>
                <c:pt idx="1223">
                  <c:v>105</c:v>
                </c:pt>
                <c:pt idx="1224">
                  <c:v>108</c:v>
                </c:pt>
                <c:pt idx="1225">
                  <c:v>104</c:v>
                </c:pt>
                <c:pt idx="1226">
                  <c:v>100</c:v>
                </c:pt>
                <c:pt idx="1227">
                  <c:v>106</c:v>
                </c:pt>
                <c:pt idx="1228">
                  <c:v>105</c:v>
                </c:pt>
                <c:pt idx="1229">
                  <c:v>103</c:v>
                </c:pt>
                <c:pt idx="1230">
                  <c:v>104</c:v>
                </c:pt>
                <c:pt idx="1231">
                  <c:v>107</c:v>
                </c:pt>
                <c:pt idx="1232">
                  <c:v>106</c:v>
                </c:pt>
                <c:pt idx="1233">
                  <c:v>102</c:v>
                </c:pt>
                <c:pt idx="1234">
                  <c:v>99</c:v>
                </c:pt>
                <c:pt idx="1235">
                  <c:v>96</c:v>
                </c:pt>
                <c:pt idx="1236">
                  <c:v>99</c:v>
                </c:pt>
                <c:pt idx="1237">
                  <c:v>99</c:v>
                </c:pt>
                <c:pt idx="1238">
                  <c:v>104</c:v>
                </c:pt>
                <c:pt idx="1239">
                  <c:v>107</c:v>
                </c:pt>
                <c:pt idx="1240">
                  <c:v>104</c:v>
                </c:pt>
                <c:pt idx="1241">
                  <c:v>104</c:v>
                </c:pt>
                <c:pt idx="1242">
                  <c:v>101</c:v>
                </c:pt>
                <c:pt idx="1243">
                  <c:v>101</c:v>
                </c:pt>
                <c:pt idx="1244">
                  <c:v>107</c:v>
                </c:pt>
                <c:pt idx="1245">
                  <c:v>108</c:v>
                </c:pt>
                <c:pt idx="1246">
                  <c:v>105</c:v>
                </c:pt>
                <c:pt idx="1247">
                  <c:v>105</c:v>
                </c:pt>
                <c:pt idx="1248">
                  <c:v>104</c:v>
                </c:pt>
                <c:pt idx="1249">
                  <c:v>106</c:v>
                </c:pt>
                <c:pt idx="1250">
                  <c:v>104</c:v>
                </c:pt>
                <c:pt idx="1251">
                  <c:v>107</c:v>
                </c:pt>
                <c:pt idx="1252">
                  <c:v>104</c:v>
                </c:pt>
                <c:pt idx="1253">
                  <c:v>104</c:v>
                </c:pt>
                <c:pt idx="1254">
                  <c:v>102</c:v>
                </c:pt>
                <c:pt idx="1255">
                  <c:v>105</c:v>
                </c:pt>
                <c:pt idx="1256">
                  <c:v>106</c:v>
                </c:pt>
                <c:pt idx="1257">
                  <c:v>106</c:v>
                </c:pt>
                <c:pt idx="1258">
                  <c:v>104</c:v>
                </c:pt>
                <c:pt idx="1259">
                  <c:v>104</c:v>
                </c:pt>
                <c:pt idx="1260">
                  <c:v>105</c:v>
                </c:pt>
                <c:pt idx="1261">
                  <c:v>103</c:v>
                </c:pt>
                <c:pt idx="1262">
                  <c:v>103</c:v>
                </c:pt>
                <c:pt idx="1263">
                  <c:v>105</c:v>
                </c:pt>
                <c:pt idx="1264">
                  <c:v>103</c:v>
                </c:pt>
                <c:pt idx="1265">
                  <c:v>109</c:v>
                </c:pt>
                <c:pt idx="1266">
                  <c:v>110</c:v>
                </c:pt>
                <c:pt idx="1267">
                  <c:v>114</c:v>
                </c:pt>
                <c:pt idx="1268">
                  <c:v>111</c:v>
                </c:pt>
                <c:pt idx="1269">
                  <c:v>104</c:v>
                </c:pt>
                <c:pt idx="1270">
                  <c:v>104</c:v>
                </c:pt>
                <c:pt idx="1271">
                  <c:v>105</c:v>
                </c:pt>
                <c:pt idx="1272">
                  <c:v>104</c:v>
                </c:pt>
                <c:pt idx="1273">
                  <c:v>108</c:v>
                </c:pt>
                <c:pt idx="1274">
                  <c:v>114</c:v>
                </c:pt>
                <c:pt idx="1275">
                  <c:v>113</c:v>
                </c:pt>
                <c:pt idx="1276">
                  <c:v>111</c:v>
                </c:pt>
                <c:pt idx="1277">
                  <c:v>110</c:v>
                </c:pt>
                <c:pt idx="1278">
                  <c:v>106</c:v>
                </c:pt>
                <c:pt idx="1279">
                  <c:v>106</c:v>
                </c:pt>
                <c:pt idx="1280">
                  <c:v>106</c:v>
                </c:pt>
                <c:pt idx="1281">
                  <c:v>101</c:v>
                </c:pt>
                <c:pt idx="1282">
                  <c:v>101</c:v>
                </c:pt>
                <c:pt idx="1283">
                  <c:v>100</c:v>
                </c:pt>
                <c:pt idx="1284">
                  <c:v>101</c:v>
                </c:pt>
                <c:pt idx="1285">
                  <c:v>103</c:v>
                </c:pt>
                <c:pt idx="1286">
                  <c:v>104</c:v>
                </c:pt>
                <c:pt idx="1287">
                  <c:v>108</c:v>
                </c:pt>
                <c:pt idx="1288">
                  <c:v>109</c:v>
                </c:pt>
                <c:pt idx="1289">
                  <c:v>111</c:v>
                </c:pt>
                <c:pt idx="1290">
                  <c:v>115</c:v>
                </c:pt>
                <c:pt idx="1291">
                  <c:v>122</c:v>
                </c:pt>
                <c:pt idx="1292">
                  <c:v>118</c:v>
                </c:pt>
                <c:pt idx="1293">
                  <c:v>113</c:v>
                </c:pt>
                <c:pt idx="1294">
                  <c:v>116</c:v>
                </c:pt>
                <c:pt idx="1295">
                  <c:v>113</c:v>
                </c:pt>
                <c:pt idx="1296">
                  <c:v>110</c:v>
                </c:pt>
                <c:pt idx="1297">
                  <c:v>111</c:v>
                </c:pt>
                <c:pt idx="1298">
                  <c:v>114</c:v>
                </c:pt>
                <c:pt idx="1299">
                  <c:v>115</c:v>
                </c:pt>
                <c:pt idx="1300">
                  <c:v>110</c:v>
                </c:pt>
                <c:pt idx="1301">
                  <c:v>108</c:v>
                </c:pt>
                <c:pt idx="1302">
                  <c:v>105</c:v>
                </c:pt>
                <c:pt idx="1303">
                  <c:v>104</c:v>
                </c:pt>
                <c:pt idx="1304">
                  <c:v>105</c:v>
                </c:pt>
                <c:pt idx="1305">
                  <c:v>107</c:v>
                </c:pt>
                <c:pt idx="1306">
                  <c:v>104</c:v>
                </c:pt>
                <c:pt idx="1307">
                  <c:v>105</c:v>
                </c:pt>
                <c:pt idx="1308">
                  <c:v>102</c:v>
                </c:pt>
                <c:pt idx="1309">
                  <c:v>104</c:v>
                </c:pt>
                <c:pt idx="1310">
                  <c:v>101</c:v>
                </c:pt>
                <c:pt idx="1311">
                  <c:v>103</c:v>
                </c:pt>
                <c:pt idx="1312">
                  <c:v>102</c:v>
                </c:pt>
                <c:pt idx="1313">
                  <c:v>101</c:v>
                </c:pt>
                <c:pt idx="1314">
                  <c:v>102</c:v>
                </c:pt>
                <c:pt idx="1315">
                  <c:v>106</c:v>
                </c:pt>
                <c:pt idx="1316">
                  <c:v>104</c:v>
                </c:pt>
                <c:pt idx="1317">
                  <c:v>109</c:v>
                </c:pt>
                <c:pt idx="1318">
                  <c:v>112</c:v>
                </c:pt>
                <c:pt idx="1319">
                  <c:v>114</c:v>
                </c:pt>
                <c:pt idx="1320">
                  <c:v>114</c:v>
                </c:pt>
                <c:pt idx="1321">
                  <c:v>114</c:v>
                </c:pt>
                <c:pt idx="1322">
                  <c:v>110</c:v>
                </c:pt>
                <c:pt idx="1323">
                  <c:v>111</c:v>
                </c:pt>
                <c:pt idx="1324">
                  <c:v>110</c:v>
                </c:pt>
                <c:pt idx="1325">
                  <c:v>108</c:v>
                </c:pt>
                <c:pt idx="1326">
                  <c:v>105</c:v>
                </c:pt>
                <c:pt idx="1327">
                  <c:v>100</c:v>
                </c:pt>
                <c:pt idx="1328">
                  <c:v>102</c:v>
                </c:pt>
                <c:pt idx="1329">
                  <c:v>100</c:v>
                </c:pt>
                <c:pt idx="1330">
                  <c:v>102</c:v>
                </c:pt>
                <c:pt idx="1331">
                  <c:v>102</c:v>
                </c:pt>
                <c:pt idx="1332">
                  <c:v>103</c:v>
                </c:pt>
                <c:pt idx="1333">
                  <c:v>102</c:v>
                </c:pt>
                <c:pt idx="1334">
                  <c:v>101</c:v>
                </c:pt>
                <c:pt idx="1335">
                  <c:v>100</c:v>
                </c:pt>
                <c:pt idx="1336">
                  <c:v>100</c:v>
                </c:pt>
                <c:pt idx="1337">
                  <c:v>100</c:v>
                </c:pt>
                <c:pt idx="1338">
                  <c:v>105</c:v>
                </c:pt>
                <c:pt idx="1339">
                  <c:v>105</c:v>
                </c:pt>
                <c:pt idx="1340">
                  <c:v>108</c:v>
                </c:pt>
                <c:pt idx="1341">
                  <c:v>105</c:v>
                </c:pt>
                <c:pt idx="1342">
                  <c:v>104</c:v>
                </c:pt>
                <c:pt idx="1343">
                  <c:v>104</c:v>
                </c:pt>
                <c:pt idx="1344">
                  <c:v>101</c:v>
                </c:pt>
                <c:pt idx="1345">
                  <c:v>102</c:v>
                </c:pt>
                <c:pt idx="1346">
                  <c:v>106</c:v>
                </c:pt>
                <c:pt idx="1347">
                  <c:v>103</c:v>
                </c:pt>
                <c:pt idx="1348">
                  <c:v>106</c:v>
                </c:pt>
                <c:pt idx="1349">
                  <c:v>106</c:v>
                </c:pt>
                <c:pt idx="1350">
                  <c:v>108</c:v>
                </c:pt>
                <c:pt idx="1351">
                  <c:v>102</c:v>
                </c:pt>
                <c:pt idx="1352">
                  <c:v>103</c:v>
                </c:pt>
                <c:pt idx="1353">
                  <c:v>106</c:v>
                </c:pt>
                <c:pt idx="1354">
                  <c:v>103</c:v>
                </c:pt>
                <c:pt idx="1355">
                  <c:v>102</c:v>
                </c:pt>
                <c:pt idx="1356">
                  <c:v>100</c:v>
                </c:pt>
                <c:pt idx="1357">
                  <c:v>103</c:v>
                </c:pt>
                <c:pt idx="1358">
                  <c:v>105</c:v>
                </c:pt>
                <c:pt idx="1359">
                  <c:v>103</c:v>
                </c:pt>
                <c:pt idx="1360">
                  <c:v>102</c:v>
                </c:pt>
                <c:pt idx="1361">
                  <c:v>107</c:v>
                </c:pt>
                <c:pt idx="1362">
                  <c:v>107</c:v>
                </c:pt>
                <c:pt idx="1363">
                  <c:v>113</c:v>
                </c:pt>
                <c:pt idx="1364">
                  <c:v>112</c:v>
                </c:pt>
                <c:pt idx="1365">
                  <c:v>117</c:v>
                </c:pt>
                <c:pt idx="1366">
                  <c:v>111</c:v>
                </c:pt>
                <c:pt idx="1367">
                  <c:v>110</c:v>
                </c:pt>
                <c:pt idx="1368">
                  <c:v>105</c:v>
                </c:pt>
                <c:pt idx="1369">
                  <c:v>104</c:v>
                </c:pt>
                <c:pt idx="1370">
                  <c:v>107</c:v>
                </c:pt>
                <c:pt idx="1371">
                  <c:v>106</c:v>
                </c:pt>
                <c:pt idx="1372">
                  <c:v>105</c:v>
                </c:pt>
                <c:pt idx="1373">
                  <c:v>107</c:v>
                </c:pt>
                <c:pt idx="1374">
                  <c:v>108</c:v>
                </c:pt>
                <c:pt idx="1375">
                  <c:v>107</c:v>
                </c:pt>
                <c:pt idx="1376">
                  <c:v>104</c:v>
                </c:pt>
                <c:pt idx="1377">
                  <c:v>99</c:v>
                </c:pt>
                <c:pt idx="1378">
                  <c:v>103</c:v>
                </c:pt>
                <c:pt idx="1379">
                  <c:v>111</c:v>
                </c:pt>
                <c:pt idx="1380">
                  <c:v>109</c:v>
                </c:pt>
                <c:pt idx="1381">
                  <c:v>110</c:v>
                </c:pt>
                <c:pt idx="1382">
                  <c:v>108</c:v>
                </c:pt>
                <c:pt idx="1383">
                  <c:v>115</c:v>
                </c:pt>
                <c:pt idx="1384">
                  <c:v>115</c:v>
                </c:pt>
                <c:pt idx="1385">
                  <c:v>112</c:v>
                </c:pt>
                <c:pt idx="1386">
                  <c:v>110</c:v>
                </c:pt>
                <c:pt idx="1387">
                  <c:v>109</c:v>
                </c:pt>
                <c:pt idx="1388">
                  <c:v>113</c:v>
                </c:pt>
                <c:pt idx="1389">
                  <c:v>113</c:v>
                </c:pt>
                <c:pt idx="1390">
                  <c:v>114</c:v>
                </c:pt>
                <c:pt idx="1391">
                  <c:v>110</c:v>
                </c:pt>
                <c:pt idx="1392">
                  <c:v>108</c:v>
                </c:pt>
                <c:pt idx="1393">
                  <c:v>110</c:v>
                </c:pt>
                <c:pt idx="1394">
                  <c:v>115</c:v>
                </c:pt>
                <c:pt idx="1395">
                  <c:v>112</c:v>
                </c:pt>
                <c:pt idx="1396">
                  <c:v>107</c:v>
                </c:pt>
                <c:pt idx="1397">
                  <c:v>108</c:v>
                </c:pt>
                <c:pt idx="1398">
                  <c:v>108</c:v>
                </c:pt>
                <c:pt idx="1399">
                  <c:v>107</c:v>
                </c:pt>
                <c:pt idx="1400">
                  <c:v>105</c:v>
                </c:pt>
                <c:pt idx="1401">
                  <c:v>104</c:v>
                </c:pt>
                <c:pt idx="1402">
                  <c:v>102</c:v>
                </c:pt>
                <c:pt idx="1403">
                  <c:v>104</c:v>
                </c:pt>
                <c:pt idx="1404">
                  <c:v>109</c:v>
                </c:pt>
                <c:pt idx="1405">
                  <c:v>108</c:v>
                </c:pt>
                <c:pt idx="1406">
                  <c:v>109</c:v>
                </c:pt>
                <c:pt idx="1407">
                  <c:v>109</c:v>
                </c:pt>
                <c:pt idx="1408">
                  <c:v>102</c:v>
                </c:pt>
                <c:pt idx="1409">
                  <c:v>101</c:v>
                </c:pt>
                <c:pt idx="1410">
                  <c:v>104</c:v>
                </c:pt>
                <c:pt idx="1411">
                  <c:v>106</c:v>
                </c:pt>
                <c:pt idx="1412">
                  <c:v>105</c:v>
                </c:pt>
                <c:pt idx="1413">
                  <c:v>104</c:v>
                </c:pt>
                <c:pt idx="1414">
                  <c:v>99</c:v>
                </c:pt>
                <c:pt idx="1415">
                  <c:v>100</c:v>
                </c:pt>
                <c:pt idx="1416">
                  <c:v>100</c:v>
                </c:pt>
                <c:pt idx="1417">
                  <c:v>106</c:v>
                </c:pt>
                <c:pt idx="1418">
                  <c:v>102</c:v>
                </c:pt>
                <c:pt idx="1419">
                  <c:v>104</c:v>
                </c:pt>
                <c:pt idx="1420">
                  <c:v>107</c:v>
                </c:pt>
                <c:pt idx="1421">
                  <c:v>113</c:v>
                </c:pt>
                <c:pt idx="1422">
                  <c:v>108</c:v>
                </c:pt>
                <c:pt idx="1423">
                  <c:v>114</c:v>
                </c:pt>
                <c:pt idx="1424">
                  <c:v>112</c:v>
                </c:pt>
                <c:pt idx="1425">
                  <c:v>114</c:v>
                </c:pt>
                <c:pt idx="1426">
                  <c:v>110</c:v>
                </c:pt>
                <c:pt idx="1427">
                  <c:v>113</c:v>
                </c:pt>
                <c:pt idx="1428">
                  <c:v>111</c:v>
                </c:pt>
                <c:pt idx="1429">
                  <c:v>112</c:v>
                </c:pt>
                <c:pt idx="1430">
                  <c:v>112</c:v>
                </c:pt>
                <c:pt idx="1431">
                  <c:v>111</c:v>
                </c:pt>
                <c:pt idx="1432">
                  <c:v>112</c:v>
                </c:pt>
                <c:pt idx="1433">
                  <c:v>116</c:v>
                </c:pt>
                <c:pt idx="1434">
                  <c:v>112</c:v>
                </c:pt>
                <c:pt idx="1435">
                  <c:v>108</c:v>
                </c:pt>
                <c:pt idx="1436">
                  <c:v>108</c:v>
                </c:pt>
                <c:pt idx="1437">
                  <c:v>109</c:v>
                </c:pt>
                <c:pt idx="1438">
                  <c:v>111</c:v>
                </c:pt>
                <c:pt idx="1439">
                  <c:v>105</c:v>
                </c:pt>
                <c:pt idx="1440">
                  <c:v>104</c:v>
                </c:pt>
                <c:pt idx="1441">
                  <c:v>111</c:v>
                </c:pt>
                <c:pt idx="1442">
                  <c:v>103</c:v>
                </c:pt>
                <c:pt idx="1443">
                  <c:v>101</c:v>
                </c:pt>
                <c:pt idx="1444">
                  <c:v>103</c:v>
                </c:pt>
                <c:pt idx="1445">
                  <c:v>108</c:v>
                </c:pt>
                <c:pt idx="1446">
                  <c:v>109</c:v>
                </c:pt>
                <c:pt idx="1447">
                  <c:v>109</c:v>
                </c:pt>
                <c:pt idx="1448">
                  <c:v>106</c:v>
                </c:pt>
                <c:pt idx="1449">
                  <c:v>104</c:v>
                </c:pt>
                <c:pt idx="1450">
                  <c:v>106</c:v>
                </c:pt>
                <c:pt idx="1451">
                  <c:v>108</c:v>
                </c:pt>
                <c:pt idx="1452">
                  <c:v>106</c:v>
                </c:pt>
                <c:pt idx="1453">
                  <c:v>106</c:v>
                </c:pt>
                <c:pt idx="1454">
                  <c:v>107</c:v>
                </c:pt>
                <c:pt idx="1455">
                  <c:v>100</c:v>
                </c:pt>
                <c:pt idx="1456">
                  <c:v>106</c:v>
                </c:pt>
                <c:pt idx="1457">
                  <c:v>103</c:v>
                </c:pt>
                <c:pt idx="1458">
                  <c:v>104</c:v>
                </c:pt>
                <c:pt idx="1459">
                  <c:v>101</c:v>
                </c:pt>
                <c:pt idx="1460">
                  <c:v>105</c:v>
                </c:pt>
                <c:pt idx="1461">
                  <c:v>102</c:v>
                </c:pt>
                <c:pt idx="1462">
                  <c:v>102</c:v>
                </c:pt>
                <c:pt idx="1463">
                  <c:v>103</c:v>
                </c:pt>
                <c:pt idx="1464">
                  <c:v>103</c:v>
                </c:pt>
                <c:pt idx="1465">
                  <c:v>100</c:v>
                </c:pt>
                <c:pt idx="1466">
                  <c:v>99</c:v>
                </c:pt>
                <c:pt idx="1467">
                  <c:v>102</c:v>
                </c:pt>
                <c:pt idx="1468">
                  <c:v>100</c:v>
                </c:pt>
                <c:pt idx="1469">
                  <c:v>100</c:v>
                </c:pt>
                <c:pt idx="1470">
                  <c:v>99</c:v>
                </c:pt>
                <c:pt idx="1471">
                  <c:v>99</c:v>
                </c:pt>
                <c:pt idx="1472">
                  <c:v>101</c:v>
                </c:pt>
                <c:pt idx="1473">
                  <c:v>97</c:v>
                </c:pt>
                <c:pt idx="1474">
                  <c:v>97</c:v>
                </c:pt>
                <c:pt idx="1475">
                  <c:v>103</c:v>
                </c:pt>
                <c:pt idx="1476">
                  <c:v>102</c:v>
                </c:pt>
                <c:pt idx="1477">
                  <c:v>103</c:v>
                </c:pt>
                <c:pt idx="1478">
                  <c:v>103</c:v>
                </c:pt>
                <c:pt idx="1479">
                  <c:v>100</c:v>
                </c:pt>
                <c:pt idx="1480">
                  <c:v>97</c:v>
                </c:pt>
                <c:pt idx="1481">
                  <c:v>96</c:v>
                </c:pt>
                <c:pt idx="1482">
                  <c:v>98</c:v>
                </c:pt>
                <c:pt idx="1483">
                  <c:v>98</c:v>
                </c:pt>
                <c:pt idx="1484">
                  <c:v>100</c:v>
                </c:pt>
                <c:pt idx="1485">
                  <c:v>99</c:v>
                </c:pt>
                <c:pt idx="1486">
                  <c:v>102</c:v>
                </c:pt>
                <c:pt idx="1487">
                  <c:v>102</c:v>
                </c:pt>
                <c:pt idx="1488">
                  <c:v>104</c:v>
                </c:pt>
                <c:pt idx="1489">
                  <c:v>105</c:v>
                </c:pt>
                <c:pt idx="1490">
                  <c:v>108</c:v>
                </c:pt>
                <c:pt idx="1491">
                  <c:v>107</c:v>
                </c:pt>
                <c:pt idx="1492">
                  <c:v>107</c:v>
                </c:pt>
                <c:pt idx="1493">
                  <c:v>108</c:v>
                </c:pt>
                <c:pt idx="1494">
                  <c:v>106</c:v>
                </c:pt>
                <c:pt idx="1495">
                  <c:v>103</c:v>
                </c:pt>
                <c:pt idx="1496">
                  <c:v>102</c:v>
                </c:pt>
                <c:pt idx="1497">
                  <c:v>107</c:v>
                </c:pt>
                <c:pt idx="1498">
                  <c:v>108</c:v>
                </c:pt>
                <c:pt idx="1499">
                  <c:v>104</c:v>
                </c:pt>
                <c:pt idx="1500">
                  <c:v>107</c:v>
                </c:pt>
              </c:numCache>
            </c:numRef>
          </c:yVal>
          <c:smooth val="1"/>
          <c:extLst>
            <c:ext xmlns:c16="http://schemas.microsoft.com/office/drawing/2014/chart" uri="{C3380CC4-5D6E-409C-BE32-E72D297353CC}">
              <c16:uniqueId val="{00000001-5D86-4F41-AB89-E21A91B3BB1D}"/>
            </c:ext>
          </c:extLst>
        </c:ser>
        <c:dLbls>
          <c:showLegendKey val="0"/>
          <c:showVal val="0"/>
          <c:showCatName val="0"/>
          <c:showSerName val="0"/>
          <c:showPercent val="0"/>
          <c:showBubbleSize val="0"/>
        </c:dLbls>
        <c:axId val="1333931231"/>
        <c:axId val="1334176623"/>
      </c:scatterChart>
      <c:valAx>
        <c:axId val="13339312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step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4176623"/>
        <c:crosses val="autoZero"/>
        <c:crossBetween val="midCat"/>
      </c:valAx>
      <c:valAx>
        <c:axId val="1334176623"/>
        <c:scaling>
          <c:orientation val="minMax"/>
          <c:max val="135"/>
          <c:min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Population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3931231"/>
        <c:crosses val="autoZero"/>
        <c:crossBetween val="midCat"/>
      </c:valAx>
      <c:spPr>
        <a:solidFill>
          <a:schemeClr val="bg1"/>
        </a:solidFill>
        <a:ln>
          <a:noFill/>
        </a:ln>
        <a:effectLst/>
      </c:spPr>
    </c:plotArea>
    <c:legend>
      <c:legendPos val="b"/>
      <c:layout>
        <c:manualLayout>
          <c:xMode val="edge"/>
          <c:yMode val="edge"/>
          <c:x val="0.60894104441925678"/>
          <c:y val="0.153032313608857"/>
          <c:w val="0.33765247145777161"/>
          <c:h val="7.43654145128411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n-lt"/>
                <a:ea typeface="+mn-ea"/>
                <a:cs typeface="+mn-cs"/>
              </a:defRPr>
            </a:pPr>
            <a:r>
              <a:rPr lang="en-US"/>
              <a:t>Y output Variance</a:t>
            </a:r>
          </a:p>
        </c:rich>
      </c:tx>
      <c:layout>
        <c:manualLayout>
          <c:xMode val="edge"/>
          <c:yMode val="edge"/>
          <c:x val="0.28803831560813586"/>
          <c:y val="5.9488630266943031E-2"/>
        </c:manualLayout>
      </c:layout>
      <c:overlay val="0"/>
      <c:spPr>
        <a:noFill/>
        <a:ln>
          <a:noFill/>
        </a:ln>
        <a:effectLst/>
      </c:spPr>
      <c:txPr>
        <a:bodyPr rot="0" spcFirstLastPara="1" vertOverflow="ellipsis" vert="horz" wrap="square" anchor="ctr" anchorCtr="1"/>
        <a:lstStyle/>
        <a:p>
          <a:pPr>
            <a:defRPr sz="168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Output Variance</c:v>
                </c:pt>
              </c:strCache>
            </c:strRef>
          </c:tx>
          <c:dPt>
            <c:idx val="0"/>
            <c:bubble3D val="0"/>
            <c:spPr>
              <a:solidFill>
                <a:schemeClr val="accent1">
                  <a:tint val="58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BB4-EF4E-A94C-2FB04555C7E8}"/>
              </c:ext>
            </c:extLst>
          </c:dPt>
          <c:dPt>
            <c:idx val="1"/>
            <c:bubble3D val="0"/>
            <c:spPr>
              <a:solidFill>
                <a:schemeClr val="accent1">
                  <a:tint val="8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BB4-EF4E-A94C-2FB04555C7E8}"/>
              </c:ext>
            </c:extLst>
          </c:dPt>
          <c:dPt>
            <c:idx val="2"/>
            <c:bubble3D val="0"/>
            <c:spPr>
              <a:solidFill>
                <a:schemeClr val="accent1">
                  <a:shade val="8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9BB4-EF4E-A94C-2FB04555C7E8}"/>
              </c:ext>
            </c:extLst>
          </c:dPt>
          <c:dPt>
            <c:idx val="3"/>
            <c:bubble3D val="0"/>
            <c:spPr>
              <a:solidFill>
                <a:schemeClr val="accent1">
                  <a:shade val="58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9BB4-EF4E-A94C-2FB04555C7E8}"/>
              </c:ext>
            </c:extLst>
          </c:dPt>
          <c:dLbls>
            <c:dLbl>
              <c:idx val="0"/>
              <c:layout>
                <c:manualLayout>
                  <c:x val="-0.18148831200787402"/>
                  <c:y val="0.10103241258412816"/>
                </c:manualLayout>
              </c:layout>
              <c:tx>
                <c:rich>
                  <a:bodyPr/>
                  <a:lstStyle/>
                  <a:p>
                    <a:fld id="{183F2693-6893-DD4B-A60F-CC10CCB4CA8E}" type="CATEGORYNAME">
                      <a:rPr lang="en-US"/>
                      <a:pPr/>
                      <a:t>[CATEGORY NAME]</a:t>
                    </a:fld>
                    <a:r>
                      <a:rPr lang="en-US" baseline="0"/>
                      <a:t>, </a:t>
                    </a:r>
                    <a:fld id="{1B818876-C448-4E45-BEB1-60E6AAE10453}"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BB4-EF4E-A94C-2FB04555C7E8}"/>
                </c:ext>
              </c:extLst>
            </c:dLbl>
            <c:dLbl>
              <c:idx val="1"/>
              <c:layout>
                <c:manualLayout>
                  <c:x val="-7.5966166338582677E-2"/>
                  <c:y val="-0.16591552867153489"/>
                </c:manualLayout>
              </c:layout>
              <c:tx>
                <c:rich>
                  <a:bodyPr/>
                  <a:lstStyle/>
                  <a:p>
                    <a:fld id="{838A8BB5-DC0D-8049-9483-BF95BE60148D}" type="CATEGORYNAME">
                      <a:rPr lang="en-US"/>
                      <a:pPr/>
                      <a:t>[CATEGORY NAME]</a:t>
                    </a:fld>
                    <a:r>
                      <a:rPr lang="en-US" baseline="0" dirty="0"/>
                      <a:t>, </a:t>
                    </a:r>
                    <a:fld id="{C69B7669-78E4-8847-9E5B-DE4A46A3663D}" type="PERCENTAGE">
                      <a:rPr lang="en-US" baseline="0" dirty="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BB4-EF4E-A94C-2FB04555C7E8}"/>
                </c:ext>
              </c:extLst>
            </c:dLbl>
            <c:dLbl>
              <c:idx val="2"/>
              <c:layout>
                <c:manualLayout>
                  <c:x val="5.2401963239098945E-2"/>
                  <c:y val="-6.804357902458999E-2"/>
                </c:manualLayout>
              </c:layout>
              <c:tx>
                <c:rich>
                  <a:bodyPr/>
                  <a:lstStyle/>
                  <a:p>
                    <a:fld id="{1CC7FFD7-72E9-BD44-A7DD-5590CCADEFBB}" type="CATEGORYNAME">
                      <a:rPr lang="en-US"/>
                      <a:pPr/>
                      <a:t>[CATEGORY NAME]</a:t>
                    </a:fld>
                    <a:r>
                      <a:rPr lang="en-US" baseline="0"/>
                      <a:t>, </a:t>
                    </a:r>
                    <a:fld id="{E450BD49-DCE9-E24D-84A3-24F5CB793113}"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15040600545565275"/>
                      <c:h val="0.17195189050129273"/>
                    </c:manualLayout>
                  </c15:layout>
                  <c15:dlblFieldTable/>
                  <c15:showDataLabelsRange val="0"/>
                </c:ext>
                <c:ext xmlns:c16="http://schemas.microsoft.com/office/drawing/2014/chart" uri="{C3380CC4-5D6E-409C-BE32-E72D297353CC}">
                  <c16:uniqueId val="{00000004-9BB4-EF4E-A94C-2FB04555C7E8}"/>
                </c:ext>
              </c:extLst>
            </c:dLbl>
            <c:dLbl>
              <c:idx val="3"/>
              <c:layout>
                <c:manualLayout>
                  <c:x val="0.22846998934178572"/>
                  <c:y val="0.1488341327965155"/>
                </c:manualLayout>
              </c:layout>
              <c:tx>
                <c:rich>
                  <a:bodyPr/>
                  <a:lstStyle/>
                  <a:p>
                    <a:fld id="{A56E4870-13ED-AC4E-BB4B-28FC484318D9}" type="CATEGORYNAME">
                      <a:rPr lang="en-US" smtClean="0"/>
                      <a:pPr/>
                      <a:t>[CATEGORY NAME]</a:t>
                    </a:fld>
                    <a:r>
                      <a:rPr lang="en-US" baseline="0" dirty="0"/>
                      <a:t>, </a:t>
                    </a:r>
                    <a:fld id="{7CCE486F-1871-4542-BB54-4F5A8BA4AF5C}" type="PERCENTAGE">
                      <a:rPr lang="en-US" baseline="0" smtClean="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8762929863974124"/>
                      <c:h val="0.24553175843314348"/>
                    </c:manualLayout>
                  </c15:layout>
                  <c15:dlblFieldTable/>
                  <c15:showDataLabelsRange val="0"/>
                </c:ext>
                <c:ext xmlns:c16="http://schemas.microsoft.com/office/drawing/2014/chart" uri="{C3380CC4-5D6E-409C-BE32-E72D297353CC}">
                  <c16:uniqueId val="{00000002-9BB4-EF4E-A94C-2FB04555C7E8}"/>
                </c:ext>
              </c:extLst>
            </c:dLbl>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input1</c:v>
                </c:pt>
                <c:pt idx="1">
                  <c:v>Input2</c:v>
                </c:pt>
                <c:pt idx="2">
                  <c:v>Input3</c:v>
                </c:pt>
                <c:pt idx="3">
                  <c:v>INTERACTIONS</c:v>
                </c:pt>
              </c:strCache>
            </c:strRef>
          </c:cat>
          <c:val>
            <c:numRef>
              <c:f>Sheet1!$B$2:$B$5</c:f>
              <c:numCache>
                <c:formatCode>General</c:formatCode>
                <c:ptCount val="4"/>
                <c:pt idx="0">
                  <c:v>8.1999999999999993</c:v>
                </c:pt>
                <c:pt idx="1">
                  <c:v>3.2</c:v>
                </c:pt>
                <c:pt idx="2">
                  <c:v>1.4</c:v>
                </c:pt>
                <c:pt idx="3">
                  <c:v>9</c:v>
                </c:pt>
              </c:numCache>
            </c:numRef>
          </c:val>
          <c:extLst>
            <c:ext xmlns:c16="http://schemas.microsoft.com/office/drawing/2014/chart" uri="{C3380CC4-5D6E-409C-BE32-E72D297353CC}">
              <c16:uniqueId val="{00000000-9BB4-EF4E-A94C-2FB04555C7E8}"/>
            </c:ext>
          </c:extLst>
        </c:ser>
        <c:ser>
          <c:idx val="1"/>
          <c:order val="1"/>
          <c:tx>
            <c:strRef>
              <c:f>Sheet1!$C$1</c:f>
              <c:strCache>
                <c:ptCount val="1"/>
                <c:pt idx="0">
                  <c:v>Column1</c:v>
                </c:pt>
              </c:strCache>
            </c:strRef>
          </c:tx>
          <c:dPt>
            <c:idx val="0"/>
            <c:bubble3D val="0"/>
            <c:spPr>
              <a:solidFill>
                <a:schemeClr val="accent1">
                  <a:tint val="58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61B1-E848-A31C-2D095B8471F9}"/>
              </c:ext>
            </c:extLst>
          </c:dPt>
          <c:dPt>
            <c:idx val="1"/>
            <c:bubble3D val="0"/>
            <c:spPr>
              <a:solidFill>
                <a:schemeClr val="accent1">
                  <a:tint val="8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61B1-E848-A31C-2D095B8471F9}"/>
              </c:ext>
            </c:extLst>
          </c:dPt>
          <c:dPt>
            <c:idx val="2"/>
            <c:bubble3D val="0"/>
            <c:spPr>
              <a:solidFill>
                <a:schemeClr val="accent1">
                  <a:shade val="8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61B1-E848-A31C-2D095B8471F9}"/>
              </c:ext>
            </c:extLst>
          </c:dPt>
          <c:dPt>
            <c:idx val="3"/>
            <c:bubble3D val="0"/>
            <c:spPr>
              <a:solidFill>
                <a:schemeClr val="accent1">
                  <a:shade val="58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1B1-E848-A31C-2D095B8471F9}"/>
              </c:ext>
            </c:extLst>
          </c:dPt>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input1</c:v>
                </c:pt>
                <c:pt idx="1">
                  <c:v>Input2</c:v>
                </c:pt>
                <c:pt idx="2">
                  <c:v>Input3</c:v>
                </c:pt>
                <c:pt idx="3">
                  <c:v>INTERACTIONS</c:v>
                </c:pt>
              </c:strCache>
            </c:strRef>
          </c:cat>
          <c:val>
            <c:numRef>
              <c:f>Sheet1!$C$2:$C$5</c:f>
              <c:numCache>
                <c:formatCode>0%</c:formatCode>
                <c:ptCount val="4"/>
                <c:pt idx="0">
                  <c:v>0.37614678899082571</c:v>
                </c:pt>
                <c:pt idx="1">
                  <c:v>0.14678899082568811</c:v>
                </c:pt>
                <c:pt idx="2">
                  <c:v>6.4220183486238536E-2</c:v>
                </c:pt>
                <c:pt idx="3">
                  <c:v>0.41284403669724778</c:v>
                </c:pt>
              </c:numCache>
            </c:numRef>
          </c:val>
          <c:extLst>
            <c:ext xmlns:c16="http://schemas.microsoft.com/office/drawing/2014/chart" uri="{C3380CC4-5D6E-409C-BE32-E72D297353CC}">
              <c16:uniqueId val="{00000001-9BB4-EF4E-A94C-2FB04555C7E8}"/>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06485-CF19-304E-82EC-15E02A524199}" type="datetimeFigureOut">
              <a:rPr lang="en-US" smtClean="0"/>
              <a:t>5/22/20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7B46F-4CB4-C242-AFFB-FF9A0AB42D0C}" type="slidenum">
              <a:rPr lang="en-US" smtClean="0"/>
              <a:t>‹#›</a:t>
            </a:fld>
            <a:endParaRPr lang="en-US"/>
          </a:p>
        </p:txBody>
      </p:sp>
    </p:spTree>
    <p:extLst>
      <p:ext uri="{BB962C8B-B14F-4D97-AF65-F5344CB8AC3E}">
        <p14:creationId xmlns:p14="http://schemas.microsoft.com/office/powerpoint/2010/main" val="52505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this slide up for a minute)</a:t>
            </a:r>
          </a:p>
        </p:txBody>
      </p:sp>
      <p:sp>
        <p:nvSpPr>
          <p:cNvPr id="4" name="Slide Number Placeholder 3"/>
          <p:cNvSpPr>
            <a:spLocks noGrp="1"/>
          </p:cNvSpPr>
          <p:nvPr>
            <p:ph type="sldNum" sz="quarter" idx="5"/>
          </p:nvPr>
        </p:nvSpPr>
        <p:spPr/>
        <p:txBody>
          <a:bodyPr/>
          <a:lstStyle/>
          <a:p>
            <a:fld id="{4D9845AC-D47C-4D4E-BFCE-2BD512B1E3D9}" type="slidenum">
              <a:rPr lang="en-US" smtClean="0"/>
              <a:t>7</a:t>
            </a:fld>
            <a:endParaRPr lang="en-US"/>
          </a:p>
        </p:txBody>
      </p:sp>
    </p:spTree>
    <p:extLst>
      <p:ext uri="{BB962C8B-B14F-4D97-AF65-F5344CB8AC3E}">
        <p14:creationId xmlns:p14="http://schemas.microsoft.com/office/powerpoint/2010/main" val="938174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57f08746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57f08746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88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45AC-D47C-4D4E-BFCE-2BD512B1E3D9}" type="slidenum">
              <a:rPr lang="en-US" smtClean="0"/>
              <a:t>91</a:t>
            </a:fld>
            <a:endParaRPr lang="en-US"/>
          </a:p>
        </p:txBody>
      </p:sp>
    </p:spTree>
    <p:extLst>
      <p:ext uri="{BB962C8B-B14F-4D97-AF65-F5344CB8AC3E}">
        <p14:creationId xmlns:p14="http://schemas.microsoft.com/office/powerpoint/2010/main" val="28005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message: Disentangling</a:t>
            </a:r>
            <a:r>
              <a:rPr lang="en-US" baseline="0" dirty="0"/>
              <a:t> environmental shocks from violent event as triggers of internal displacement is complex, given the inherent feedback loops, non-stationarity, (temporal and spatial variations) . </a:t>
            </a:r>
            <a:r>
              <a:rPr lang="en-US" dirty="0"/>
              <a:t>North and South regions have different dynamics. We focused on three</a:t>
            </a:r>
            <a:r>
              <a:rPr lang="en-US" baseline="0" dirty="0"/>
              <a:t> regions in the south: </a:t>
            </a:r>
            <a:r>
              <a:rPr lang="en-US" baseline="0" dirty="0" err="1"/>
              <a:t>Banadir</a:t>
            </a:r>
            <a:r>
              <a:rPr lang="en-US" baseline="0" dirty="0"/>
              <a:t> (urban), Lower </a:t>
            </a:r>
            <a:r>
              <a:rPr lang="en-US" baseline="0" dirty="0" err="1"/>
              <a:t>Shabelle</a:t>
            </a:r>
            <a:r>
              <a:rPr lang="en-US" baseline="0" dirty="0"/>
              <a:t> (urban), and </a:t>
            </a:r>
            <a:r>
              <a:rPr lang="en-US" baseline="0" dirty="0" err="1"/>
              <a:t>Hiraan</a:t>
            </a:r>
            <a:r>
              <a:rPr lang="en-US" baseline="0" dirty="0"/>
              <a:t> (rural)</a:t>
            </a:r>
            <a:r>
              <a:rPr lang="en-US" dirty="0"/>
              <a:t> This is an example of </a:t>
            </a:r>
            <a:r>
              <a:rPr lang="en-US" dirty="0" err="1"/>
              <a:t>Banadir</a:t>
            </a:r>
            <a:r>
              <a:rPr lang="en-US" dirty="0"/>
              <a:t> is where Mogadishu Is located and an area of intense conflict due to  Al </a:t>
            </a:r>
            <a:r>
              <a:rPr lang="en-US" dirty="0" err="1"/>
              <a:t>Shabaab</a:t>
            </a:r>
            <a:r>
              <a:rPr lang="en-US" dirty="0"/>
              <a:t>. There was</a:t>
            </a:r>
            <a:r>
              <a:rPr lang="en-US" baseline="0" dirty="0"/>
              <a:t> a period of intense violence from 2007 to 2010. We measure violence as the number of fatalities. </a:t>
            </a:r>
            <a:r>
              <a:rPr lang="en-US" sz="1200" kern="1200" dirty="0">
                <a:solidFill>
                  <a:schemeClr val="tx1"/>
                </a:solidFill>
                <a:effectLst/>
                <a:latin typeface="+mn-lt"/>
                <a:ea typeface="+mn-ea"/>
                <a:cs typeface="+mn-cs"/>
              </a:rPr>
              <a:t>We suspect that persistent positive or negative anomalies in precipitation eventually reach a threshold that induces migration. If this is the case, then daily or monthly precipitation is likely to be a poor indicator of the crossing of a threshold of persistent or accumulative effect of precipitation that leads to either flood or drought. Consequently, our approach was designed to identify if cumulative departures from a threshold of precipitation may correlate better with the displacement and violence indicators than precipitation itself</a:t>
            </a:r>
            <a:endParaRPr lang="en-US" dirty="0"/>
          </a:p>
        </p:txBody>
      </p:sp>
      <p:sp>
        <p:nvSpPr>
          <p:cNvPr id="4" name="Slide Number Placeholder 3"/>
          <p:cNvSpPr>
            <a:spLocks noGrp="1"/>
          </p:cNvSpPr>
          <p:nvPr>
            <p:ph type="sldNum" sz="quarter" idx="10"/>
          </p:nvPr>
        </p:nvSpPr>
        <p:spPr/>
        <p:txBody>
          <a:bodyPr/>
          <a:lstStyle/>
          <a:p>
            <a:fld id="{B277B46F-4CB4-C242-AFFB-FF9A0AB42D0C}" type="slidenum">
              <a:rPr lang="en-US" smtClean="0"/>
              <a:t>43</a:t>
            </a:fld>
            <a:endParaRPr lang="en-US"/>
          </a:p>
        </p:txBody>
      </p:sp>
    </p:spTree>
    <p:extLst>
      <p:ext uri="{BB962C8B-B14F-4D97-AF65-F5344CB8AC3E}">
        <p14:creationId xmlns:p14="http://schemas.microsoft.com/office/powerpoint/2010/main" val="149512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concept and origin</a:t>
            </a:r>
            <a:r>
              <a:rPr lang="en-US" baseline="0" dirty="0"/>
              <a:t> of </a:t>
            </a:r>
            <a:r>
              <a:rPr lang="en-US" baseline="0" dirty="0" err="1"/>
              <a:t>CuSums</a:t>
            </a:r>
            <a:endParaRPr lang="en-US" dirty="0"/>
          </a:p>
        </p:txBody>
      </p:sp>
      <p:sp>
        <p:nvSpPr>
          <p:cNvPr id="4" name="Slide Number Placeholder 3"/>
          <p:cNvSpPr>
            <a:spLocks noGrp="1"/>
          </p:cNvSpPr>
          <p:nvPr>
            <p:ph type="sldNum" sz="quarter" idx="10"/>
          </p:nvPr>
        </p:nvSpPr>
        <p:spPr/>
        <p:txBody>
          <a:bodyPr/>
          <a:lstStyle/>
          <a:p>
            <a:fld id="{B277B46F-4CB4-C242-AFFB-FF9A0AB42D0C}" type="slidenum">
              <a:rPr lang="en-US" smtClean="0"/>
              <a:t>44</a:t>
            </a:fld>
            <a:endParaRPr lang="en-US"/>
          </a:p>
        </p:txBody>
      </p:sp>
    </p:spTree>
    <p:extLst>
      <p:ext uri="{BB962C8B-B14F-4D97-AF65-F5344CB8AC3E}">
        <p14:creationId xmlns:p14="http://schemas.microsoft.com/office/powerpoint/2010/main" val="332497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only take the exceedance for these variables k=0.85 in fatalities and k=0.90 in IDPs (inflows and outflows)</a:t>
            </a:r>
            <a:endParaRPr lang="en-US" dirty="0"/>
          </a:p>
        </p:txBody>
      </p:sp>
      <p:sp>
        <p:nvSpPr>
          <p:cNvPr id="4" name="Slide Number Placeholder 3"/>
          <p:cNvSpPr>
            <a:spLocks noGrp="1"/>
          </p:cNvSpPr>
          <p:nvPr>
            <p:ph type="sldNum" sz="quarter" idx="10"/>
          </p:nvPr>
        </p:nvSpPr>
        <p:spPr/>
        <p:txBody>
          <a:bodyPr/>
          <a:lstStyle/>
          <a:p>
            <a:fld id="{B277B46F-4CB4-C242-AFFB-FF9A0AB42D0C}" type="slidenum">
              <a:rPr lang="en-US" smtClean="0"/>
              <a:t>46</a:t>
            </a:fld>
            <a:endParaRPr lang="en-US"/>
          </a:p>
        </p:txBody>
      </p:sp>
    </p:spTree>
    <p:extLst>
      <p:ext uri="{BB962C8B-B14F-4D97-AF65-F5344CB8AC3E}">
        <p14:creationId xmlns:p14="http://schemas.microsoft.com/office/powerpoint/2010/main" val="395525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explain wavelet use</a:t>
            </a:r>
          </a:p>
        </p:txBody>
      </p:sp>
      <p:sp>
        <p:nvSpPr>
          <p:cNvPr id="4" name="Slide Number Placeholder 3"/>
          <p:cNvSpPr>
            <a:spLocks noGrp="1"/>
          </p:cNvSpPr>
          <p:nvPr>
            <p:ph type="sldNum" sz="quarter" idx="10"/>
          </p:nvPr>
        </p:nvSpPr>
        <p:spPr/>
        <p:txBody>
          <a:bodyPr/>
          <a:lstStyle/>
          <a:p>
            <a:fld id="{B277B46F-4CB4-C242-AFFB-FF9A0AB42D0C}" type="slidenum">
              <a:rPr lang="en-US" smtClean="0"/>
              <a:t>47</a:t>
            </a:fld>
            <a:endParaRPr lang="en-US"/>
          </a:p>
        </p:txBody>
      </p:sp>
    </p:spTree>
    <p:extLst>
      <p:ext uri="{BB962C8B-B14F-4D97-AF65-F5344CB8AC3E}">
        <p14:creationId xmlns:p14="http://schemas.microsoft.com/office/powerpoint/2010/main" val="231160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a:sym typeface="Wingdings"/>
            </a:endParaRPr>
          </a:p>
        </p:txBody>
      </p:sp>
      <p:sp>
        <p:nvSpPr>
          <p:cNvPr id="4" name="Slide Number Placeholder 3"/>
          <p:cNvSpPr>
            <a:spLocks noGrp="1"/>
          </p:cNvSpPr>
          <p:nvPr>
            <p:ph type="sldNum" sz="quarter" idx="10"/>
          </p:nvPr>
        </p:nvSpPr>
        <p:spPr/>
        <p:txBody>
          <a:bodyPr/>
          <a:lstStyle/>
          <a:p>
            <a:fld id="{44CD177F-28CB-4CB6-AED9-A5678BC546AB}" type="slidenum">
              <a:rPr lang="en-US" smtClean="0">
                <a:solidFill>
                  <a:prstClr val="black"/>
                </a:solidFill>
                <a:latin typeface="Calibri"/>
              </a:rPr>
              <a:pPr/>
              <a:t>50</a:t>
            </a:fld>
            <a:endParaRPr lang="en-US">
              <a:solidFill>
                <a:prstClr val="black"/>
              </a:solidFill>
              <a:latin typeface="Calibri"/>
            </a:endParaRPr>
          </a:p>
        </p:txBody>
      </p:sp>
    </p:spTree>
    <p:extLst>
      <p:ext uri="{BB962C8B-B14F-4D97-AF65-F5344CB8AC3E}">
        <p14:creationId xmlns:p14="http://schemas.microsoft.com/office/powerpoint/2010/main" val="1663304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6f26fcb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6f26fcbf6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282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6f26fcb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6f26fcbf6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0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57f08746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857f08746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16652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17714" y="946347"/>
            <a:ext cx="1175657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7714" y="3158865"/>
            <a:ext cx="1175657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7714" y="1084180"/>
            <a:ext cx="11756572" cy="20011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0599988" y="2594148"/>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964424" y="6272784"/>
            <a:ext cx="3273552"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5456" y="224983"/>
            <a:ext cx="10927533" cy="891490"/>
          </a:xfrm>
        </p:spPr>
        <p:txBody>
          <a:bodyPr/>
          <a:lstStyle>
            <a:lvl1pPr>
              <a:defRPr b="1" i="0" cap="none" baseline="0">
                <a:latin typeface="Rockwell" panose="02060603020205020403" pitchFamily="18" charset="77"/>
              </a:defRPr>
            </a:lvl1pPr>
          </a:lstStyle>
          <a:p>
            <a:r>
              <a:rPr lang="en-US" dirty="0"/>
              <a:t>Click to edit Master title style</a:t>
            </a:r>
          </a:p>
        </p:txBody>
      </p:sp>
      <p:sp>
        <p:nvSpPr>
          <p:cNvPr id="3" name="Content Placeholder 2"/>
          <p:cNvSpPr>
            <a:spLocks noGrp="1"/>
          </p:cNvSpPr>
          <p:nvPr>
            <p:ph idx="1"/>
          </p:nvPr>
        </p:nvSpPr>
        <p:spPr>
          <a:xfrm>
            <a:off x="585457" y="1116473"/>
            <a:ext cx="10927532" cy="4596264"/>
          </a:xfrm>
        </p:spPr>
        <p:txBody>
          <a:bodyPr>
            <a:normAutofit/>
          </a:bodyPr>
          <a:lstStyle>
            <a:lvl1pPr>
              <a:defRPr sz="3200">
                <a:latin typeface="Corbel" panose="020B0503020204020204" pitchFamily="34" charset="0"/>
              </a:defRPr>
            </a:lvl1pPr>
            <a:lvl2pPr>
              <a:defRPr sz="2800">
                <a:latin typeface="Corbel" panose="020B0503020204020204" pitchFamily="34" charset="0"/>
              </a:defRPr>
            </a:lvl2pPr>
            <a:lvl3pPr>
              <a:defRPr sz="2400">
                <a:latin typeface="Corbel" panose="020B0503020204020204" pitchFamily="34" charset="0"/>
              </a:defRPr>
            </a:lvl3pPr>
            <a:lvl4pPr>
              <a:defRPr sz="2400">
                <a:latin typeface="Corbel" panose="020B0503020204020204" pitchFamily="34" charset="0"/>
              </a:defRPr>
            </a:lvl4pPr>
            <a:lvl5pPr>
              <a:defRPr sz="2400">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64682" y="6372371"/>
            <a:ext cx="11215524" cy="365125"/>
          </a:xfrm>
        </p:spPr>
        <p:txBody>
          <a:bodyPr/>
          <a:lstStyle>
            <a:lvl1pPr>
              <a:defRPr b="1">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64424" y="6272784"/>
            <a:ext cx="3273552"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2647CA-87DA-A341-8F5B-C423DA2D24DC}"/>
              </a:ext>
            </a:extLst>
          </p:cNvPr>
          <p:cNvSpPr/>
          <p:nvPr userDrawn="1"/>
        </p:nvSpPr>
        <p:spPr>
          <a:xfrm>
            <a:off x="585457" y="203979"/>
            <a:ext cx="10930551" cy="891490"/>
          </a:xfrm>
          <a:prstGeom prst="rect">
            <a:avLst/>
          </a:prstGeom>
          <a:blipFill dpi="0" rotWithShape="1">
            <a:blip r:embed="rId13">
              <a:alphaModFix amt="85000"/>
              <a:lum bright="70000" contrast="-70000"/>
              <a:extLst>
                <a:ext uri="{BEBA8EAE-BF5A-486C-A8C5-ECC9F3942E4B}">
                  <a14:imgProps xmlns:a14="http://schemas.microsoft.com/office/drawing/2010/main">
                    <a14:imgLayer r:embed="rId1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2974" y="213869"/>
            <a:ext cx="10927533" cy="8914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85457" y="1116473"/>
            <a:ext cx="10927532" cy="44151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85874" y="6372372"/>
            <a:ext cx="10832560"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501314" y="6329269"/>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410717" y="6372372"/>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00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4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2.tiff"/><Relationship Id="rId7" Type="http://schemas.openxmlformats.org/officeDocument/2006/relationships/image" Target="../media/image17.jpg"/><Relationship Id="rId12" Type="http://schemas.openxmlformats.org/officeDocument/2006/relationships/image" Target="../media/image22.png"/><Relationship Id="rId2" Type="http://schemas.openxmlformats.org/officeDocument/2006/relationships/image" Target="../media/image13.jp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3.wdp"/><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27.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jp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tiff"/><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0.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43.tiff"/><Relationship Id="rId12"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tiff"/><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9.png"/><Relationship Id="rId4" Type="http://schemas.microsoft.com/office/2007/relationships/hdphoto" Target="../media/hdphoto2.wdp"/><Relationship Id="rId9"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3.tiff"/><Relationship Id="rId3" Type="http://schemas.openxmlformats.org/officeDocument/2006/relationships/image" Target="../media/image2.png"/><Relationship Id="rId7" Type="http://schemas.openxmlformats.org/officeDocument/2006/relationships/image" Target="../media/image46.tiff"/><Relationship Id="rId12" Type="http://schemas.openxmlformats.org/officeDocument/2006/relationships/image" Target="../media/image10.tiff"/><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25.png"/><Relationship Id="rId4" Type="http://schemas.microsoft.com/office/2007/relationships/hdphoto" Target="../media/hdphoto1.wdp"/><Relationship Id="rId9"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6.tiff"/></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55.png"/><Relationship Id="rId12" Type="http://schemas.openxmlformats.org/officeDocument/2006/relationships/image" Target="../media/image15.png"/><Relationship Id="rId2" Type="http://schemas.openxmlformats.org/officeDocument/2006/relationships/image" Target="../media/image1.jpeg"/><Relationship Id="rId16" Type="http://schemas.openxmlformats.org/officeDocument/2006/relationships/image" Target="../media/image59.png"/><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4.png"/><Relationship Id="rId15" Type="http://schemas.openxmlformats.org/officeDocument/2006/relationships/image" Target="../media/image58.png"/><Relationship Id="rId10"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57.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0.jp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64.png"/><Relationship Id="rId12"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66.jpg"/><Relationship Id="rId5" Type="http://schemas.openxmlformats.org/officeDocument/2006/relationships/image" Target="../media/image9.png"/><Relationship Id="rId10" Type="http://schemas.openxmlformats.org/officeDocument/2006/relationships/image" Target="../media/image65.png"/><Relationship Id="rId4" Type="http://schemas.microsoft.com/office/2007/relationships/hdphoto" Target="../media/hdphoto2.wdp"/><Relationship Id="rId9" Type="http://schemas.openxmlformats.org/officeDocument/2006/relationships/chart" Target="../charts/chart1.xml"/><Relationship Id="rId1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hyperlink" Target="https://doi.org/10.18564/jasss.2897" TargetMode="External"/><Relationship Id="rId2" Type="http://schemas.openxmlformats.org/officeDocument/2006/relationships/hyperlink" Target="https://doi.org/10.1126/science.360.6385.144"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70.pn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NUL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3.png"/><Relationship Id="rId7"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9.png"/><Relationship Id="rId10" Type="http://schemas.openxmlformats.org/officeDocument/2006/relationships/image" Target="../media/image75.jpg"/><Relationship Id="rId4" Type="http://schemas.microsoft.com/office/2007/relationships/hdphoto" Target="../media/hdphoto2.wdp"/><Relationship Id="rId9" Type="http://schemas.openxmlformats.org/officeDocument/2006/relationships/image" Target="../media/image15.png"/></Relationships>
</file>

<file path=ppt/slides/_rels/slide66.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2.jpg"/><Relationship Id="rId1" Type="http://schemas.openxmlformats.org/officeDocument/2006/relationships/slideLayout" Target="../slideLayouts/slideLayout2.xml"/><Relationship Id="rId4" Type="http://schemas.openxmlformats.org/officeDocument/2006/relationships/image" Target="../media/image79.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4.jpg"/><Relationship Id="rId5" Type="http://schemas.openxmlformats.org/officeDocument/2006/relationships/image" Target="../media/image4.png"/><Relationship Id="rId10" Type="http://schemas.openxmlformats.org/officeDocument/2006/relationships/image" Target="../media/image83.jpg"/><Relationship Id="rId4" Type="http://schemas.microsoft.com/office/2007/relationships/hdphoto" Target="../media/hdphoto1.wdp"/><Relationship Id="rId9" Type="http://schemas.openxmlformats.org/officeDocument/2006/relationships/image" Target="../media/image21.png"/></Relationships>
</file>

<file path=ppt/slides/_rels/slide7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hyperlink" Target="https://api.hungermapdata.org/covid/dailyreport"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s://sites.duke.edu/minerva/files/2013/08/wvc.png" TargetMode="External"/><Relationship Id="rId2" Type="http://schemas.openxmlformats.org/officeDocument/2006/relationships/image" Target="../media/image86.jpg"/><Relationship Id="rId1" Type="http://schemas.openxmlformats.org/officeDocument/2006/relationships/slideLayout" Target="../slideLayouts/slideLayout6.xml"/><Relationship Id="rId4" Type="http://schemas.openxmlformats.org/officeDocument/2006/relationships/image" Target="../media/image87.jpg"/></Relationships>
</file>

<file path=ppt/slides/_rels/slide74.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cropmonitor.org/"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fao.org/ag/locusts/common/ecg/75/en/200513update.jp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0.jpg"/></Relationships>
</file>

<file path=ppt/slides/_rels/slide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ifpri.org/blog/covid-19-trade-restrictions-are-worst-possible-response-safeguard-food-security"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public.tableau.com/profile/laborde6680#!/vizhome/ExportRestrictionsTracker/FoodExportRestrictionsTracker"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2.jpg"/></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8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00.png"/><Relationship Id="rId1" Type="http://schemas.openxmlformats.org/officeDocument/2006/relationships/slideLayout" Target="../slideLayouts/slideLayout6.xml"/><Relationship Id="rId6" Type="http://schemas.openxmlformats.org/officeDocument/2006/relationships/image" Target="../media/image99.png"/><Relationship Id="rId5" Type="http://schemas.openxmlformats.org/officeDocument/2006/relationships/image" Target="../media/image97.png"/><Relationship Id="rId4" Type="http://schemas.openxmlformats.org/officeDocument/2006/relationships/image" Target="../media/image101.png"/></Relationships>
</file>

<file path=ppt/slides/_rels/slide8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hyperlink" Target="https://graphics.reuters.com/HEALTH-CORONAVIRUS/USA-MEATPACKING/qmypmnxxbvr/index.html"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graphics.reuters.com/HEALTH-CORONAVIRUS/USA-MEATPACKING/qmypmnxxbvr/index.html" TargetMode="External"/><Relationship Id="rId2" Type="http://schemas.openxmlformats.org/officeDocument/2006/relationships/image" Target="../media/image105.jpg"/><Relationship Id="rId1" Type="http://schemas.openxmlformats.org/officeDocument/2006/relationships/slideLayout" Target="../slideLayouts/slideLayout6.xm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hyperlink" Target="http://mkonar.cee.illinois.edu/people.html" TargetMode="External"/><Relationship Id="rId1" Type="http://schemas.openxmlformats.org/officeDocument/2006/relationships/slideLayout" Target="../slideLayouts/slideLayout6.xml"/><Relationship Id="rId4" Type="http://schemas.openxmlformats.org/officeDocument/2006/relationships/image" Target="../media/image108.jpg"/></Relationships>
</file>

<file path=ppt/slides/_rels/slide9.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11.png"/><Relationship Id="rId7" Type="http://schemas.openxmlformats.org/officeDocument/2006/relationships/image" Target="../media/image10.tif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8" Type="http://schemas.openxmlformats.org/officeDocument/2006/relationships/image" Target="../media/image115.jpg"/><Relationship Id="rId3" Type="http://schemas.openxmlformats.org/officeDocument/2006/relationships/image" Target="../media/image110.jpg"/><Relationship Id="rId7" Type="http://schemas.openxmlformats.org/officeDocument/2006/relationships/image" Target="../media/image114.jpg"/><Relationship Id="rId12" Type="http://schemas.openxmlformats.org/officeDocument/2006/relationships/image" Target="../media/image15.png"/><Relationship Id="rId2" Type="http://schemas.openxmlformats.org/officeDocument/2006/relationships/image" Target="../media/image109.jpg"/><Relationship Id="rId1" Type="http://schemas.openxmlformats.org/officeDocument/2006/relationships/slideLayout" Target="../slideLayouts/slideLayout2.xml"/><Relationship Id="rId6" Type="http://schemas.openxmlformats.org/officeDocument/2006/relationships/image" Target="../media/image113.jpg"/><Relationship Id="rId11" Type="http://schemas.openxmlformats.org/officeDocument/2006/relationships/image" Target="../media/image118.JPEG"/><Relationship Id="rId5" Type="http://schemas.openxmlformats.org/officeDocument/2006/relationships/image" Target="../media/image112.jpg"/><Relationship Id="rId10" Type="http://schemas.openxmlformats.org/officeDocument/2006/relationships/image" Target="../media/image117.jpg"/><Relationship Id="rId4" Type="http://schemas.openxmlformats.org/officeDocument/2006/relationships/image" Target="../media/image111.jpg"/><Relationship Id="rId9" Type="http://schemas.openxmlformats.org/officeDocument/2006/relationships/image" Target="../media/image116.jpg"/></Relationships>
</file>

<file path=ppt/slides/_rels/slide9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36.emf"/><Relationship Id="rId3" Type="http://schemas.openxmlformats.org/officeDocument/2006/relationships/image" Target="../media/image119.png"/><Relationship Id="rId7" Type="http://schemas.openxmlformats.org/officeDocument/2006/relationships/image" Target="../media/image56.png"/><Relationship Id="rId12" Type="http://schemas.openxmlformats.org/officeDocument/2006/relationships/image" Target="../media/image54.emf"/><Relationship Id="rId17" Type="http://schemas.openxmlformats.org/officeDocument/2006/relationships/image" Target="../media/image123.png"/><Relationship Id="rId2" Type="http://schemas.openxmlformats.org/officeDocument/2006/relationships/notesSlide" Target="../notesSlides/notesSlide11.xml"/><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46.tiff"/><Relationship Id="rId5" Type="http://schemas.openxmlformats.org/officeDocument/2006/relationships/image" Target="../media/image68.png"/><Relationship Id="rId15" Type="http://schemas.openxmlformats.org/officeDocument/2006/relationships/image" Target="../media/image121.png"/><Relationship Id="rId10" Type="http://schemas.openxmlformats.org/officeDocument/2006/relationships/image" Target="../media/image11.png"/><Relationship Id="rId4" Type="http://schemas.openxmlformats.org/officeDocument/2006/relationships/image" Target="../media/image62.png"/><Relationship Id="rId9" Type="http://schemas.openxmlformats.org/officeDocument/2006/relationships/image" Target="../media/image28.tiff"/><Relationship Id="rId14" Type="http://schemas.openxmlformats.org/officeDocument/2006/relationships/image" Target="../media/image1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FEB2-F823-BA43-8100-2CCCE073CF8B}"/>
              </a:ext>
            </a:extLst>
          </p:cNvPr>
          <p:cNvSpPr>
            <a:spLocks noGrp="1"/>
          </p:cNvSpPr>
          <p:nvPr>
            <p:ph type="ctrTitle"/>
          </p:nvPr>
        </p:nvSpPr>
        <p:spPr>
          <a:xfrm>
            <a:off x="904126" y="1107526"/>
            <a:ext cx="10218026" cy="2045195"/>
          </a:xfrm>
        </p:spPr>
        <p:txBody>
          <a:bodyPr/>
          <a:lstStyle/>
          <a:p>
            <a:pPr algn="ctr"/>
            <a:r>
              <a:rPr lang="en-US" sz="4400" b="1" dirty="0"/>
              <a:t>Towards a multi-scale theory on coupled human mobility and environmental change</a:t>
            </a:r>
          </a:p>
        </p:txBody>
      </p:sp>
      <p:sp>
        <p:nvSpPr>
          <p:cNvPr id="3" name="Subtitle 2">
            <a:extLst>
              <a:ext uri="{FF2B5EF4-FFF2-40B4-BE49-F238E27FC236}">
                <a16:creationId xmlns:a16="http://schemas.microsoft.com/office/drawing/2014/main" id="{DC393049-3B33-7640-B911-253B7DB069AB}"/>
              </a:ext>
            </a:extLst>
          </p:cNvPr>
          <p:cNvSpPr>
            <a:spLocks noGrp="1"/>
          </p:cNvSpPr>
          <p:nvPr>
            <p:ph type="subTitle" idx="1"/>
          </p:nvPr>
        </p:nvSpPr>
        <p:spPr>
          <a:xfrm>
            <a:off x="1061139" y="3325790"/>
            <a:ext cx="9966960" cy="428513"/>
          </a:xfrm>
        </p:spPr>
        <p:txBody>
          <a:bodyPr>
            <a:normAutofit/>
          </a:bodyPr>
          <a:lstStyle/>
          <a:p>
            <a:pPr algn="ctr">
              <a:spcBef>
                <a:spcPts val="0"/>
              </a:spcBef>
            </a:pPr>
            <a:r>
              <a:rPr lang="en-US" b="1" dirty="0">
                <a:solidFill>
                  <a:srgbClr val="0432FF"/>
                </a:solidFill>
              </a:rPr>
              <a:t>2020 ANNUAL EVALUATION. 26 MAY 2020.</a:t>
            </a:r>
            <a:endParaRPr lang="en-US" dirty="0">
              <a:solidFill>
                <a:srgbClr val="0432FF"/>
              </a:solidFill>
            </a:endParaRPr>
          </a:p>
        </p:txBody>
      </p:sp>
      <p:sp>
        <p:nvSpPr>
          <p:cNvPr id="8" name="TextBox 7">
            <a:extLst>
              <a:ext uri="{FF2B5EF4-FFF2-40B4-BE49-F238E27FC236}">
                <a16:creationId xmlns:a16="http://schemas.microsoft.com/office/drawing/2014/main" id="{48C27D37-9E62-044C-AB62-D8F6916373C0}"/>
              </a:ext>
            </a:extLst>
          </p:cNvPr>
          <p:cNvSpPr txBox="1"/>
          <p:nvPr/>
        </p:nvSpPr>
        <p:spPr>
          <a:xfrm>
            <a:off x="205483" y="6386333"/>
            <a:ext cx="2963183" cy="369332"/>
          </a:xfrm>
          <a:prstGeom prst="rect">
            <a:avLst/>
          </a:prstGeom>
          <a:solidFill>
            <a:schemeClr val="tx1">
              <a:lumMod val="50000"/>
              <a:lumOff val="50000"/>
            </a:schemeClr>
          </a:solidFill>
        </p:spPr>
        <p:txBody>
          <a:bodyPr wrap="none" rtlCol="0">
            <a:spAutoFit/>
          </a:bodyPr>
          <a:lstStyle/>
          <a:p>
            <a:pPr algn="ctr"/>
            <a:r>
              <a:rPr lang="en-US" b="1" dirty="0">
                <a:solidFill>
                  <a:schemeClr val="bg1"/>
                </a:solidFill>
                <a:latin typeface="Arial Black" panose="020B0604020202020204" pitchFamily="34" charset="0"/>
                <a:cs typeface="Arial Black" panose="020B0604020202020204" pitchFamily="34" charset="0"/>
              </a:rPr>
              <a:t>MURI </a:t>
            </a:r>
            <a:r>
              <a:rPr lang="en-US" dirty="0">
                <a:solidFill>
                  <a:schemeClr val="bg1"/>
                </a:solidFill>
                <a:latin typeface="Arial" panose="020B0604020202020204" pitchFamily="34" charset="0"/>
                <a:cs typeface="Arial" panose="020B0604020202020204" pitchFamily="34" charset="0"/>
              </a:rPr>
              <a:t>W911NF-18-1-0267</a:t>
            </a:r>
          </a:p>
        </p:txBody>
      </p:sp>
      <p:sp>
        <p:nvSpPr>
          <p:cNvPr id="9" name="TextBox 8">
            <a:extLst>
              <a:ext uri="{FF2B5EF4-FFF2-40B4-BE49-F238E27FC236}">
                <a16:creationId xmlns:a16="http://schemas.microsoft.com/office/drawing/2014/main" id="{B4A028B6-F5FE-1146-BD7B-DBEA1B453D78}"/>
              </a:ext>
            </a:extLst>
          </p:cNvPr>
          <p:cNvSpPr txBox="1"/>
          <p:nvPr/>
        </p:nvSpPr>
        <p:spPr>
          <a:xfrm>
            <a:off x="7069850" y="6381716"/>
            <a:ext cx="4916667" cy="369332"/>
          </a:xfrm>
          <a:prstGeom prst="rect">
            <a:avLst/>
          </a:prstGeom>
          <a:solidFill>
            <a:schemeClr val="tx1">
              <a:lumMod val="50000"/>
              <a:lumOff val="50000"/>
            </a:schemeClr>
          </a:solidFill>
        </p:spPr>
        <p:txBody>
          <a:bodyPr wrap="none" rtlCol="0">
            <a:spAutoFit/>
          </a:bodyPr>
          <a:lstStyle/>
          <a:p>
            <a:pPr algn="ctr"/>
            <a:r>
              <a:rPr lang="en-US" b="1" dirty="0">
                <a:solidFill>
                  <a:schemeClr val="bg1"/>
                </a:solidFill>
                <a:latin typeface="Arial Black" panose="020B0604020202020204" pitchFamily="34" charset="0"/>
                <a:cs typeface="Arial Black" panose="020B0604020202020204" pitchFamily="34" charset="0"/>
              </a:rPr>
              <a:t>HRPO </a:t>
            </a:r>
            <a:r>
              <a:rPr lang="en-US" dirty="0">
                <a:solidFill>
                  <a:schemeClr val="bg1"/>
                </a:solidFill>
                <a:latin typeface="Arial" panose="020B0604020202020204" pitchFamily="34" charset="0"/>
                <a:cs typeface="Arial" panose="020B0604020202020204" pitchFamily="34" charset="0"/>
              </a:rPr>
              <a:t>ARL 18-114, ARL 18-115, ARL 18-116</a:t>
            </a:r>
          </a:p>
        </p:txBody>
      </p:sp>
      <p:sp>
        <p:nvSpPr>
          <p:cNvPr id="10" name="Subtitle 2">
            <a:extLst>
              <a:ext uri="{FF2B5EF4-FFF2-40B4-BE49-F238E27FC236}">
                <a16:creationId xmlns:a16="http://schemas.microsoft.com/office/drawing/2014/main" id="{45C917CF-6B1C-0E46-9806-124D481E99F1}"/>
              </a:ext>
            </a:extLst>
          </p:cNvPr>
          <p:cNvSpPr txBox="1">
            <a:spLocks/>
          </p:cNvSpPr>
          <p:nvPr/>
        </p:nvSpPr>
        <p:spPr>
          <a:xfrm rot="963525">
            <a:off x="10659074" y="2914070"/>
            <a:ext cx="950541" cy="4102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spcBef>
                <a:spcPts val="0"/>
              </a:spcBef>
            </a:pPr>
            <a:r>
              <a:rPr lang="en-US" sz="3200" b="1" dirty="0">
                <a:solidFill>
                  <a:schemeClr val="bg1"/>
                </a:solidFill>
              </a:rPr>
              <a:t>*</a:t>
            </a:r>
            <a:endParaRPr lang="en-US" sz="3200" dirty="0">
              <a:solidFill>
                <a:schemeClr val="bg1"/>
              </a:solidFill>
            </a:endParaRPr>
          </a:p>
        </p:txBody>
      </p:sp>
      <p:sp>
        <p:nvSpPr>
          <p:cNvPr id="12" name="TextBox 11">
            <a:extLst>
              <a:ext uri="{FF2B5EF4-FFF2-40B4-BE49-F238E27FC236}">
                <a16:creationId xmlns:a16="http://schemas.microsoft.com/office/drawing/2014/main" id="{71D65841-DB3D-AB4A-97B1-6A4068E3F057}"/>
              </a:ext>
            </a:extLst>
          </p:cNvPr>
          <p:cNvSpPr txBox="1"/>
          <p:nvPr/>
        </p:nvSpPr>
        <p:spPr>
          <a:xfrm>
            <a:off x="2351243" y="3730218"/>
            <a:ext cx="1059197" cy="830997"/>
          </a:xfrm>
          <a:prstGeom prst="rect">
            <a:avLst/>
          </a:prstGeom>
          <a:noFill/>
        </p:spPr>
        <p:txBody>
          <a:bodyPr wrap="square" rtlCol="0">
            <a:spAutoFit/>
          </a:bodyPr>
          <a:lstStyle/>
          <a:p>
            <a:r>
              <a:rPr lang="en-US" sz="4800" b="1" dirty="0">
                <a:solidFill>
                  <a:srgbClr val="FF0000"/>
                </a:solidFill>
              </a:rPr>
              <a:t>10</a:t>
            </a:r>
          </a:p>
        </p:txBody>
      </p:sp>
      <p:sp>
        <p:nvSpPr>
          <p:cNvPr id="13" name="TextBox 12">
            <a:extLst>
              <a:ext uri="{FF2B5EF4-FFF2-40B4-BE49-F238E27FC236}">
                <a16:creationId xmlns:a16="http://schemas.microsoft.com/office/drawing/2014/main" id="{6EB159A5-7330-B348-A156-D0963D2A831A}"/>
              </a:ext>
            </a:extLst>
          </p:cNvPr>
          <p:cNvSpPr txBox="1"/>
          <p:nvPr/>
        </p:nvSpPr>
        <p:spPr>
          <a:xfrm>
            <a:off x="3081011" y="3853329"/>
            <a:ext cx="2294882" cy="584775"/>
          </a:xfrm>
          <a:prstGeom prst="rect">
            <a:avLst/>
          </a:prstGeom>
          <a:noFill/>
        </p:spPr>
        <p:txBody>
          <a:bodyPr wrap="square" rtlCol="0">
            <a:spAutoFit/>
          </a:bodyPr>
          <a:lstStyle/>
          <a:p>
            <a:r>
              <a:rPr lang="en-US" sz="1600" b="1" dirty="0">
                <a:solidFill>
                  <a:srgbClr val="FF0000"/>
                </a:solidFill>
              </a:rPr>
              <a:t>Articles published/accepted</a:t>
            </a:r>
            <a:endParaRPr lang="en-US" sz="1600" dirty="0"/>
          </a:p>
        </p:txBody>
      </p:sp>
      <p:sp>
        <p:nvSpPr>
          <p:cNvPr id="14" name="TextBox 13">
            <a:extLst>
              <a:ext uri="{FF2B5EF4-FFF2-40B4-BE49-F238E27FC236}">
                <a16:creationId xmlns:a16="http://schemas.microsoft.com/office/drawing/2014/main" id="{CE9182CC-165D-974D-855A-27DD55B418F2}"/>
              </a:ext>
            </a:extLst>
          </p:cNvPr>
          <p:cNvSpPr txBox="1"/>
          <p:nvPr/>
        </p:nvSpPr>
        <p:spPr>
          <a:xfrm>
            <a:off x="5631079" y="3704652"/>
            <a:ext cx="409303" cy="830997"/>
          </a:xfrm>
          <a:prstGeom prst="rect">
            <a:avLst/>
          </a:prstGeom>
          <a:noFill/>
        </p:spPr>
        <p:txBody>
          <a:bodyPr wrap="square" rtlCol="0">
            <a:spAutoFit/>
          </a:bodyPr>
          <a:lstStyle/>
          <a:p>
            <a:r>
              <a:rPr lang="en-US" sz="4800" b="1" dirty="0">
                <a:solidFill>
                  <a:srgbClr val="FF0000"/>
                </a:solidFill>
              </a:rPr>
              <a:t>1</a:t>
            </a:r>
          </a:p>
        </p:txBody>
      </p:sp>
      <p:sp>
        <p:nvSpPr>
          <p:cNvPr id="15" name="TextBox 14">
            <a:extLst>
              <a:ext uri="{FF2B5EF4-FFF2-40B4-BE49-F238E27FC236}">
                <a16:creationId xmlns:a16="http://schemas.microsoft.com/office/drawing/2014/main" id="{C7C99662-D0E9-3B47-A1B2-164128424AE6}"/>
              </a:ext>
            </a:extLst>
          </p:cNvPr>
          <p:cNvSpPr txBox="1"/>
          <p:nvPr/>
        </p:nvSpPr>
        <p:spPr>
          <a:xfrm>
            <a:off x="6031673" y="3827763"/>
            <a:ext cx="1563523" cy="584775"/>
          </a:xfrm>
          <a:prstGeom prst="rect">
            <a:avLst/>
          </a:prstGeom>
          <a:noFill/>
        </p:spPr>
        <p:txBody>
          <a:bodyPr wrap="square" rtlCol="0">
            <a:spAutoFit/>
          </a:bodyPr>
          <a:lstStyle/>
          <a:p>
            <a:r>
              <a:rPr lang="en-US" sz="1600" b="1" dirty="0">
                <a:solidFill>
                  <a:srgbClr val="FF0000"/>
                </a:solidFill>
              </a:rPr>
              <a:t>Book forthcoming</a:t>
            </a:r>
            <a:endParaRPr lang="en-US" sz="1600" dirty="0"/>
          </a:p>
        </p:txBody>
      </p:sp>
      <p:sp>
        <p:nvSpPr>
          <p:cNvPr id="16" name="TextBox 15">
            <a:extLst>
              <a:ext uri="{FF2B5EF4-FFF2-40B4-BE49-F238E27FC236}">
                <a16:creationId xmlns:a16="http://schemas.microsoft.com/office/drawing/2014/main" id="{44EB40FA-CA78-5A4D-94BD-04D010D73D8D}"/>
              </a:ext>
            </a:extLst>
          </p:cNvPr>
          <p:cNvSpPr txBox="1"/>
          <p:nvPr/>
        </p:nvSpPr>
        <p:spPr>
          <a:xfrm>
            <a:off x="2342877" y="4307715"/>
            <a:ext cx="865279" cy="830997"/>
          </a:xfrm>
          <a:prstGeom prst="rect">
            <a:avLst/>
          </a:prstGeom>
          <a:noFill/>
        </p:spPr>
        <p:txBody>
          <a:bodyPr wrap="square" rtlCol="0">
            <a:spAutoFit/>
          </a:bodyPr>
          <a:lstStyle/>
          <a:p>
            <a:r>
              <a:rPr lang="en-US" sz="4800" b="1" dirty="0">
                <a:solidFill>
                  <a:srgbClr val="FF0000"/>
                </a:solidFill>
              </a:rPr>
              <a:t>10</a:t>
            </a:r>
          </a:p>
        </p:txBody>
      </p:sp>
      <p:sp>
        <p:nvSpPr>
          <p:cNvPr id="17" name="TextBox 16">
            <a:extLst>
              <a:ext uri="{FF2B5EF4-FFF2-40B4-BE49-F238E27FC236}">
                <a16:creationId xmlns:a16="http://schemas.microsoft.com/office/drawing/2014/main" id="{D71F925D-1EE9-E547-AB71-7046A2BE77BF}"/>
              </a:ext>
            </a:extLst>
          </p:cNvPr>
          <p:cNvSpPr txBox="1"/>
          <p:nvPr/>
        </p:nvSpPr>
        <p:spPr>
          <a:xfrm>
            <a:off x="3089719" y="4430826"/>
            <a:ext cx="2810705" cy="584775"/>
          </a:xfrm>
          <a:prstGeom prst="rect">
            <a:avLst/>
          </a:prstGeom>
          <a:noFill/>
        </p:spPr>
        <p:txBody>
          <a:bodyPr wrap="square" rtlCol="0">
            <a:spAutoFit/>
          </a:bodyPr>
          <a:lstStyle/>
          <a:p>
            <a:r>
              <a:rPr lang="en-US" sz="1600" b="1" dirty="0">
                <a:solidFill>
                  <a:srgbClr val="FF0000"/>
                </a:solidFill>
              </a:rPr>
              <a:t>Manuscripts submitted/under review</a:t>
            </a:r>
            <a:endParaRPr lang="en-US" sz="1600" dirty="0"/>
          </a:p>
        </p:txBody>
      </p:sp>
      <p:sp>
        <p:nvSpPr>
          <p:cNvPr id="18" name="TextBox 17">
            <a:extLst>
              <a:ext uri="{FF2B5EF4-FFF2-40B4-BE49-F238E27FC236}">
                <a16:creationId xmlns:a16="http://schemas.microsoft.com/office/drawing/2014/main" id="{7DCC44A7-737F-824B-8AF0-8826F6F20FA2}"/>
              </a:ext>
            </a:extLst>
          </p:cNvPr>
          <p:cNvSpPr txBox="1"/>
          <p:nvPr/>
        </p:nvSpPr>
        <p:spPr>
          <a:xfrm>
            <a:off x="7658363" y="3694332"/>
            <a:ext cx="409303" cy="830997"/>
          </a:xfrm>
          <a:prstGeom prst="rect">
            <a:avLst/>
          </a:prstGeom>
          <a:noFill/>
        </p:spPr>
        <p:txBody>
          <a:bodyPr wrap="square" rtlCol="0">
            <a:spAutoFit/>
          </a:bodyPr>
          <a:lstStyle/>
          <a:p>
            <a:r>
              <a:rPr lang="en-US" sz="4800" b="1" dirty="0">
                <a:solidFill>
                  <a:srgbClr val="FF0000"/>
                </a:solidFill>
              </a:rPr>
              <a:t>1</a:t>
            </a:r>
          </a:p>
        </p:txBody>
      </p:sp>
      <p:sp>
        <p:nvSpPr>
          <p:cNvPr id="19" name="TextBox 18">
            <a:extLst>
              <a:ext uri="{FF2B5EF4-FFF2-40B4-BE49-F238E27FC236}">
                <a16:creationId xmlns:a16="http://schemas.microsoft.com/office/drawing/2014/main" id="{20257BC0-5324-BB41-AC3B-A759033B4901}"/>
              </a:ext>
            </a:extLst>
          </p:cNvPr>
          <p:cNvSpPr txBox="1"/>
          <p:nvPr/>
        </p:nvSpPr>
        <p:spPr>
          <a:xfrm>
            <a:off x="8058958" y="3817443"/>
            <a:ext cx="1593669" cy="584775"/>
          </a:xfrm>
          <a:prstGeom prst="rect">
            <a:avLst/>
          </a:prstGeom>
          <a:noFill/>
        </p:spPr>
        <p:txBody>
          <a:bodyPr wrap="square" rtlCol="0">
            <a:spAutoFit/>
          </a:bodyPr>
          <a:lstStyle/>
          <a:p>
            <a:r>
              <a:rPr lang="en-US" sz="1600" b="1" dirty="0">
                <a:solidFill>
                  <a:srgbClr val="FF0000"/>
                </a:solidFill>
              </a:rPr>
              <a:t>Book </a:t>
            </a:r>
          </a:p>
          <a:p>
            <a:r>
              <a:rPr lang="en-US" sz="1600" b="1" dirty="0">
                <a:solidFill>
                  <a:srgbClr val="FF0000"/>
                </a:solidFill>
              </a:rPr>
              <a:t>under review</a:t>
            </a:r>
            <a:endParaRPr lang="en-US" sz="1600" dirty="0"/>
          </a:p>
        </p:txBody>
      </p:sp>
      <p:sp>
        <p:nvSpPr>
          <p:cNvPr id="20" name="TextBox 19">
            <a:extLst>
              <a:ext uri="{FF2B5EF4-FFF2-40B4-BE49-F238E27FC236}">
                <a16:creationId xmlns:a16="http://schemas.microsoft.com/office/drawing/2014/main" id="{17C7A732-7361-D74D-A7D8-EAF99DE0A26F}"/>
              </a:ext>
            </a:extLst>
          </p:cNvPr>
          <p:cNvSpPr txBox="1"/>
          <p:nvPr/>
        </p:nvSpPr>
        <p:spPr>
          <a:xfrm>
            <a:off x="7667072" y="4295849"/>
            <a:ext cx="409303" cy="830997"/>
          </a:xfrm>
          <a:prstGeom prst="rect">
            <a:avLst/>
          </a:prstGeom>
          <a:noFill/>
        </p:spPr>
        <p:txBody>
          <a:bodyPr wrap="square" rtlCol="0">
            <a:spAutoFit/>
          </a:bodyPr>
          <a:lstStyle/>
          <a:p>
            <a:r>
              <a:rPr lang="en-US" sz="4800" b="1" dirty="0">
                <a:solidFill>
                  <a:srgbClr val="FF0000"/>
                </a:solidFill>
              </a:rPr>
              <a:t>1</a:t>
            </a:r>
          </a:p>
        </p:txBody>
      </p:sp>
      <p:sp>
        <p:nvSpPr>
          <p:cNvPr id="21" name="TextBox 20">
            <a:extLst>
              <a:ext uri="{FF2B5EF4-FFF2-40B4-BE49-F238E27FC236}">
                <a16:creationId xmlns:a16="http://schemas.microsoft.com/office/drawing/2014/main" id="{02BC3F43-F09C-7645-B4B8-205353CFDADD}"/>
              </a:ext>
            </a:extLst>
          </p:cNvPr>
          <p:cNvSpPr txBox="1"/>
          <p:nvPr/>
        </p:nvSpPr>
        <p:spPr>
          <a:xfrm>
            <a:off x="8067666" y="4418960"/>
            <a:ext cx="2007659" cy="584775"/>
          </a:xfrm>
          <a:prstGeom prst="rect">
            <a:avLst/>
          </a:prstGeom>
          <a:noFill/>
        </p:spPr>
        <p:txBody>
          <a:bodyPr wrap="square" rtlCol="0">
            <a:spAutoFit/>
          </a:bodyPr>
          <a:lstStyle/>
          <a:p>
            <a:r>
              <a:rPr lang="en-US" sz="1600" b="1" dirty="0">
                <a:solidFill>
                  <a:srgbClr val="FF0000"/>
                </a:solidFill>
              </a:rPr>
              <a:t>Interdisciplinary session convened</a:t>
            </a:r>
            <a:endParaRPr lang="en-US" sz="1600" dirty="0"/>
          </a:p>
        </p:txBody>
      </p:sp>
      <p:sp>
        <p:nvSpPr>
          <p:cNvPr id="22" name="TextBox 21">
            <a:extLst>
              <a:ext uri="{FF2B5EF4-FFF2-40B4-BE49-F238E27FC236}">
                <a16:creationId xmlns:a16="http://schemas.microsoft.com/office/drawing/2014/main" id="{4E3D2E1E-5E7B-6F41-B354-1359F9483C21}"/>
              </a:ext>
            </a:extLst>
          </p:cNvPr>
          <p:cNvSpPr txBox="1"/>
          <p:nvPr/>
        </p:nvSpPr>
        <p:spPr>
          <a:xfrm>
            <a:off x="5639787" y="4306298"/>
            <a:ext cx="409303" cy="830997"/>
          </a:xfrm>
          <a:prstGeom prst="rect">
            <a:avLst/>
          </a:prstGeom>
          <a:noFill/>
        </p:spPr>
        <p:txBody>
          <a:bodyPr wrap="square" rtlCol="0">
            <a:spAutoFit/>
          </a:bodyPr>
          <a:lstStyle/>
          <a:p>
            <a:r>
              <a:rPr lang="en-US" sz="4800" b="1" dirty="0">
                <a:solidFill>
                  <a:srgbClr val="FF0000"/>
                </a:solidFill>
              </a:rPr>
              <a:t>1</a:t>
            </a:r>
          </a:p>
        </p:txBody>
      </p:sp>
      <p:sp>
        <p:nvSpPr>
          <p:cNvPr id="23" name="TextBox 22">
            <a:extLst>
              <a:ext uri="{FF2B5EF4-FFF2-40B4-BE49-F238E27FC236}">
                <a16:creationId xmlns:a16="http://schemas.microsoft.com/office/drawing/2014/main" id="{086C3241-B063-9F4D-BE39-EF0DAF0A33DA}"/>
              </a:ext>
            </a:extLst>
          </p:cNvPr>
          <p:cNvSpPr txBox="1"/>
          <p:nvPr/>
        </p:nvSpPr>
        <p:spPr>
          <a:xfrm>
            <a:off x="6040381" y="4429409"/>
            <a:ext cx="1200975" cy="584775"/>
          </a:xfrm>
          <a:prstGeom prst="rect">
            <a:avLst/>
          </a:prstGeom>
          <a:noFill/>
        </p:spPr>
        <p:txBody>
          <a:bodyPr wrap="square" rtlCol="0">
            <a:spAutoFit/>
          </a:bodyPr>
          <a:lstStyle/>
          <a:p>
            <a:r>
              <a:rPr lang="en-US" sz="1600" b="1" dirty="0">
                <a:solidFill>
                  <a:srgbClr val="FF0000"/>
                </a:solidFill>
              </a:rPr>
              <a:t>Website set up</a:t>
            </a:r>
            <a:endParaRPr lang="en-US" sz="1600" dirty="0"/>
          </a:p>
        </p:txBody>
      </p:sp>
      <p:sp>
        <p:nvSpPr>
          <p:cNvPr id="26" name="TextBox 25">
            <a:extLst>
              <a:ext uri="{FF2B5EF4-FFF2-40B4-BE49-F238E27FC236}">
                <a16:creationId xmlns:a16="http://schemas.microsoft.com/office/drawing/2014/main" id="{927F4E0F-B059-F947-9F84-2CA85DF76BE9}"/>
              </a:ext>
            </a:extLst>
          </p:cNvPr>
          <p:cNvSpPr txBox="1"/>
          <p:nvPr/>
        </p:nvSpPr>
        <p:spPr>
          <a:xfrm>
            <a:off x="2298779" y="4894389"/>
            <a:ext cx="971128" cy="830997"/>
          </a:xfrm>
          <a:prstGeom prst="rect">
            <a:avLst/>
          </a:prstGeom>
          <a:noFill/>
        </p:spPr>
        <p:txBody>
          <a:bodyPr wrap="square" rtlCol="0">
            <a:spAutoFit/>
          </a:bodyPr>
          <a:lstStyle/>
          <a:p>
            <a:r>
              <a:rPr lang="en-US" sz="4800" b="1" dirty="0">
                <a:solidFill>
                  <a:srgbClr val="FF0000"/>
                </a:solidFill>
              </a:rPr>
              <a:t>7+</a:t>
            </a:r>
          </a:p>
        </p:txBody>
      </p:sp>
      <p:sp>
        <p:nvSpPr>
          <p:cNvPr id="27" name="TextBox 26">
            <a:extLst>
              <a:ext uri="{FF2B5EF4-FFF2-40B4-BE49-F238E27FC236}">
                <a16:creationId xmlns:a16="http://schemas.microsoft.com/office/drawing/2014/main" id="{578A4353-5468-044E-9934-E79CF788E8B4}"/>
              </a:ext>
            </a:extLst>
          </p:cNvPr>
          <p:cNvSpPr txBox="1"/>
          <p:nvPr/>
        </p:nvSpPr>
        <p:spPr>
          <a:xfrm>
            <a:off x="3096220" y="5030721"/>
            <a:ext cx="2007658" cy="584775"/>
          </a:xfrm>
          <a:prstGeom prst="rect">
            <a:avLst/>
          </a:prstGeom>
          <a:noFill/>
        </p:spPr>
        <p:txBody>
          <a:bodyPr wrap="square" rtlCol="0">
            <a:spAutoFit/>
          </a:bodyPr>
          <a:lstStyle/>
          <a:p>
            <a:r>
              <a:rPr lang="en-US" sz="1600" b="1" dirty="0">
                <a:solidFill>
                  <a:srgbClr val="FF0000"/>
                </a:solidFill>
              </a:rPr>
              <a:t>Manuscripts under preparation</a:t>
            </a:r>
            <a:endParaRPr lang="en-US" sz="1600" dirty="0"/>
          </a:p>
        </p:txBody>
      </p:sp>
      <p:sp>
        <p:nvSpPr>
          <p:cNvPr id="28" name="TextBox 27">
            <a:extLst>
              <a:ext uri="{FF2B5EF4-FFF2-40B4-BE49-F238E27FC236}">
                <a16:creationId xmlns:a16="http://schemas.microsoft.com/office/drawing/2014/main" id="{7F5F03D5-EB8F-1E44-B492-6D6E33DB7408}"/>
              </a:ext>
            </a:extLst>
          </p:cNvPr>
          <p:cNvSpPr txBox="1"/>
          <p:nvPr/>
        </p:nvSpPr>
        <p:spPr>
          <a:xfrm>
            <a:off x="5644845" y="4923283"/>
            <a:ext cx="409303" cy="830997"/>
          </a:xfrm>
          <a:prstGeom prst="rect">
            <a:avLst/>
          </a:prstGeom>
          <a:noFill/>
        </p:spPr>
        <p:txBody>
          <a:bodyPr wrap="square" rtlCol="0">
            <a:spAutoFit/>
          </a:bodyPr>
          <a:lstStyle/>
          <a:p>
            <a:r>
              <a:rPr lang="en-US" sz="4800" b="1" dirty="0">
                <a:solidFill>
                  <a:srgbClr val="FF0000"/>
                </a:solidFill>
              </a:rPr>
              <a:t>1</a:t>
            </a:r>
          </a:p>
        </p:txBody>
      </p:sp>
      <p:sp>
        <p:nvSpPr>
          <p:cNvPr id="29" name="TextBox 28">
            <a:extLst>
              <a:ext uri="{FF2B5EF4-FFF2-40B4-BE49-F238E27FC236}">
                <a16:creationId xmlns:a16="http://schemas.microsoft.com/office/drawing/2014/main" id="{39726BF1-E110-1847-937C-42BABDC3849A}"/>
              </a:ext>
            </a:extLst>
          </p:cNvPr>
          <p:cNvSpPr txBox="1"/>
          <p:nvPr/>
        </p:nvSpPr>
        <p:spPr>
          <a:xfrm>
            <a:off x="6045439" y="5046394"/>
            <a:ext cx="1800456" cy="584775"/>
          </a:xfrm>
          <a:prstGeom prst="rect">
            <a:avLst/>
          </a:prstGeom>
          <a:noFill/>
        </p:spPr>
        <p:txBody>
          <a:bodyPr wrap="square" rtlCol="0">
            <a:spAutoFit/>
          </a:bodyPr>
          <a:lstStyle/>
          <a:p>
            <a:r>
              <a:rPr lang="en-US" sz="1600" b="1" dirty="0">
                <a:solidFill>
                  <a:srgbClr val="FF0000"/>
                </a:solidFill>
              </a:rPr>
              <a:t>Comprehensive database</a:t>
            </a:r>
            <a:endParaRPr lang="en-US" sz="1600" dirty="0"/>
          </a:p>
        </p:txBody>
      </p:sp>
      <p:pic>
        <p:nvPicPr>
          <p:cNvPr id="36" name="Picture 35">
            <a:extLst>
              <a:ext uri="{FF2B5EF4-FFF2-40B4-BE49-F238E27FC236}">
                <a16:creationId xmlns:a16="http://schemas.microsoft.com/office/drawing/2014/main" id="{BD3482A9-E551-B640-BACC-9D1B19336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39" y="15632"/>
            <a:ext cx="8585200" cy="914400"/>
          </a:xfrm>
          <a:prstGeom prst="rect">
            <a:avLst/>
          </a:prstGeom>
        </p:spPr>
      </p:pic>
    </p:spTree>
    <p:extLst>
      <p:ext uri="{BB962C8B-B14F-4D97-AF65-F5344CB8AC3E}">
        <p14:creationId xmlns:p14="http://schemas.microsoft.com/office/powerpoint/2010/main" val="18470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B12A-EF25-5640-82AB-76A6038589C1}"/>
              </a:ext>
            </a:extLst>
          </p:cNvPr>
          <p:cNvSpPr>
            <a:spLocks noGrp="1"/>
          </p:cNvSpPr>
          <p:nvPr>
            <p:ph type="title"/>
          </p:nvPr>
        </p:nvSpPr>
        <p:spPr/>
        <p:txBody>
          <a:bodyPr/>
          <a:lstStyle/>
          <a:p>
            <a:r>
              <a:rPr lang="en-US" dirty="0"/>
              <a:t>Concept map</a:t>
            </a:r>
          </a:p>
        </p:txBody>
      </p:sp>
      <p:pic>
        <p:nvPicPr>
          <p:cNvPr id="7" name="Content Placeholder 6">
            <a:extLst>
              <a:ext uri="{FF2B5EF4-FFF2-40B4-BE49-F238E27FC236}">
                <a16:creationId xmlns:a16="http://schemas.microsoft.com/office/drawing/2014/main" id="{3A070EF7-F77E-8C4A-9B07-C7587B2352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3347" y="1556502"/>
            <a:ext cx="8280400" cy="3860800"/>
          </a:xfrm>
        </p:spPr>
      </p:pic>
      <p:sp>
        <p:nvSpPr>
          <p:cNvPr id="4" name="Slide Number Placeholder 3">
            <a:extLst>
              <a:ext uri="{FF2B5EF4-FFF2-40B4-BE49-F238E27FC236}">
                <a16:creationId xmlns:a16="http://schemas.microsoft.com/office/drawing/2014/main" id="{E86701BC-AF18-B14F-9F67-8633842C6C95}"/>
              </a:ext>
            </a:extLst>
          </p:cNvPr>
          <p:cNvSpPr>
            <a:spLocks noGrp="1"/>
          </p:cNvSpPr>
          <p:nvPr>
            <p:ph type="sldNum" sz="quarter" idx="12"/>
          </p:nvPr>
        </p:nvSpPr>
        <p:spPr/>
        <p:txBody>
          <a:bodyPr/>
          <a:lstStyle/>
          <a:p>
            <a:fld id="{4FAB73BC-B049-4115-A692-8D63A059BFB8}" type="slidenum">
              <a:rPr lang="en-US" smtClean="0"/>
              <a:t>10</a:t>
            </a:fld>
            <a:endParaRPr lang="en-US"/>
          </a:p>
        </p:txBody>
      </p:sp>
      <p:pic>
        <p:nvPicPr>
          <p:cNvPr id="5" name="Picture 4">
            <a:extLst>
              <a:ext uri="{FF2B5EF4-FFF2-40B4-BE49-F238E27FC236}">
                <a16:creationId xmlns:a16="http://schemas.microsoft.com/office/drawing/2014/main" id="{76B9F95F-1742-7B4F-9465-843C7638E754}"/>
              </a:ext>
            </a:extLst>
          </p:cNvPr>
          <p:cNvPicPr>
            <a:picLocks noChangeAspect="1"/>
          </p:cNvPicPr>
          <p:nvPr/>
        </p:nvPicPr>
        <p:blipFill rotWithShape="1">
          <a:blip r:embed="rId3"/>
          <a:srcRect t="7469" b="9521"/>
          <a:stretch/>
        </p:blipFill>
        <p:spPr>
          <a:xfrm>
            <a:off x="11215225" y="345753"/>
            <a:ext cx="515532" cy="548640"/>
          </a:xfrm>
          <a:prstGeom prst="ellipse">
            <a:avLst/>
          </a:prstGeom>
        </p:spPr>
      </p:pic>
      <p:pic>
        <p:nvPicPr>
          <p:cNvPr id="6" name="Picture 5">
            <a:extLst>
              <a:ext uri="{FF2B5EF4-FFF2-40B4-BE49-F238E27FC236}">
                <a16:creationId xmlns:a16="http://schemas.microsoft.com/office/drawing/2014/main" id="{1EF4E7DA-BB1A-D843-89E6-F27134113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428" y="5849210"/>
            <a:ext cx="520700" cy="546100"/>
          </a:xfrm>
          <a:prstGeom prst="rect">
            <a:avLst/>
          </a:prstGeom>
        </p:spPr>
      </p:pic>
      <p:pic>
        <p:nvPicPr>
          <p:cNvPr id="9" name="Picture 8">
            <a:extLst>
              <a:ext uri="{FF2B5EF4-FFF2-40B4-BE49-F238E27FC236}">
                <a16:creationId xmlns:a16="http://schemas.microsoft.com/office/drawing/2014/main" id="{DF14C7EB-77A7-6542-82E5-D58E5EA9D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5128" y="5849210"/>
            <a:ext cx="558800" cy="546100"/>
          </a:xfrm>
          <a:prstGeom prst="rect">
            <a:avLst/>
          </a:prstGeom>
        </p:spPr>
      </p:pic>
      <p:pic>
        <p:nvPicPr>
          <p:cNvPr id="11" name="Picture 10">
            <a:extLst>
              <a:ext uri="{FF2B5EF4-FFF2-40B4-BE49-F238E27FC236}">
                <a16:creationId xmlns:a16="http://schemas.microsoft.com/office/drawing/2014/main" id="{F37FC841-5A18-814A-BFD4-C7F92DFDBB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1761" y="5836510"/>
            <a:ext cx="584200" cy="571500"/>
          </a:xfrm>
          <a:prstGeom prst="rect">
            <a:avLst/>
          </a:prstGeom>
        </p:spPr>
      </p:pic>
      <p:pic>
        <p:nvPicPr>
          <p:cNvPr id="12" name="Picture 11">
            <a:extLst>
              <a:ext uri="{FF2B5EF4-FFF2-40B4-BE49-F238E27FC236}">
                <a16:creationId xmlns:a16="http://schemas.microsoft.com/office/drawing/2014/main" id="{C481F964-471B-5B4C-98E2-2C6FB5B296B8}"/>
              </a:ext>
            </a:extLst>
          </p:cNvPr>
          <p:cNvPicPr>
            <a:picLocks noChangeAspect="1"/>
          </p:cNvPicPr>
          <p:nvPr/>
        </p:nvPicPr>
        <p:blipFill rotWithShape="1">
          <a:blip r:embed="rId7">
            <a:extLst>
              <a:ext uri="{28A0092B-C50C-407E-A947-70E740481C1C}">
                <a14:useLocalDpi xmlns:a14="http://schemas.microsoft.com/office/drawing/2010/main" val="0"/>
              </a:ext>
            </a:extLst>
          </a:blip>
          <a:srcRect t="75506"/>
          <a:stretch/>
        </p:blipFill>
        <p:spPr>
          <a:xfrm>
            <a:off x="7117450" y="5842298"/>
            <a:ext cx="571500" cy="559924"/>
          </a:xfrm>
          <a:prstGeom prst="rect">
            <a:avLst/>
          </a:prstGeom>
        </p:spPr>
      </p:pic>
      <p:pic>
        <p:nvPicPr>
          <p:cNvPr id="13" name="Picture 12">
            <a:extLst>
              <a:ext uri="{FF2B5EF4-FFF2-40B4-BE49-F238E27FC236}">
                <a16:creationId xmlns:a16="http://schemas.microsoft.com/office/drawing/2014/main" id="{7B0C515D-5A56-7D4D-AD89-2FDDB0D8B482}"/>
              </a:ext>
            </a:extLst>
          </p:cNvPr>
          <p:cNvPicPr>
            <a:picLocks noChangeAspect="1"/>
          </p:cNvPicPr>
          <p:nvPr/>
        </p:nvPicPr>
        <p:blipFill rotWithShape="1">
          <a:blip r:embed="rId7">
            <a:extLst>
              <a:ext uri="{28A0092B-C50C-407E-A947-70E740481C1C}">
                <a14:useLocalDpi xmlns:a14="http://schemas.microsoft.com/office/drawing/2010/main" val="0"/>
              </a:ext>
            </a:extLst>
          </a:blip>
          <a:srcRect t="36988" b="35975"/>
          <a:stretch/>
        </p:blipFill>
        <p:spPr>
          <a:xfrm>
            <a:off x="3935961" y="5813227"/>
            <a:ext cx="571500" cy="618067"/>
          </a:xfrm>
          <a:prstGeom prst="rect">
            <a:avLst/>
          </a:prstGeom>
        </p:spPr>
      </p:pic>
      <p:pic>
        <p:nvPicPr>
          <p:cNvPr id="15" name="Picture 14">
            <a:extLst>
              <a:ext uri="{FF2B5EF4-FFF2-40B4-BE49-F238E27FC236}">
                <a16:creationId xmlns:a16="http://schemas.microsoft.com/office/drawing/2014/main" id="{655BA41B-03A1-624E-A8A9-1D6A5CF544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7461" y="5842860"/>
            <a:ext cx="546100" cy="558800"/>
          </a:xfrm>
          <a:prstGeom prst="rect">
            <a:avLst/>
          </a:prstGeom>
        </p:spPr>
      </p:pic>
      <p:pic>
        <p:nvPicPr>
          <p:cNvPr id="17" name="Picture 16">
            <a:extLst>
              <a:ext uri="{FF2B5EF4-FFF2-40B4-BE49-F238E27FC236}">
                <a16:creationId xmlns:a16="http://schemas.microsoft.com/office/drawing/2014/main" id="{3943BC6B-50A6-2845-ADA7-F7497FD06A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0365" y="5849210"/>
            <a:ext cx="558800" cy="546100"/>
          </a:xfrm>
          <a:prstGeom prst="rect">
            <a:avLst/>
          </a:prstGeom>
        </p:spPr>
      </p:pic>
      <p:pic>
        <p:nvPicPr>
          <p:cNvPr id="19" name="Picture 18">
            <a:extLst>
              <a:ext uri="{FF2B5EF4-FFF2-40B4-BE49-F238E27FC236}">
                <a16:creationId xmlns:a16="http://schemas.microsoft.com/office/drawing/2014/main" id="{743A5E86-2A54-BB42-9BB6-AC5C193B46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79712" y="5849210"/>
            <a:ext cx="533400" cy="546100"/>
          </a:xfrm>
          <a:prstGeom prst="rect">
            <a:avLst/>
          </a:prstGeom>
        </p:spPr>
      </p:pic>
      <p:pic>
        <p:nvPicPr>
          <p:cNvPr id="21" name="Picture 20">
            <a:extLst>
              <a:ext uri="{FF2B5EF4-FFF2-40B4-BE49-F238E27FC236}">
                <a16:creationId xmlns:a16="http://schemas.microsoft.com/office/drawing/2014/main" id="{EE032AD2-74F8-714C-B8BF-B08232C713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6359" y="5849210"/>
            <a:ext cx="546100" cy="546100"/>
          </a:xfrm>
          <a:prstGeom prst="rect">
            <a:avLst/>
          </a:prstGeom>
        </p:spPr>
      </p:pic>
      <p:pic>
        <p:nvPicPr>
          <p:cNvPr id="23" name="Picture 22">
            <a:extLst>
              <a:ext uri="{FF2B5EF4-FFF2-40B4-BE49-F238E27FC236}">
                <a16:creationId xmlns:a16="http://schemas.microsoft.com/office/drawing/2014/main" id="{872E2F20-7298-0040-BE99-30953F1D7AF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21653" y="5849210"/>
            <a:ext cx="508000" cy="546100"/>
          </a:xfrm>
          <a:prstGeom prst="rect">
            <a:avLst/>
          </a:prstGeom>
        </p:spPr>
      </p:pic>
      <p:pic>
        <p:nvPicPr>
          <p:cNvPr id="25" name="Picture 24">
            <a:extLst>
              <a:ext uri="{FF2B5EF4-FFF2-40B4-BE49-F238E27FC236}">
                <a16:creationId xmlns:a16="http://schemas.microsoft.com/office/drawing/2014/main" id="{F2C659E1-D3D2-2743-829D-D1A28AA758A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88950" y="5849210"/>
            <a:ext cx="546100" cy="546100"/>
          </a:xfrm>
          <a:prstGeom prst="rect">
            <a:avLst/>
          </a:prstGeom>
        </p:spPr>
      </p:pic>
      <p:pic>
        <p:nvPicPr>
          <p:cNvPr id="27" name="Picture 26">
            <a:extLst>
              <a:ext uri="{FF2B5EF4-FFF2-40B4-BE49-F238E27FC236}">
                <a16:creationId xmlns:a16="http://schemas.microsoft.com/office/drawing/2014/main" id="{58D81895-F753-B548-A1CF-A3FFB142FC3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48247" y="5849210"/>
            <a:ext cx="508000" cy="546100"/>
          </a:xfrm>
          <a:prstGeom prst="rect">
            <a:avLst/>
          </a:prstGeom>
        </p:spPr>
      </p:pic>
      <p:pic>
        <p:nvPicPr>
          <p:cNvPr id="29" name="Picture 28">
            <a:extLst>
              <a:ext uri="{FF2B5EF4-FFF2-40B4-BE49-F238E27FC236}">
                <a16:creationId xmlns:a16="http://schemas.microsoft.com/office/drawing/2014/main" id="{3E3BF7D7-4861-EB4A-A64D-B6240CF101E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42497" y="5836510"/>
            <a:ext cx="558800" cy="571500"/>
          </a:xfrm>
          <a:prstGeom prst="rect">
            <a:avLst/>
          </a:prstGeom>
        </p:spPr>
      </p:pic>
      <p:pic>
        <p:nvPicPr>
          <p:cNvPr id="31" name="Picture 30">
            <a:extLst>
              <a:ext uri="{FF2B5EF4-FFF2-40B4-BE49-F238E27FC236}">
                <a16:creationId xmlns:a16="http://schemas.microsoft.com/office/drawing/2014/main" id="{5B426C42-2DCD-9E47-8CBE-B7DDDF6BE3C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93193" y="5830160"/>
            <a:ext cx="558800" cy="584200"/>
          </a:xfrm>
          <a:prstGeom prst="rect">
            <a:avLst/>
          </a:prstGeom>
        </p:spPr>
      </p:pic>
    </p:spTree>
    <p:extLst>
      <p:ext uri="{BB962C8B-B14F-4D97-AF65-F5344CB8AC3E}">
        <p14:creationId xmlns:p14="http://schemas.microsoft.com/office/powerpoint/2010/main" val="279905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C274-B912-43C7-848F-0AC2AEE78FCD}"/>
              </a:ext>
            </a:extLst>
          </p:cNvPr>
          <p:cNvSpPr>
            <a:spLocks noGrp="1"/>
          </p:cNvSpPr>
          <p:nvPr>
            <p:ph type="title"/>
          </p:nvPr>
        </p:nvSpPr>
        <p:spPr/>
        <p:txBody>
          <a:bodyPr>
            <a:normAutofit fontScale="90000"/>
          </a:bodyPr>
          <a:lstStyle/>
          <a:p>
            <a:r>
              <a:rPr lang="en-US" dirty="0"/>
              <a:t>Literature Review &amp; </a:t>
            </a:r>
            <a:br>
              <a:rPr lang="en-US" dirty="0"/>
            </a:br>
            <a:r>
              <a:rPr lang="en-US" dirty="0"/>
              <a:t>Development of Stylized Facts</a:t>
            </a:r>
          </a:p>
        </p:txBody>
      </p:sp>
      <p:sp>
        <p:nvSpPr>
          <p:cNvPr id="5" name="Content Placeholder 4">
            <a:extLst>
              <a:ext uri="{FF2B5EF4-FFF2-40B4-BE49-F238E27FC236}">
                <a16:creationId xmlns:a16="http://schemas.microsoft.com/office/drawing/2014/main" id="{9A26DBEF-209E-4350-8C6D-FC218DDEF3F8}"/>
              </a:ext>
            </a:extLst>
          </p:cNvPr>
          <p:cNvSpPr>
            <a:spLocks noGrp="1"/>
          </p:cNvSpPr>
          <p:nvPr>
            <p:ph idx="1"/>
          </p:nvPr>
        </p:nvSpPr>
        <p:spPr>
          <a:xfrm>
            <a:off x="561394" y="1419727"/>
            <a:ext cx="10927532" cy="4952646"/>
          </a:xfrm>
        </p:spPr>
        <p:txBody>
          <a:bodyPr>
            <a:normAutofit/>
          </a:bodyPr>
          <a:lstStyle/>
          <a:p>
            <a:r>
              <a:rPr lang="en-US" sz="2800" dirty="0"/>
              <a:t>From a review of the environmental change-migration literature, we developed 12 stylized facts (propositions we can use to develop and test hypotheses and for modeling) </a:t>
            </a:r>
          </a:p>
          <a:p>
            <a:r>
              <a:rPr lang="en-US" sz="2800" dirty="0"/>
              <a:t>We considered about how conflict migration, environmental migration, and economic migration influence one another.</a:t>
            </a:r>
          </a:p>
          <a:p>
            <a:r>
              <a:rPr lang="en-US" sz="2800" dirty="0"/>
              <a:t>We then discussed each of the stylized facts in relation to Syria, Somalia, Honduras, and Puerto Rico.</a:t>
            </a:r>
          </a:p>
        </p:txBody>
      </p:sp>
      <p:sp>
        <p:nvSpPr>
          <p:cNvPr id="4" name="Slide Number Placeholder 3">
            <a:extLst>
              <a:ext uri="{FF2B5EF4-FFF2-40B4-BE49-F238E27FC236}">
                <a16:creationId xmlns:a16="http://schemas.microsoft.com/office/drawing/2014/main" id="{5DDA3EEA-32B6-4398-8AF8-CE18C9C09D7E}"/>
              </a:ext>
            </a:extLst>
          </p:cNvPr>
          <p:cNvSpPr>
            <a:spLocks noGrp="1"/>
          </p:cNvSpPr>
          <p:nvPr>
            <p:ph type="sldNum" sz="quarter" idx="12"/>
          </p:nvPr>
        </p:nvSpPr>
        <p:spPr/>
        <p:txBody>
          <a:bodyPr/>
          <a:lstStyle/>
          <a:p>
            <a:fld id="{C01120BC-C45A-9140-B652-7DF8A8242B14}" type="slidenum">
              <a:rPr lang="en-US" smtClean="0"/>
              <a:t>11</a:t>
            </a:fld>
            <a:endParaRPr lang="en-US"/>
          </a:p>
        </p:txBody>
      </p:sp>
    </p:spTree>
    <p:extLst>
      <p:ext uri="{BB962C8B-B14F-4D97-AF65-F5344CB8AC3E}">
        <p14:creationId xmlns:p14="http://schemas.microsoft.com/office/powerpoint/2010/main" val="77417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C274-B912-43C7-848F-0AC2AEE78FCD}"/>
              </a:ext>
            </a:extLst>
          </p:cNvPr>
          <p:cNvSpPr>
            <a:spLocks noGrp="1"/>
          </p:cNvSpPr>
          <p:nvPr>
            <p:ph type="title"/>
          </p:nvPr>
        </p:nvSpPr>
        <p:spPr/>
        <p:txBody>
          <a:bodyPr>
            <a:normAutofit fontScale="90000"/>
          </a:bodyPr>
          <a:lstStyle/>
          <a:p>
            <a:r>
              <a:rPr lang="en-US" dirty="0"/>
              <a:t>Literature Review &amp; </a:t>
            </a:r>
            <a:br>
              <a:rPr lang="en-US" dirty="0"/>
            </a:br>
            <a:r>
              <a:rPr lang="en-US" dirty="0"/>
              <a:t>Development of Stylized Facts</a:t>
            </a:r>
          </a:p>
        </p:txBody>
      </p:sp>
      <p:sp>
        <p:nvSpPr>
          <p:cNvPr id="5" name="Content Placeholder 4">
            <a:extLst>
              <a:ext uri="{FF2B5EF4-FFF2-40B4-BE49-F238E27FC236}">
                <a16:creationId xmlns:a16="http://schemas.microsoft.com/office/drawing/2014/main" id="{9A26DBEF-209E-4350-8C6D-FC218DDEF3F8}"/>
              </a:ext>
            </a:extLst>
          </p:cNvPr>
          <p:cNvSpPr>
            <a:spLocks noGrp="1"/>
          </p:cNvSpPr>
          <p:nvPr>
            <p:ph idx="1"/>
          </p:nvPr>
        </p:nvSpPr>
        <p:spPr>
          <a:xfrm>
            <a:off x="561394" y="1467853"/>
            <a:ext cx="10927532" cy="5126599"/>
          </a:xfrm>
        </p:spPr>
        <p:txBody>
          <a:bodyPr>
            <a:normAutofit/>
          </a:bodyPr>
          <a:lstStyle/>
          <a:p>
            <a:r>
              <a:rPr lang="en-US" sz="2800" dirty="0"/>
              <a:t>We included economic migration for two reasons:</a:t>
            </a:r>
          </a:p>
          <a:p>
            <a:pPr lvl="1"/>
            <a:r>
              <a:rPr lang="en-US" sz="2400" dirty="0"/>
              <a:t>What begins as flight from conflict and environmental crisis often assumes an economic dimension over time.</a:t>
            </a:r>
          </a:p>
          <a:p>
            <a:pPr lvl="1"/>
            <a:r>
              <a:rPr lang="en-US" sz="2400" dirty="0"/>
              <a:t>Economic livelihoods are key factors in migration behaviors and decisions, particularly multiple livelihoods.</a:t>
            </a:r>
          </a:p>
          <a:p>
            <a:r>
              <a:rPr lang="en-US" sz="2800" dirty="0"/>
              <a:t>We developed two articles based on the facts and are currently incorporating four of them in an Agent Based Modeling exercise.</a:t>
            </a:r>
          </a:p>
        </p:txBody>
      </p:sp>
      <p:sp>
        <p:nvSpPr>
          <p:cNvPr id="4" name="Slide Number Placeholder 3">
            <a:extLst>
              <a:ext uri="{FF2B5EF4-FFF2-40B4-BE49-F238E27FC236}">
                <a16:creationId xmlns:a16="http://schemas.microsoft.com/office/drawing/2014/main" id="{5DDA3EEA-32B6-4398-8AF8-CE18C9C09D7E}"/>
              </a:ext>
            </a:extLst>
          </p:cNvPr>
          <p:cNvSpPr>
            <a:spLocks noGrp="1"/>
          </p:cNvSpPr>
          <p:nvPr>
            <p:ph type="sldNum" sz="quarter" idx="12"/>
          </p:nvPr>
        </p:nvSpPr>
        <p:spPr/>
        <p:txBody>
          <a:bodyPr/>
          <a:lstStyle/>
          <a:p>
            <a:fld id="{C01120BC-C45A-9140-B652-7DF8A8242B14}" type="slidenum">
              <a:rPr lang="en-US" smtClean="0"/>
              <a:t>12</a:t>
            </a:fld>
            <a:endParaRPr lang="en-US"/>
          </a:p>
        </p:txBody>
      </p:sp>
    </p:spTree>
    <p:extLst>
      <p:ext uri="{BB962C8B-B14F-4D97-AF65-F5344CB8AC3E}">
        <p14:creationId xmlns:p14="http://schemas.microsoft.com/office/powerpoint/2010/main" val="26692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2" name="Oval 1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17CFE08C-948C-4FF7-B540-5630A895EA45}"/>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The 12 Stylized Facts</a:t>
            </a: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94D98B0-1AF8-464F-800E-D699D8200980}"/>
              </a:ext>
            </a:extLst>
          </p:cNvPr>
          <p:cNvSpPr>
            <a:spLocks noGrp="1"/>
          </p:cNvSpPr>
          <p:nvPr>
            <p:ph idx="1"/>
          </p:nvPr>
        </p:nvSpPr>
        <p:spPr>
          <a:xfrm>
            <a:off x="4883285" y="0"/>
            <a:ext cx="6663848" cy="6858000"/>
          </a:xfrm>
        </p:spPr>
        <p:txBody>
          <a:bodyPr anchor="ctr">
            <a:normAutofit/>
          </a:bodyPr>
          <a:lstStyle/>
          <a:p>
            <a:pPr marL="514350" indent="-514350">
              <a:spcBef>
                <a:spcPts val="300"/>
              </a:spcBef>
              <a:buAutoNum type="arabicPeriod"/>
            </a:pPr>
            <a:r>
              <a:rPr lang="en-US" sz="2000" dirty="0"/>
              <a:t>Migration is less common than staying put.</a:t>
            </a:r>
          </a:p>
          <a:p>
            <a:pPr marL="514350" indent="-514350">
              <a:spcBef>
                <a:spcPts val="300"/>
              </a:spcBef>
              <a:buAutoNum type="arabicPeriod"/>
            </a:pPr>
            <a:r>
              <a:rPr lang="en-US" sz="2000" dirty="0"/>
              <a:t>People resist migrating as migration becomes common.</a:t>
            </a:r>
          </a:p>
          <a:p>
            <a:pPr marL="514350" indent="-514350">
              <a:spcBef>
                <a:spcPts val="300"/>
              </a:spcBef>
              <a:buAutoNum type="arabicPeriod"/>
            </a:pPr>
            <a:r>
              <a:rPr lang="en-US" sz="2000" dirty="0"/>
              <a:t>Migration builds on previous migration traditions, primarily by means of social networks</a:t>
            </a:r>
          </a:p>
          <a:p>
            <a:pPr marL="514350" indent="-514350">
              <a:spcBef>
                <a:spcPts val="300"/>
              </a:spcBef>
              <a:buAutoNum type="arabicPeriod"/>
            </a:pPr>
            <a:r>
              <a:rPr lang="en-US" sz="2000" dirty="0"/>
              <a:t>Natural environmental, conflict, and economic migration are three of many types of migration.</a:t>
            </a:r>
          </a:p>
          <a:p>
            <a:pPr marL="514350" indent="-514350">
              <a:spcBef>
                <a:spcPts val="300"/>
              </a:spcBef>
              <a:buAutoNum type="arabicPeriod"/>
            </a:pPr>
            <a:r>
              <a:rPr lang="en-US" sz="2000" dirty="0"/>
              <a:t>Return and transit migration result from the above three types of migration.</a:t>
            </a:r>
          </a:p>
          <a:p>
            <a:pPr marL="514350" indent="-514350">
              <a:spcBef>
                <a:spcPts val="300"/>
              </a:spcBef>
              <a:buAutoNum type="arabicPeriod"/>
            </a:pPr>
            <a:r>
              <a:rPr lang="en-US" sz="2000" dirty="0"/>
              <a:t>Uneven migration results from the uneven distribution of environmental change, conflict, and economic conditions.</a:t>
            </a:r>
          </a:p>
          <a:p>
            <a:pPr marL="514350" indent="-514350">
              <a:spcBef>
                <a:spcPts val="300"/>
              </a:spcBef>
              <a:buAutoNum type="arabicPeriod"/>
            </a:pPr>
            <a:r>
              <a:rPr lang="en-US" sz="2000" dirty="0"/>
              <a:t>Short-distance and short-duration migration are more common than long.</a:t>
            </a:r>
          </a:p>
          <a:p>
            <a:pPr marL="514350" indent="-514350">
              <a:spcBef>
                <a:spcPts val="300"/>
              </a:spcBef>
              <a:buAutoNum type="arabicPeriod"/>
            </a:pPr>
            <a:r>
              <a:rPr lang="en-US" sz="2000" dirty="0"/>
              <a:t>Households, as repositories of age and gender relations, influence the composition of migrant populations.</a:t>
            </a:r>
          </a:p>
          <a:p>
            <a:pPr marL="514350" indent="-514350">
              <a:spcBef>
                <a:spcPts val="300"/>
              </a:spcBef>
              <a:buAutoNum type="arabicPeriod"/>
            </a:pPr>
            <a:r>
              <a:rPr lang="en-US" sz="2000" dirty="0"/>
              <a:t>Migration often involves diversifying and reducing risk.</a:t>
            </a:r>
          </a:p>
          <a:p>
            <a:pPr marL="514350" indent="-514350">
              <a:spcBef>
                <a:spcPts val="300"/>
              </a:spcBef>
              <a:buAutoNum type="arabicPeriod"/>
            </a:pPr>
            <a:r>
              <a:rPr lang="en-US" sz="2000" dirty="0"/>
              <a:t>Migration often adds to livelihood portfolios.</a:t>
            </a:r>
          </a:p>
          <a:p>
            <a:pPr marL="514350" indent="-514350">
              <a:spcBef>
                <a:spcPts val="300"/>
              </a:spcBef>
              <a:buAutoNum type="arabicPeriod"/>
            </a:pPr>
            <a:r>
              <a:rPr lang="en-US" sz="2000" dirty="0"/>
              <a:t>Livelihood portfolios that include environmental migration reflect nature-society relationships, including ecosystem services.</a:t>
            </a:r>
          </a:p>
          <a:p>
            <a:pPr marL="514350" indent="-514350">
              <a:spcBef>
                <a:spcPts val="300"/>
              </a:spcBef>
              <a:buAutoNum type="arabicPeriod"/>
            </a:pPr>
            <a:r>
              <a:rPr lang="en-US" sz="2000" dirty="0"/>
              <a:t>All three types of migration lead to managed migration.</a:t>
            </a:r>
          </a:p>
        </p:txBody>
      </p:sp>
      <p:sp>
        <p:nvSpPr>
          <p:cNvPr id="4" name="Slide Number Placeholder 3">
            <a:extLst>
              <a:ext uri="{FF2B5EF4-FFF2-40B4-BE49-F238E27FC236}">
                <a16:creationId xmlns:a16="http://schemas.microsoft.com/office/drawing/2014/main" id="{F95BC0DA-988E-41F4-A79E-17875704B75F}"/>
              </a:ext>
            </a:extLst>
          </p:cNvPr>
          <p:cNvSpPr>
            <a:spLocks noGrp="1"/>
          </p:cNvSpPr>
          <p:nvPr>
            <p:ph type="sldNum" sz="quarter" idx="12"/>
          </p:nvPr>
        </p:nvSpPr>
        <p:spPr>
          <a:xfrm>
            <a:off x="11311128" y="6272784"/>
            <a:ext cx="640080" cy="365125"/>
          </a:xfrm>
        </p:spPr>
        <p:txBody>
          <a:bodyPr>
            <a:normAutofit/>
          </a:bodyPr>
          <a:lstStyle/>
          <a:p>
            <a:pPr>
              <a:lnSpc>
                <a:spcPct val="90000"/>
              </a:lnSpc>
              <a:spcAft>
                <a:spcPts val="600"/>
              </a:spcAft>
            </a:pPr>
            <a:fld id="{4FAB73BC-B049-4115-A692-8D63A059BFB8}" type="slidenum">
              <a:rPr lang="en-US" sz="1900">
                <a:solidFill>
                  <a:schemeClr val="accent1"/>
                </a:solidFill>
              </a:rPr>
              <a:pPr>
                <a:lnSpc>
                  <a:spcPct val="90000"/>
                </a:lnSpc>
                <a:spcAft>
                  <a:spcPts val="600"/>
                </a:spcAft>
              </a:pPr>
              <a:t>13</a:t>
            </a:fld>
            <a:endParaRPr lang="en-US" sz="1900">
              <a:solidFill>
                <a:schemeClr val="accent1"/>
              </a:solidFill>
            </a:endParaRPr>
          </a:p>
        </p:txBody>
      </p:sp>
      <p:pic>
        <p:nvPicPr>
          <p:cNvPr id="28" name="Picture 27">
            <a:extLst>
              <a:ext uri="{FF2B5EF4-FFF2-40B4-BE49-F238E27FC236}">
                <a16:creationId xmlns:a16="http://schemas.microsoft.com/office/drawing/2014/main" id="{1F2742A4-C47D-F442-95BA-D2D5761312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764" y="5553038"/>
            <a:ext cx="520700" cy="546100"/>
          </a:xfrm>
          <a:prstGeom prst="rect">
            <a:avLst/>
          </a:prstGeom>
        </p:spPr>
      </p:pic>
      <p:pic>
        <p:nvPicPr>
          <p:cNvPr id="29" name="Picture 28">
            <a:extLst>
              <a:ext uri="{FF2B5EF4-FFF2-40B4-BE49-F238E27FC236}">
                <a16:creationId xmlns:a16="http://schemas.microsoft.com/office/drawing/2014/main" id="{83061D02-379B-414A-B0E8-414AED51B2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3464" y="5553038"/>
            <a:ext cx="558800" cy="546100"/>
          </a:xfrm>
          <a:prstGeom prst="rect">
            <a:avLst/>
          </a:prstGeom>
        </p:spPr>
      </p:pic>
      <p:pic>
        <p:nvPicPr>
          <p:cNvPr id="30" name="Picture 29">
            <a:extLst>
              <a:ext uri="{FF2B5EF4-FFF2-40B4-BE49-F238E27FC236}">
                <a16:creationId xmlns:a16="http://schemas.microsoft.com/office/drawing/2014/main" id="{C784EEA9-6100-3648-9A38-BB3DDDE602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0097" y="5540338"/>
            <a:ext cx="584200" cy="571500"/>
          </a:xfrm>
          <a:prstGeom prst="rect">
            <a:avLst/>
          </a:prstGeom>
        </p:spPr>
      </p:pic>
      <p:pic>
        <p:nvPicPr>
          <p:cNvPr id="31" name="Picture 30">
            <a:extLst>
              <a:ext uri="{FF2B5EF4-FFF2-40B4-BE49-F238E27FC236}">
                <a16:creationId xmlns:a16="http://schemas.microsoft.com/office/drawing/2014/main" id="{3C51E83F-7F01-604B-8256-C32A03456012}"/>
              </a:ext>
            </a:extLst>
          </p:cNvPr>
          <p:cNvPicPr>
            <a:picLocks noChangeAspect="1"/>
          </p:cNvPicPr>
          <p:nvPr/>
        </p:nvPicPr>
        <p:blipFill rotWithShape="1">
          <a:blip r:embed="rId9">
            <a:extLst>
              <a:ext uri="{28A0092B-C50C-407E-A947-70E740481C1C}">
                <a14:useLocalDpi xmlns:a14="http://schemas.microsoft.com/office/drawing/2010/main" val="0"/>
              </a:ext>
            </a:extLst>
          </a:blip>
          <a:srcRect t="75506"/>
          <a:stretch/>
        </p:blipFill>
        <p:spPr>
          <a:xfrm>
            <a:off x="1863129" y="6104888"/>
            <a:ext cx="571500" cy="559924"/>
          </a:xfrm>
          <a:prstGeom prst="rect">
            <a:avLst/>
          </a:prstGeom>
        </p:spPr>
      </p:pic>
      <p:pic>
        <p:nvPicPr>
          <p:cNvPr id="32" name="Picture 31">
            <a:extLst>
              <a:ext uri="{FF2B5EF4-FFF2-40B4-BE49-F238E27FC236}">
                <a16:creationId xmlns:a16="http://schemas.microsoft.com/office/drawing/2014/main" id="{874F6D13-9783-D84C-9E42-0445322BEC27}"/>
              </a:ext>
            </a:extLst>
          </p:cNvPr>
          <p:cNvPicPr>
            <a:picLocks noChangeAspect="1"/>
          </p:cNvPicPr>
          <p:nvPr/>
        </p:nvPicPr>
        <p:blipFill rotWithShape="1">
          <a:blip r:embed="rId9">
            <a:extLst>
              <a:ext uri="{28A0092B-C50C-407E-A947-70E740481C1C}">
                <a14:useLocalDpi xmlns:a14="http://schemas.microsoft.com/office/drawing/2010/main" val="0"/>
              </a:ext>
            </a:extLst>
          </a:blip>
          <a:srcRect t="36988" b="35975"/>
          <a:stretch/>
        </p:blipFill>
        <p:spPr>
          <a:xfrm>
            <a:off x="2454297" y="5517055"/>
            <a:ext cx="571500" cy="618067"/>
          </a:xfrm>
          <a:prstGeom prst="rect">
            <a:avLst/>
          </a:prstGeom>
        </p:spPr>
      </p:pic>
      <p:pic>
        <p:nvPicPr>
          <p:cNvPr id="33" name="Picture 32">
            <a:extLst>
              <a:ext uri="{FF2B5EF4-FFF2-40B4-BE49-F238E27FC236}">
                <a16:creationId xmlns:a16="http://schemas.microsoft.com/office/drawing/2014/main" id="{6B44E796-B950-A749-8BFB-E167665F3F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5797" y="5546688"/>
            <a:ext cx="546100" cy="558800"/>
          </a:xfrm>
          <a:prstGeom prst="rect">
            <a:avLst/>
          </a:prstGeom>
        </p:spPr>
      </p:pic>
      <p:pic>
        <p:nvPicPr>
          <p:cNvPr id="34" name="Picture 33">
            <a:extLst>
              <a:ext uri="{FF2B5EF4-FFF2-40B4-BE49-F238E27FC236}">
                <a16:creationId xmlns:a16="http://schemas.microsoft.com/office/drawing/2014/main" id="{EEC45CE3-8448-FD4C-AFE6-9FEA43B566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77168" y="5553038"/>
            <a:ext cx="558800" cy="546100"/>
          </a:xfrm>
          <a:prstGeom prst="rect">
            <a:avLst/>
          </a:prstGeom>
        </p:spPr>
      </p:pic>
      <p:pic>
        <p:nvPicPr>
          <p:cNvPr id="35" name="Picture 34">
            <a:extLst>
              <a:ext uri="{FF2B5EF4-FFF2-40B4-BE49-F238E27FC236}">
                <a16:creationId xmlns:a16="http://schemas.microsoft.com/office/drawing/2014/main" id="{F53389F3-B5D9-E24B-AA67-C675B9A117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06515" y="5553038"/>
            <a:ext cx="533400" cy="546100"/>
          </a:xfrm>
          <a:prstGeom prst="rect">
            <a:avLst/>
          </a:prstGeom>
        </p:spPr>
      </p:pic>
      <p:pic>
        <p:nvPicPr>
          <p:cNvPr id="36" name="Picture 35">
            <a:extLst>
              <a:ext uri="{FF2B5EF4-FFF2-40B4-BE49-F238E27FC236}">
                <a16:creationId xmlns:a16="http://schemas.microsoft.com/office/drawing/2014/main" id="{576C3C83-EC59-2843-9740-8CEAA1CBD28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8170" y="6094866"/>
            <a:ext cx="546100" cy="546100"/>
          </a:xfrm>
          <a:prstGeom prst="rect">
            <a:avLst/>
          </a:prstGeom>
        </p:spPr>
      </p:pic>
      <p:pic>
        <p:nvPicPr>
          <p:cNvPr id="37" name="Picture 36">
            <a:extLst>
              <a:ext uri="{FF2B5EF4-FFF2-40B4-BE49-F238E27FC236}">
                <a16:creationId xmlns:a16="http://schemas.microsoft.com/office/drawing/2014/main" id="{2A755B45-95A0-9144-AD72-95E5E842F4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0398" y="6103333"/>
            <a:ext cx="508000" cy="546100"/>
          </a:xfrm>
          <a:prstGeom prst="rect">
            <a:avLst/>
          </a:prstGeom>
        </p:spPr>
      </p:pic>
      <p:pic>
        <p:nvPicPr>
          <p:cNvPr id="38" name="Picture 37">
            <a:extLst>
              <a:ext uri="{FF2B5EF4-FFF2-40B4-BE49-F238E27FC236}">
                <a16:creationId xmlns:a16="http://schemas.microsoft.com/office/drawing/2014/main" id="{CE1F5F7B-818E-3844-9B84-3A45E6CBB33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85431" y="6094866"/>
            <a:ext cx="546100" cy="546100"/>
          </a:xfrm>
          <a:prstGeom prst="rect">
            <a:avLst/>
          </a:prstGeom>
        </p:spPr>
      </p:pic>
      <p:pic>
        <p:nvPicPr>
          <p:cNvPr id="39" name="Picture 38">
            <a:extLst>
              <a:ext uri="{FF2B5EF4-FFF2-40B4-BE49-F238E27FC236}">
                <a16:creationId xmlns:a16="http://schemas.microsoft.com/office/drawing/2014/main" id="{E2BA7E9F-C690-3344-8B12-B8E0E212718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44728" y="6094866"/>
            <a:ext cx="508000" cy="546100"/>
          </a:xfrm>
          <a:prstGeom prst="rect">
            <a:avLst/>
          </a:prstGeom>
        </p:spPr>
      </p:pic>
      <p:pic>
        <p:nvPicPr>
          <p:cNvPr id="40" name="Picture 39">
            <a:extLst>
              <a:ext uri="{FF2B5EF4-FFF2-40B4-BE49-F238E27FC236}">
                <a16:creationId xmlns:a16="http://schemas.microsoft.com/office/drawing/2014/main" id="{6566A6F5-9865-5B4D-94E3-CF318A17188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98240" y="6082166"/>
            <a:ext cx="558800" cy="571500"/>
          </a:xfrm>
          <a:prstGeom prst="rect">
            <a:avLst/>
          </a:prstGeom>
        </p:spPr>
      </p:pic>
      <p:pic>
        <p:nvPicPr>
          <p:cNvPr id="41" name="Picture 40">
            <a:extLst>
              <a:ext uri="{FF2B5EF4-FFF2-40B4-BE49-F238E27FC236}">
                <a16:creationId xmlns:a16="http://schemas.microsoft.com/office/drawing/2014/main" id="{14D09A83-5BBB-244D-98C2-58D19FDB4D8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06605" y="6075816"/>
            <a:ext cx="558800" cy="584200"/>
          </a:xfrm>
          <a:prstGeom prst="rect">
            <a:avLst/>
          </a:prstGeom>
        </p:spPr>
      </p:pic>
    </p:spTree>
    <p:extLst>
      <p:ext uri="{BB962C8B-B14F-4D97-AF65-F5344CB8AC3E}">
        <p14:creationId xmlns:p14="http://schemas.microsoft.com/office/powerpoint/2010/main" val="30371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D99D-72D6-224B-A761-65A7F2C1E2F8}"/>
              </a:ext>
            </a:extLst>
          </p:cNvPr>
          <p:cNvSpPr>
            <a:spLocks noGrp="1"/>
          </p:cNvSpPr>
          <p:nvPr>
            <p:ph type="title"/>
          </p:nvPr>
        </p:nvSpPr>
        <p:spPr/>
        <p:txBody>
          <a:bodyPr>
            <a:noAutofit/>
          </a:bodyPr>
          <a:lstStyle/>
          <a:p>
            <a:r>
              <a:rPr lang="en-US" sz="2800" dirty="0"/>
              <a:t>Accepted Article: Environmental Change and Human Migration: Stylized facts from Puerto Rico and Honduras</a:t>
            </a:r>
          </a:p>
        </p:txBody>
      </p:sp>
      <p:sp>
        <p:nvSpPr>
          <p:cNvPr id="3" name="Content Placeholder 2">
            <a:extLst>
              <a:ext uri="{FF2B5EF4-FFF2-40B4-BE49-F238E27FC236}">
                <a16:creationId xmlns:a16="http://schemas.microsoft.com/office/drawing/2014/main" id="{B91781DC-D54B-E747-A052-1F54E8DE072E}"/>
              </a:ext>
            </a:extLst>
          </p:cNvPr>
          <p:cNvSpPr>
            <a:spLocks noGrp="1"/>
          </p:cNvSpPr>
          <p:nvPr>
            <p:ph idx="1"/>
          </p:nvPr>
        </p:nvSpPr>
        <p:spPr>
          <a:xfrm>
            <a:off x="585457" y="1116473"/>
            <a:ext cx="10927532" cy="5428260"/>
          </a:xfrm>
        </p:spPr>
        <p:txBody>
          <a:bodyPr>
            <a:noAutofit/>
          </a:bodyPr>
          <a:lstStyle/>
          <a:p>
            <a:r>
              <a:rPr lang="en-US" sz="2400" dirty="0"/>
              <a:t>Article accepted for a special issue of the Coastal Management Journal on human responses to hurricanes and other disasters.</a:t>
            </a:r>
          </a:p>
          <a:p>
            <a:r>
              <a:rPr lang="en-US" sz="2400" dirty="0"/>
              <a:t>Compares responses to Hurricane Mitch (1998) in Honduras to Hurricane Maria (2017) in Puerto Rico, acknowledging distinct social and cultural histories between the two cases.</a:t>
            </a:r>
          </a:p>
          <a:p>
            <a:r>
              <a:rPr lang="en-US" sz="2400" dirty="0"/>
              <a:t>In Honduras, migration following Mitch founded a new migration tradition, but in Puerto Rico, previous migration traditions were instrumental in how people responded to the storms and their aftermath.</a:t>
            </a:r>
          </a:p>
          <a:p>
            <a:r>
              <a:rPr lang="en-US" sz="2400" dirty="0"/>
              <a:t>In both cases, environmental migration facilitated the development and persistence of economic migration, with migration assuming a key position within household livelihood constellations.  </a:t>
            </a:r>
          </a:p>
          <a:p>
            <a:endParaRPr lang="en-US" sz="2400" dirty="0"/>
          </a:p>
        </p:txBody>
      </p:sp>
      <p:sp>
        <p:nvSpPr>
          <p:cNvPr id="4" name="Slide Number Placeholder 3">
            <a:extLst>
              <a:ext uri="{FF2B5EF4-FFF2-40B4-BE49-F238E27FC236}">
                <a16:creationId xmlns:a16="http://schemas.microsoft.com/office/drawing/2014/main" id="{71467D24-02CB-2E4F-9BB0-8DE32093DDF7}"/>
              </a:ext>
            </a:extLst>
          </p:cNvPr>
          <p:cNvSpPr>
            <a:spLocks noGrp="1"/>
          </p:cNvSpPr>
          <p:nvPr>
            <p:ph type="sldNum" sz="quarter" idx="12"/>
          </p:nvPr>
        </p:nvSpPr>
        <p:spPr/>
        <p:txBody>
          <a:bodyPr/>
          <a:lstStyle/>
          <a:p>
            <a:fld id="{4FAB73BC-B049-4115-A692-8D63A059BFB8}" type="slidenum">
              <a:rPr lang="en-US" smtClean="0"/>
              <a:t>14</a:t>
            </a:fld>
            <a:endParaRPr lang="en-US"/>
          </a:p>
        </p:txBody>
      </p:sp>
    </p:spTree>
    <p:extLst>
      <p:ext uri="{BB962C8B-B14F-4D97-AF65-F5344CB8AC3E}">
        <p14:creationId xmlns:p14="http://schemas.microsoft.com/office/powerpoint/2010/main" val="2708874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0" name="Rectangle 1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03EDB-683A-7C4E-8634-E4671DD24295}"/>
              </a:ext>
            </a:extLst>
          </p:cNvPr>
          <p:cNvSpPr>
            <a:spLocks noGrp="1"/>
          </p:cNvSpPr>
          <p:nvPr>
            <p:ph type="title"/>
          </p:nvPr>
        </p:nvSpPr>
        <p:spPr>
          <a:xfrm>
            <a:off x="6095697" y="1122659"/>
            <a:ext cx="5968961" cy="2338120"/>
          </a:xfrm>
        </p:spPr>
        <p:txBody>
          <a:bodyPr vert="horz" lIns="91440" tIns="45720" rIns="91440" bIns="45720" rtlCol="0" anchor="b">
            <a:noAutofit/>
          </a:bodyPr>
          <a:lstStyle/>
          <a:p>
            <a:pPr>
              <a:lnSpc>
                <a:spcPct val="80000"/>
              </a:lnSpc>
            </a:pPr>
            <a:r>
              <a:rPr lang="en-US" sz="4400" dirty="0">
                <a:solidFill>
                  <a:schemeClr val="tx1"/>
                </a:solidFill>
                <a:latin typeface="+mn-lt"/>
              </a:rPr>
              <a:t>Multilayer Network Models of Global and Regional Refugee flows</a:t>
            </a:r>
          </a:p>
        </p:txBody>
      </p:sp>
      <p:sp>
        <p:nvSpPr>
          <p:cNvPr id="22" name="Freeform: Shape 21">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975799B4-6F4D-D545-91D2-BDE32D90D9AC}"/>
              </a:ext>
            </a:extLst>
          </p:cNvPr>
          <p:cNvSpPr>
            <a:spLocks noGrp="1"/>
          </p:cNvSpPr>
          <p:nvPr>
            <p:ph type="sldNum" sz="quarter" idx="12"/>
          </p:nvPr>
        </p:nvSpPr>
        <p:spPr>
          <a:xfrm>
            <a:off x="10334744" y="500322"/>
            <a:ext cx="1193868" cy="640080"/>
          </a:xfrm>
        </p:spPr>
        <p:txBody>
          <a:bodyPr vert="horz" lIns="91440" tIns="45720" rIns="91440" bIns="45720" rtlCol="0" anchor="ctr">
            <a:normAutofit/>
          </a:bodyPr>
          <a:lstStyle/>
          <a:p>
            <a:pPr algn="r">
              <a:spcAft>
                <a:spcPts val="600"/>
              </a:spcAft>
            </a:pPr>
            <a:fld id="{4FAB73BC-B049-4115-A692-8D63A059BFB8}" type="slidenum">
              <a:rPr lang="en-US" sz="2800">
                <a:solidFill>
                  <a:schemeClr val="tx1"/>
                </a:solidFill>
              </a:rPr>
              <a:pPr algn="r">
                <a:spcAft>
                  <a:spcPts val="600"/>
                </a:spcAft>
              </a:pPr>
              <a:t>15</a:t>
            </a:fld>
            <a:endParaRPr lang="en-US" sz="2800">
              <a:solidFill>
                <a:schemeClr val="tx1"/>
              </a:solidFill>
            </a:endParaRPr>
          </a:p>
        </p:txBody>
      </p:sp>
      <p:pic>
        <p:nvPicPr>
          <p:cNvPr id="5" name="Picture 4">
            <a:extLst>
              <a:ext uri="{FF2B5EF4-FFF2-40B4-BE49-F238E27FC236}">
                <a16:creationId xmlns:a16="http://schemas.microsoft.com/office/drawing/2014/main" id="{D3F99FC5-2AD1-5C4E-A1CF-CF1CA4A8DFC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118" t="16146" r="6597" b="6076"/>
          <a:stretch/>
        </p:blipFill>
        <p:spPr bwMode="auto">
          <a:xfrm>
            <a:off x="363554" y="820361"/>
            <a:ext cx="3603874" cy="3248561"/>
          </a:xfrm>
          <a:prstGeom prst="rect">
            <a:avLst/>
          </a:prstGeom>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CC0A3B5F-75BE-734B-8398-2D4FD93FCA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437" y="4218679"/>
            <a:ext cx="4572000" cy="2476500"/>
          </a:xfrm>
          <a:prstGeom prst="rect">
            <a:avLst/>
          </a:prstGeom>
        </p:spPr>
      </p:pic>
      <p:sp>
        <p:nvSpPr>
          <p:cNvPr id="23" name="Freeform 22">
            <a:extLst>
              <a:ext uri="{FF2B5EF4-FFF2-40B4-BE49-F238E27FC236}">
                <a16:creationId xmlns:a16="http://schemas.microsoft.com/office/drawing/2014/main" id="{A6EFF4C9-E4DF-0040-8E3F-68264663F813}"/>
              </a:ext>
            </a:extLst>
          </p:cNvPr>
          <p:cNvSpPr/>
          <p:nvPr/>
        </p:nvSpPr>
        <p:spPr>
          <a:xfrm>
            <a:off x="133562" y="4218679"/>
            <a:ext cx="4572000" cy="2468880"/>
          </a:xfrm>
          <a:custGeom>
            <a:avLst/>
            <a:gdLst>
              <a:gd name="connsiteX0" fmla="*/ 1135263 w 4572000"/>
              <a:gd name="connsiteY0" fmla="*/ 484076 h 2468880"/>
              <a:gd name="connsiteX1" fmla="*/ 957130 w 4572000"/>
              <a:gd name="connsiteY1" fmla="*/ 662209 h 2468880"/>
              <a:gd name="connsiteX2" fmla="*/ 957130 w 4572000"/>
              <a:gd name="connsiteY2" fmla="*/ 1885361 h 2468880"/>
              <a:gd name="connsiteX3" fmla="*/ 1135263 w 4572000"/>
              <a:gd name="connsiteY3" fmla="*/ 2063494 h 2468880"/>
              <a:gd name="connsiteX4" fmla="*/ 1847776 w 4572000"/>
              <a:gd name="connsiteY4" fmla="*/ 2063494 h 2468880"/>
              <a:gd name="connsiteX5" fmla="*/ 2025909 w 4572000"/>
              <a:gd name="connsiteY5" fmla="*/ 1885361 h 2468880"/>
              <a:gd name="connsiteX6" fmla="*/ 2025909 w 4572000"/>
              <a:gd name="connsiteY6" fmla="*/ 662209 h 2468880"/>
              <a:gd name="connsiteX7" fmla="*/ 1847776 w 4572000"/>
              <a:gd name="connsiteY7" fmla="*/ 484076 h 2468880"/>
              <a:gd name="connsiteX8" fmla="*/ 0 w 4572000"/>
              <a:gd name="connsiteY8" fmla="*/ 0 h 2468880"/>
              <a:gd name="connsiteX9" fmla="*/ 4572000 w 4572000"/>
              <a:gd name="connsiteY9" fmla="*/ 0 h 2468880"/>
              <a:gd name="connsiteX10" fmla="*/ 4572000 w 4572000"/>
              <a:gd name="connsiteY10" fmla="*/ 2468880 h 2468880"/>
              <a:gd name="connsiteX11" fmla="*/ 0 w 4572000"/>
              <a:gd name="connsiteY11"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0" h="2468880">
                <a:moveTo>
                  <a:pt x="1135263" y="484076"/>
                </a:moveTo>
                <a:cubicBezTo>
                  <a:pt x="1036883" y="484076"/>
                  <a:pt x="957130" y="563829"/>
                  <a:pt x="957130" y="662209"/>
                </a:cubicBezTo>
                <a:lnTo>
                  <a:pt x="957130" y="1885361"/>
                </a:lnTo>
                <a:cubicBezTo>
                  <a:pt x="957130" y="1983741"/>
                  <a:pt x="1036883" y="2063494"/>
                  <a:pt x="1135263" y="2063494"/>
                </a:cubicBezTo>
                <a:lnTo>
                  <a:pt x="1847776" y="2063494"/>
                </a:lnTo>
                <a:cubicBezTo>
                  <a:pt x="1946156" y="2063494"/>
                  <a:pt x="2025909" y="1983741"/>
                  <a:pt x="2025909" y="1885361"/>
                </a:cubicBezTo>
                <a:lnTo>
                  <a:pt x="2025909" y="662209"/>
                </a:lnTo>
                <a:cubicBezTo>
                  <a:pt x="2025909" y="563829"/>
                  <a:pt x="1946156" y="484076"/>
                  <a:pt x="1847776" y="484076"/>
                </a:cubicBezTo>
                <a:close/>
                <a:moveTo>
                  <a:pt x="0" y="0"/>
                </a:moveTo>
                <a:lnTo>
                  <a:pt x="4572000" y="0"/>
                </a:lnTo>
                <a:lnTo>
                  <a:pt x="4572000" y="2468880"/>
                </a:lnTo>
                <a:lnTo>
                  <a:pt x="0" y="2468880"/>
                </a:lnTo>
                <a:close/>
              </a:path>
            </a:pathLst>
          </a:cu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78130C5-4B80-824B-A420-ABB302886F31}"/>
              </a:ext>
            </a:extLst>
          </p:cNvPr>
          <p:cNvPicPr>
            <a:picLocks noChangeAspect="1"/>
          </p:cNvPicPr>
          <p:nvPr/>
        </p:nvPicPr>
        <p:blipFill rotWithShape="1">
          <a:blip r:embed="rId9"/>
          <a:srcRect l="12821" t="20346" r="80" b="27237"/>
          <a:stretch/>
        </p:blipFill>
        <p:spPr>
          <a:xfrm>
            <a:off x="2220466" y="4851950"/>
            <a:ext cx="2367185" cy="758904"/>
          </a:xfrm>
          <a:prstGeom prst="rect">
            <a:avLst/>
          </a:prstGeom>
        </p:spPr>
      </p:pic>
      <p:sp>
        <p:nvSpPr>
          <p:cNvPr id="19" name="Rectangle 18">
            <a:extLst>
              <a:ext uri="{FF2B5EF4-FFF2-40B4-BE49-F238E27FC236}">
                <a16:creationId xmlns:a16="http://schemas.microsoft.com/office/drawing/2014/main" id="{6B01C7B1-5B82-6F4A-A468-9913FE11C801}"/>
              </a:ext>
            </a:extLst>
          </p:cNvPr>
          <p:cNvSpPr/>
          <p:nvPr/>
        </p:nvSpPr>
        <p:spPr>
          <a:xfrm>
            <a:off x="7314733" y="3992149"/>
            <a:ext cx="3251633" cy="923330"/>
          </a:xfrm>
          <a:prstGeom prst="rect">
            <a:avLst/>
          </a:prstGeom>
        </p:spPr>
        <p:txBody>
          <a:bodyPr wrap="square">
            <a:spAutoFit/>
          </a:bodyPr>
          <a:lstStyle/>
          <a:p>
            <a:pPr>
              <a:spcBef>
                <a:spcPts val="0"/>
              </a:spcBef>
            </a:pPr>
            <a:r>
              <a:rPr lang="es-US" b="1" dirty="0"/>
              <a:t>Justin Schon </a:t>
            </a:r>
          </a:p>
          <a:p>
            <a:pPr>
              <a:spcBef>
                <a:spcPts val="0"/>
              </a:spcBef>
            </a:pPr>
            <a:endParaRPr lang="es-US" b="1" dirty="0"/>
          </a:p>
          <a:p>
            <a:pPr>
              <a:spcBef>
                <a:spcPts val="0"/>
              </a:spcBef>
            </a:pPr>
            <a:r>
              <a:rPr lang="es-US" b="1" dirty="0"/>
              <a:t>Jeffrey Johnson</a:t>
            </a:r>
            <a:endParaRPr lang="en-US" sz="1600" b="1" baseline="30000" dirty="0"/>
          </a:p>
        </p:txBody>
      </p:sp>
      <p:pic>
        <p:nvPicPr>
          <p:cNvPr id="25" name="Picture 24">
            <a:extLst>
              <a:ext uri="{FF2B5EF4-FFF2-40B4-BE49-F238E27FC236}">
                <a16:creationId xmlns:a16="http://schemas.microsoft.com/office/drawing/2014/main" id="{02D4559A-D22E-ED4A-A7BA-3BF6F14924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0533" y="4463641"/>
            <a:ext cx="558800" cy="546100"/>
          </a:xfrm>
          <a:prstGeom prst="rect">
            <a:avLst/>
          </a:prstGeom>
        </p:spPr>
      </p:pic>
      <p:pic>
        <p:nvPicPr>
          <p:cNvPr id="27" name="Picture 26">
            <a:extLst>
              <a:ext uri="{FF2B5EF4-FFF2-40B4-BE49-F238E27FC236}">
                <a16:creationId xmlns:a16="http://schemas.microsoft.com/office/drawing/2014/main" id="{D5B4B137-C193-2945-AE50-45D555190A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17833" y="3930654"/>
            <a:ext cx="584200" cy="571500"/>
          </a:xfrm>
          <a:prstGeom prst="rect">
            <a:avLst/>
          </a:prstGeom>
        </p:spPr>
      </p:pic>
      <p:pic>
        <p:nvPicPr>
          <p:cNvPr id="30" name="Picture 29">
            <a:extLst>
              <a:ext uri="{FF2B5EF4-FFF2-40B4-BE49-F238E27FC236}">
                <a16:creationId xmlns:a16="http://schemas.microsoft.com/office/drawing/2014/main" id="{6A47BEDA-C064-AC43-A6EE-AD06CC6C24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69812" y="475557"/>
            <a:ext cx="558800" cy="546100"/>
          </a:xfrm>
          <a:prstGeom prst="rect">
            <a:avLst/>
          </a:prstGeom>
        </p:spPr>
      </p:pic>
      <p:sp>
        <p:nvSpPr>
          <p:cNvPr id="24" name="TextBox 23">
            <a:extLst>
              <a:ext uri="{FF2B5EF4-FFF2-40B4-BE49-F238E27FC236}">
                <a16:creationId xmlns:a16="http://schemas.microsoft.com/office/drawing/2014/main" id="{D3F4C820-E183-3F4C-B0E8-8473069DE693}"/>
              </a:ext>
            </a:extLst>
          </p:cNvPr>
          <p:cNvSpPr txBox="1"/>
          <p:nvPr/>
        </p:nvSpPr>
        <p:spPr>
          <a:xfrm>
            <a:off x="9343745" y="3847955"/>
            <a:ext cx="1492072" cy="738664"/>
          </a:xfrm>
          <a:prstGeom prst="rect">
            <a:avLst/>
          </a:prstGeom>
          <a:solidFill>
            <a:srgbClr val="D34817"/>
          </a:solidFill>
        </p:spPr>
        <p:txBody>
          <a:bodyPr wrap="square" rtlCol="0">
            <a:spAutoFit/>
          </a:bodyPr>
          <a:lstStyle/>
          <a:p>
            <a:r>
              <a:rPr lang="en-US" sz="1400" b="1" dirty="0">
                <a:latin typeface="Arial" panose="020B0604020202020204" pitchFamily="34" charset="0"/>
                <a:cs typeface="Arial" panose="020B0604020202020204" pitchFamily="34" charset="0"/>
              </a:rPr>
              <a:t>See Poster </a:t>
            </a:r>
          </a:p>
          <a:p>
            <a:r>
              <a:rPr lang="en-US" sz="1400" b="1" dirty="0">
                <a:latin typeface="Arial" panose="020B0604020202020204" pitchFamily="34" charset="0"/>
                <a:cs typeface="Arial" panose="020B0604020202020204" pitchFamily="34" charset="0"/>
              </a:rPr>
              <a:t>for more </a:t>
            </a:r>
          </a:p>
          <a:p>
            <a:r>
              <a:rPr lang="en-US" sz="1400" b="1" dirty="0">
                <a:latin typeface="Arial" panose="020B0604020202020204" pitchFamily="34" charset="0"/>
                <a:cs typeface="Arial" panose="020B0604020202020204" pitchFamily="34" charset="0"/>
              </a:rPr>
              <a:t>work by Justin</a:t>
            </a:r>
          </a:p>
        </p:txBody>
      </p:sp>
      <p:sp>
        <p:nvSpPr>
          <p:cNvPr id="28" name="TextBox 27">
            <a:extLst>
              <a:ext uri="{FF2B5EF4-FFF2-40B4-BE49-F238E27FC236}">
                <a16:creationId xmlns:a16="http://schemas.microsoft.com/office/drawing/2014/main" id="{1AA8F506-63F6-AE47-8ED2-52D35B2F5C75}"/>
              </a:ext>
            </a:extLst>
          </p:cNvPr>
          <p:cNvSpPr txBox="1"/>
          <p:nvPr/>
        </p:nvSpPr>
        <p:spPr>
          <a:xfrm>
            <a:off x="10329369" y="3742547"/>
            <a:ext cx="446313" cy="707886"/>
          </a:xfrm>
          <a:prstGeom prst="rect">
            <a:avLst/>
          </a:prstGeom>
          <a:noFill/>
        </p:spPr>
        <p:txBody>
          <a:bodyPr wrap="square" rtlCol="0">
            <a:spAutoFit/>
          </a:bodyPr>
          <a:lstStyle/>
          <a:p>
            <a:r>
              <a:rPr lang="en-US" sz="4000" b="1" dirty="0"/>
              <a:t>6</a:t>
            </a:r>
            <a:endParaRPr lang="en-US" sz="2400" b="1" dirty="0"/>
          </a:p>
        </p:txBody>
      </p:sp>
      <p:cxnSp>
        <p:nvCxnSpPr>
          <p:cNvPr id="6" name="Straight Arrow Connector 5">
            <a:extLst>
              <a:ext uri="{FF2B5EF4-FFF2-40B4-BE49-F238E27FC236}">
                <a16:creationId xmlns:a16="http://schemas.microsoft.com/office/drawing/2014/main" id="{DC33A36C-5C37-D74E-9C9D-E7E7FB1D164F}"/>
              </a:ext>
            </a:extLst>
          </p:cNvPr>
          <p:cNvCxnSpPr>
            <a:stCxn id="24" idx="1"/>
          </p:cNvCxnSpPr>
          <p:nvPr/>
        </p:nvCxnSpPr>
        <p:spPr>
          <a:xfrm flipH="1" flipV="1">
            <a:off x="8917972" y="4208405"/>
            <a:ext cx="42577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0922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5556-6CD2-CD49-AB5A-D9D2482033FB}"/>
              </a:ext>
            </a:extLst>
          </p:cNvPr>
          <p:cNvSpPr>
            <a:spLocks noGrp="1"/>
          </p:cNvSpPr>
          <p:nvPr>
            <p:ph type="title"/>
          </p:nvPr>
        </p:nvSpPr>
        <p:spPr>
          <a:xfrm>
            <a:off x="599607" y="220091"/>
            <a:ext cx="10528641" cy="863641"/>
          </a:xfrm>
        </p:spPr>
        <p:txBody>
          <a:bodyPr>
            <a:normAutofit fontScale="90000"/>
          </a:bodyPr>
          <a:lstStyle/>
          <a:p>
            <a:r>
              <a:rPr lang="en-US" dirty="0"/>
              <a:t>Multilayer Global Network Models Over Time </a:t>
            </a:r>
          </a:p>
        </p:txBody>
      </p:sp>
      <p:sp>
        <p:nvSpPr>
          <p:cNvPr id="22" name="Content Placeholder 2">
            <a:extLst>
              <a:ext uri="{FF2B5EF4-FFF2-40B4-BE49-F238E27FC236}">
                <a16:creationId xmlns:a16="http://schemas.microsoft.com/office/drawing/2014/main" id="{9CA853DF-4E19-494E-80EC-9E2E06E91B37}"/>
              </a:ext>
            </a:extLst>
          </p:cNvPr>
          <p:cNvSpPr>
            <a:spLocks noGrp="1"/>
          </p:cNvSpPr>
          <p:nvPr>
            <p:ph idx="1"/>
          </p:nvPr>
        </p:nvSpPr>
        <p:spPr>
          <a:xfrm>
            <a:off x="731687" y="1363678"/>
            <a:ext cx="10528641" cy="4317497"/>
          </a:xfrm>
        </p:spPr>
        <p:txBody>
          <a:bodyPr>
            <a:normAutofit fontScale="92500" lnSpcReduction="10000"/>
          </a:bodyPr>
          <a:lstStyle/>
          <a:p>
            <a:pPr marL="0">
              <a:spcAft>
                <a:spcPts val="300"/>
              </a:spcAft>
            </a:pPr>
            <a:r>
              <a:rPr lang="en-US" sz="2600" dirty="0">
                <a:ea typeface="Calibri" panose="020F0502020204030204" pitchFamily="34" charset="0"/>
                <a:cs typeface="Arial" panose="020B0604020202020204" pitchFamily="34" charset="0"/>
              </a:rPr>
              <a:t>How does the global refugee flow network form and evolve over time? </a:t>
            </a:r>
          </a:p>
          <a:p>
            <a:pPr marL="0">
              <a:spcAft>
                <a:spcPts val="300"/>
              </a:spcAft>
            </a:pPr>
            <a:r>
              <a:rPr lang="en-US" sz="2600" dirty="0">
                <a:ea typeface="Calibri" panose="020F0502020204030204" pitchFamily="34" charset="0"/>
                <a:cs typeface="Arial" panose="020B0604020202020204" pitchFamily="34" charset="0"/>
              </a:rPr>
              <a:t>We first account for structural network dependencies in our regression analysis with the quadratic assignment procedure (QAP). </a:t>
            </a:r>
          </a:p>
          <a:p>
            <a:pPr marL="0">
              <a:spcAft>
                <a:spcPts val="300"/>
              </a:spcAft>
            </a:pPr>
            <a:r>
              <a:rPr lang="en-US" sz="2600" dirty="0">
                <a:ea typeface="Calibri" panose="020F0502020204030204" pitchFamily="34" charset="0"/>
                <a:cs typeface="Arial" panose="020B0604020202020204" pitchFamily="34" charset="0"/>
              </a:rPr>
              <a:t>Recognizing that refugee flows are influenced by many factors, we identify clusters of international networks with similar trends in how they affect refugee flows with k-means clustering analysis. This allows us to show quantitatively how drivers of refugee flows can be grouped into migration networks and inter-state networks of amity and animosity. </a:t>
            </a:r>
          </a:p>
          <a:p>
            <a:pPr marL="0">
              <a:spcAft>
                <a:spcPts val="300"/>
              </a:spcAft>
            </a:pPr>
            <a:r>
              <a:rPr lang="en-US" sz="2600" dirty="0">
                <a:ea typeface="Calibri" panose="020F0502020204030204" pitchFamily="34" charset="0"/>
                <a:cs typeface="Arial" panose="020B0604020202020204" pitchFamily="34" charset="0"/>
              </a:rPr>
              <a:t>Our time series of results from 1991-2016 also allows us to observe how the global refugee network, as well as prominent drivers of that network, changed after the Arab Spring.</a:t>
            </a:r>
          </a:p>
          <a:p>
            <a:endParaRPr lang="en-US" sz="1800" dirty="0"/>
          </a:p>
        </p:txBody>
      </p:sp>
      <p:sp>
        <p:nvSpPr>
          <p:cNvPr id="4" name="Slide Number Placeholder 3">
            <a:extLst>
              <a:ext uri="{FF2B5EF4-FFF2-40B4-BE49-F238E27FC236}">
                <a16:creationId xmlns:a16="http://schemas.microsoft.com/office/drawing/2014/main" id="{4E3F6065-5207-AB4C-990C-5C599CA8EC2D}"/>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16</a:t>
            </a:fld>
            <a:endParaRPr lang="en-US"/>
          </a:p>
        </p:txBody>
      </p:sp>
    </p:spTree>
    <p:extLst>
      <p:ext uri="{BB962C8B-B14F-4D97-AF65-F5344CB8AC3E}">
        <p14:creationId xmlns:p14="http://schemas.microsoft.com/office/powerpoint/2010/main" val="3081998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4110-9832-4413-920E-2B8CA325067A}"/>
              </a:ext>
            </a:extLst>
          </p:cNvPr>
          <p:cNvSpPr>
            <a:spLocks noGrp="1"/>
          </p:cNvSpPr>
          <p:nvPr>
            <p:ph type="title"/>
          </p:nvPr>
        </p:nvSpPr>
        <p:spPr/>
        <p:txBody>
          <a:bodyPr/>
          <a:lstStyle/>
          <a:p>
            <a:r>
              <a:rPr lang="en-US" dirty="0"/>
              <a:t>Database</a:t>
            </a:r>
          </a:p>
        </p:txBody>
      </p:sp>
      <p:sp>
        <p:nvSpPr>
          <p:cNvPr id="4" name="Slide Number Placeholder 3">
            <a:extLst>
              <a:ext uri="{FF2B5EF4-FFF2-40B4-BE49-F238E27FC236}">
                <a16:creationId xmlns:a16="http://schemas.microsoft.com/office/drawing/2014/main" id="{A48CB349-D8F1-4BFF-9293-33120EBBED4D}"/>
              </a:ext>
            </a:extLst>
          </p:cNvPr>
          <p:cNvSpPr>
            <a:spLocks noGrp="1"/>
          </p:cNvSpPr>
          <p:nvPr>
            <p:ph type="sldNum" sz="quarter" idx="12"/>
          </p:nvPr>
        </p:nvSpPr>
        <p:spPr/>
        <p:txBody>
          <a:bodyPr/>
          <a:lstStyle/>
          <a:p>
            <a:fld id="{4FAB73BC-B049-4115-A692-8D63A059BFB8}" type="slidenum">
              <a:rPr lang="en-US" smtClean="0"/>
              <a:t>17</a:t>
            </a:fld>
            <a:endParaRPr lang="en-US"/>
          </a:p>
        </p:txBody>
      </p:sp>
      <p:pic>
        <p:nvPicPr>
          <p:cNvPr id="5" name="table">
            <a:extLst>
              <a:ext uri="{FF2B5EF4-FFF2-40B4-BE49-F238E27FC236}">
                <a16:creationId xmlns:a16="http://schemas.microsoft.com/office/drawing/2014/main" id="{A874BABA-A599-487F-9E70-C851142AD769}"/>
              </a:ext>
            </a:extLst>
          </p:cNvPr>
          <p:cNvPicPr>
            <a:picLocks noGrp="1" noChangeAspect="1"/>
          </p:cNvPicPr>
          <p:nvPr>
            <p:ph idx="1"/>
          </p:nvPr>
        </p:nvPicPr>
        <p:blipFill>
          <a:blip r:embed="rId2"/>
          <a:stretch>
            <a:fillRect/>
          </a:stretch>
        </p:blipFill>
        <p:spPr>
          <a:xfrm>
            <a:off x="1299937" y="1243123"/>
            <a:ext cx="9361196" cy="5129249"/>
          </a:xfrm>
          <a:prstGeom prst="rect">
            <a:avLst/>
          </a:prstGeom>
        </p:spPr>
      </p:pic>
    </p:spTree>
    <p:extLst>
      <p:ext uri="{BB962C8B-B14F-4D97-AF65-F5344CB8AC3E}">
        <p14:creationId xmlns:p14="http://schemas.microsoft.com/office/powerpoint/2010/main" val="254779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77A7-CA43-4BA6-B3D7-53F893A749F2}"/>
              </a:ext>
            </a:extLst>
          </p:cNvPr>
          <p:cNvSpPr>
            <a:spLocks noGrp="1"/>
          </p:cNvSpPr>
          <p:nvPr>
            <p:ph type="title"/>
          </p:nvPr>
        </p:nvSpPr>
        <p:spPr>
          <a:xfrm>
            <a:off x="585216" y="201168"/>
            <a:ext cx="6623354" cy="859536"/>
          </a:xfrm>
        </p:spPr>
        <p:txBody>
          <a:bodyPr>
            <a:normAutofit/>
          </a:bodyPr>
          <a:lstStyle/>
          <a:p>
            <a:r>
              <a:rPr lang="en-US" sz="4800" dirty="0"/>
              <a:t>Flows Over Time</a:t>
            </a:r>
          </a:p>
        </p:txBody>
      </p:sp>
      <p:sp>
        <p:nvSpPr>
          <p:cNvPr id="9" name="Content Placeholder 8">
            <a:extLst>
              <a:ext uri="{FF2B5EF4-FFF2-40B4-BE49-F238E27FC236}">
                <a16:creationId xmlns:a16="http://schemas.microsoft.com/office/drawing/2014/main" id="{9D4C1BF7-5CD5-4FE0-98C2-BCCACA816771}"/>
              </a:ext>
            </a:extLst>
          </p:cNvPr>
          <p:cNvSpPr>
            <a:spLocks noGrp="1"/>
          </p:cNvSpPr>
          <p:nvPr>
            <p:ph idx="1"/>
          </p:nvPr>
        </p:nvSpPr>
        <p:spPr>
          <a:xfrm>
            <a:off x="307299" y="1694208"/>
            <a:ext cx="6818826" cy="4477992"/>
          </a:xfrm>
        </p:spPr>
        <p:txBody>
          <a:bodyPr>
            <a:noAutofit/>
          </a:bodyPr>
          <a:lstStyle/>
          <a:p>
            <a:r>
              <a:rPr lang="en-US" sz="2000" b="1" dirty="0"/>
              <a:t>Figure 1 shows the post-Cold War refugee flows. At the end of the Cold War, the breakup of the Soviet Union and Yugoslavia, collapse of the Somali state, and other conflicts drove the world’s refugee population over 15 million. </a:t>
            </a:r>
          </a:p>
          <a:p>
            <a:r>
              <a:rPr lang="en-US" sz="2000" b="1" dirty="0"/>
              <a:t>As the 1990s proceeded though, conflicts progressively ended. The figure shows that the global refugee population progressively fell from 1990 to 2005</a:t>
            </a:r>
          </a:p>
          <a:p>
            <a:r>
              <a:rPr lang="en-US" sz="2000" b="1" dirty="0"/>
              <a:t>From 2005-2007, the world’s refugee population increased, before remaining relatively constant until 2012. </a:t>
            </a:r>
          </a:p>
          <a:p>
            <a:r>
              <a:rPr lang="en-US" sz="2000" b="1" dirty="0"/>
              <a:t>During the 2012-2016 time period, the world refugee population under UNHCR’s mandate increased substantially, from roughly 10.5 million to 17 million refugees</a:t>
            </a:r>
          </a:p>
        </p:txBody>
      </p:sp>
      <p:sp>
        <p:nvSpPr>
          <p:cNvPr id="4" name="Slide Number Placeholder 3">
            <a:extLst>
              <a:ext uri="{FF2B5EF4-FFF2-40B4-BE49-F238E27FC236}">
                <a16:creationId xmlns:a16="http://schemas.microsoft.com/office/drawing/2014/main" id="{ACAB1246-83B5-487B-94B5-16666E6BB572}"/>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18</a:t>
            </a:fld>
            <a:endParaRPr lang="en-US"/>
          </a:p>
        </p:txBody>
      </p:sp>
      <p:pic>
        <p:nvPicPr>
          <p:cNvPr id="7" name="Picture 6">
            <a:extLst>
              <a:ext uri="{FF2B5EF4-FFF2-40B4-BE49-F238E27FC236}">
                <a16:creationId xmlns:a16="http://schemas.microsoft.com/office/drawing/2014/main" id="{535BD621-B938-CC49-8367-C632950CD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924" y="18288"/>
            <a:ext cx="4648200" cy="6858000"/>
          </a:xfrm>
          <a:prstGeom prst="rect">
            <a:avLst/>
          </a:prstGeom>
        </p:spPr>
      </p:pic>
    </p:spTree>
    <p:extLst>
      <p:ext uri="{BB962C8B-B14F-4D97-AF65-F5344CB8AC3E}">
        <p14:creationId xmlns:p14="http://schemas.microsoft.com/office/powerpoint/2010/main" val="2990731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77BC-3DAB-41A7-A879-B59DCFA4A57E}"/>
              </a:ext>
            </a:extLst>
          </p:cNvPr>
          <p:cNvSpPr>
            <a:spLocks noGrp="1"/>
          </p:cNvSpPr>
          <p:nvPr>
            <p:ph type="title"/>
          </p:nvPr>
        </p:nvSpPr>
        <p:spPr/>
        <p:txBody>
          <a:bodyPr/>
          <a:lstStyle/>
          <a:p>
            <a:r>
              <a:rPr lang="en-US" dirty="0"/>
              <a:t>Hypothesized Drivers of Refugee Flows</a:t>
            </a:r>
          </a:p>
        </p:txBody>
      </p:sp>
      <p:pic>
        <p:nvPicPr>
          <p:cNvPr id="5" name="Content Placeholder 4">
            <a:extLst>
              <a:ext uri="{FF2B5EF4-FFF2-40B4-BE49-F238E27FC236}">
                <a16:creationId xmlns:a16="http://schemas.microsoft.com/office/drawing/2014/main" id="{64092DED-8103-44AE-8ADC-969D761D272D}"/>
              </a:ext>
            </a:extLst>
          </p:cNvPr>
          <p:cNvPicPr>
            <a:picLocks noGrp="1" noChangeAspect="1"/>
          </p:cNvPicPr>
          <p:nvPr>
            <p:ph idx="1"/>
          </p:nvPr>
        </p:nvPicPr>
        <p:blipFill>
          <a:blip r:embed="rId2"/>
          <a:stretch>
            <a:fillRect/>
          </a:stretch>
        </p:blipFill>
        <p:spPr>
          <a:xfrm>
            <a:off x="320825" y="1063330"/>
            <a:ext cx="7054308" cy="5621484"/>
          </a:xfrm>
          <a:prstGeom prst="rect">
            <a:avLst/>
          </a:prstGeom>
        </p:spPr>
      </p:pic>
      <p:sp>
        <p:nvSpPr>
          <p:cNvPr id="4" name="Slide Number Placeholder 3">
            <a:extLst>
              <a:ext uri="{FF2B5EF4-FFF2-40B4-BE49-F238E27FC236}">
                <a16:creationId xmlns:a16="http://schemas.microsoft.com/office/drawing/2014/main" id="{ECC2E1A5-C76A-4909-872B-DD6C41A293E5}"/>
              </a:ext>
            </a:extLst>
          </p:cNvPr>
          <p:cNvSpPr>
            <a:spLocks noGrp="1"/>
          </p:cNvSpPr>
          <p:nvPr>
            <p:ph type="sldNum" sz="quarter" idx="12"/>
          </p:nvPr>
        </p:nvSpPr>
        <p:spPr/>
        <p:txBody>
          <a:bodyPr/>
          <a:lstStyle/>
          <a:p>
            <a:fld id="{4FAB73BC-B049-4115-A692-8D63A059BFB8}" type="slidenum">
              <a:rPr lang="en-US" smtClean="0"/>
              <a:t>19</a:t>
            </a:fld>
            <a:endParaRPr lang="en-US"/>
          </a:p>
        </p:txBody>
      </p:sp>
      <p:sp>
        <p:nvSpPr>
          <p:cNvPr id="3" name="Rectangle 2">
            <a:extLst>
              <a:ext uri="{FF2B5EF4-FFF2-40B4-BE49-F238E27FC236}">
                <a16:creationId xmlns:a16="http://schemas.microsoft.com/office/drawing/2014/main" id="{9C3B4F7F-D397-423E-908E-52B8FBBF3BD8}"/>
              </a:ext>
            </a:extLst>
          </p:cNvPr>
          <p:cNvSpPr/>
          <p:nvPr/>
        </p:nvSpPr>
        <p:spPr>
          <a:xfrm>
            <a:off x="7375133" y="2274838"/>
            <a:ext cx="4823114" cy="2862322"/>
          </a:xfrm>
          <a:prstGeom prst="rect">
            <a:avLst/>
          </a:prstGeom>
        </p:spPr>
        <p:txBody>
          <a:bodyPr wrap="square">
            <a:spAutoFit/>
          </a:bodyPr>
          <a:lstStyle/>
          <a:p>
            <a:r>
              <a:rPr lang="en-US" dirty="0"/>
              <a:t>The basic linear model for square matrix data considered here is:</a:t>
            </a:r>
          </a:p>
          <a:p>
            <a:r>
              <a:rPr lang="en-US" dirty="0"/>
              <a:t> Y =β</a:t>
            </a:r>
            <a:r>
              <a:rPr lang="en-US" dirty="0" err="1"/>
              <a:t>X+Zγ</a:t>
            </a:r>
            <a:r>
              <a:rPr lang="en-US" dirty="0"/>
              <a:t> +E, </a:t>
            </a:r>
          </a:p>
          <a:p>
            <a:endParaRPr lang="en-US" dirty="0"/>
          </a:p>
          <a:p>
            <a:pPr marL="342900" indent="-342900">
              <a:buAutoNum type="arabicParenBoth"/>
            </a:pPr>
            <a:r>
              <a:rPr lang="en-US" dirty="0"/>
              <a:t>where Y, X, and E are </a:t>
            </a:r>
            <a:r>
              <a:rPr lang="en-US" dirty="0" err="1"/>
              <a:t>n×n</a:t>
            </a:r>
            <a:r>
              <a:rPr lang="en-US" dirty="0"/>
              <a:t> matrices, β is a scalar, Z is an </a:t>
            </a:r>
            <a:r>
              <a:rPr lang="en-US" dirty="0" err="1"/>
              <a:t>n×n×q</a:t>
            </a:r>
            <a:r>
              <a:rPr lang="en-US" dirty="0"/>
              <a:t> array, and γ is q×1.The diagonals of the matrices are always ignored. </a:t>
            </a:r>
          </a:p>
          <a:p>
            <a:pPr marL="342900" indent="-342900">
              <a:buAutoNum type="arabicParenBoth"/>
            </a:pPr>
            <a:r>
              <a:rPr lang="en-US" dirty="0"/>
              <a:t>The null hypothesis is H0:β =0. </a:t>
            </a:r>
          </a:p>
          <a:p>
            <a:r>
              <a:rPr lang="en-US" dirty="0"/>
              <a:t>(Dekker, </a:t>
            </a:r>
            <a:r>
              <a:rPr lang="en-US" dirty="0" err="1"/>
              <a:t>Krackhardt</a:t>
            </a:r>
            <a:r>
              <a:rPr lang="en-US" dirty="0"/>
              <a:t>, and </a:t>
            </a:r>
            <a:r>
              <a:rPr lang="en-US" dirty="0" err="1"/>
              <a:t>Snijders</a:t>
            </a:r>
            <a:r>
              <a:rPr lang="en-US" dirty="0"/>
              <a:t> 2007)</a:t>
            </a:r>
          </a:p>
        </p:txBody>
      </p:sp>
    </p:spTree>
    <p:extLst>
      <p:ext uri="{BB962C8B-B14F-4D97-AF65-F5344CB8AC3E}">
        <p14:creationId xmlns:p14="http://schemas.microsoft.com/office/powerpoint/2010/main" val="307509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F995-BB2D-8B4C-A8F1-79DD9BDCA0ED}"/>
              </a:ext>
            </a:extLst>
          </p:cNvPr>
          <p:cNvSpPr>
            <a:spLocks noGrp="1"/>
          </p:cNvSpPr>
          <p:nvPr>
            <p:ph type="title"/>
          </p:nvPr>
        </p:nvSpPr>
        <p:spPr/>
        <p:txBody>
          <a:bodyPr/>
          <a:lstStyle/>
          <a:p>
            <a:r>
              <a:rPr lang="en-US" dirty="0"/>
              <a:t>The Call</a:t>
            </a:r>
          </a:p>
        </p:txBody>
      </p:sp>
      <p:sp>
        <p:nvSpPr>
          <p:cNvPr id="4" name="Slide Number Placeholder 3">
            <a:extLst>
              <a:ext uri="{FF2B5EF4-FFF2-40B4-BE49-F238E27FC236}">
                <a16:creationId xmlns:a16="http://schemas.microsoft.com/office/drawing/2014/main" id="{72A16FA2-833F-FF4F-9333-5CBBFF359FD1}"/>
              </a:ext>
            </a:extLst>
          </p:cNvPr>
          <p:cNvSpPr>
            <a:spLocks noGrp="1"/>
          </p:cNvSpPr>
          <p:nvPr>
            <p:ph type="sldNum" sz="quarter" idx="12"/>
          </p:nvPr>
        </p:nvSpPr>
        <p:spPr/>
        <p:txBody>
          <a:bodyPr/>
          <a:lstStyle/>
          <a:p>
            <a:fld id="{C01120BC-C45A-9140-B652-7DF8A8242B14}" type="slidenum">
              <a:rPr lang="en-US" smtClean="0"/>
              <a:t>2</a:t>
            </a:fld>
            <a:endParaRPr lang="en-US"/>
          </a:p>
        </p:txBody>
      </p:sp>
      <p:sp>
        <p:nvSpPr>
          <p:cNvPr id="5" name="Content Placeholder 4">
            <a:extLst>
              <a:ext uri="{FF2B5EF4-FFF2-40B4-BE49-F238E27FC236}">
                <a16:creationId xmlns:a16="http://schemas.microsoft.com/office/drawing/2014/main" id="{6FE5C528-20CB-7343-9F1B-446123A1CB62}"/>
              </a:ext>
            </a:extLst>
          </p:cNvPr>
          <p:cNvSpPr txBox="1">
            <a:spLocks noGrp="1"/>
          </p:cNvSpPr>
          <p:nvPr>
            <p:ph idx="1"/>
          </p:nvPr>
        </p:nvSpPr>
        <p:spPr>
          <a:xfrm>
            <a:off x="1193369" y="1128159"/>
            <a:ext cx="9841423" cy="4668970"/>
          </a:xfrm>
          <a:prstGeom prst="rect">
            <a:avLst/>
          </a:prstGeom>
          <a:noFill/>
        </p:spPr>
        <p:txBody>
          <a:bodyPr wrap="square" rtlCol="0">
            <a:spAutoFit/>
          </a:bodyPr>
          <a:lstStyle/>
          <a:p>
            <a:pPr marL="0" indent="0">
              <a:buNone/>
            </a:pPr>
            <a:r>
              <a:rPr lang="en-US" sz="2800" b="1" dirty="0">
                <a:solidFill>
                  <a:srgbClr val="2734D5"/>
                </a:solidFill>
                <a:latin typeface="Corbel" panose="020B0503020204020204" pitchFamily="34" charset="0"/>
                <a:ea typeface="Optima" charset="0"/>
                <a:cs typeface="Optima" charset="0"/>
              </a:rPr>
              <a:t>Topic 8: </a:t>
            </a:r>
            <a:r>
              <a:rPr lang="en-US" sz="2800" dirty="0">
                <a:solidFill>
                  <a:srgbClr val="2734D5"/>
                </a:solidFill>
                <a:latin typeface="Corbel" panose="020B0503020204020204" pitchFamily="34" charset="0"/>
                <a:ea typeface="Optima" charset="0"/>
                <a:cs typeface="Optima" charset="0"/>
              </a:rPr>
              <a:t>Modeling Interdependence among Natural Systems and Human Population Dynamics</a:t>
            </a:r>
          </a:p>
          <a:p>
            <a:endParaRPr lang="en-US" sz="1000" b="1" dirty="0">
              <a:latin typeface="American Typewriter" panose="02090604020004020304" pitchFamily="18" charset="77"/>
              <a:ea typeface="Optima" charset="0"/>
              <a:cs typeface="Optima" charset="0"/>
            </a:endParaRPr>
          </a:p>
          <a:p>
            <a:pPr marL="0" indent="0">
              <a:buNone/>
            </a:pPr>
            <a:r>
              <a:rPr lang="en-US" sz="2000" dirty="0">
                <a:latin typeface="Corbel" panose="020B0503020204020204" pitchFamily="34" charset="0"/>
              </a:rPr>
              <a:t>“Large-scale </a:t>
            </a:r>
            <a:r>
              <a:rPr lang="en-US" sz="2000" b="1" dirty="0">
                <a:solidFill>
                  <a:srgbClr val="FF0000"/>
                </a:solidFill>
                <a:latin typeface="Corbel" panose="020B0503020204020204" pitchFamily="34" charset="0"/>
              </a:rPr>
              <a:t>environmental changes </a:t>
            </a:r>
            <a:r>
              <a:rPr lang="en-US" sz="2000" dirty="0">
                <a:latin typeface="Corbel" panose="020B0503020204020204" pitchFamily="34" charset="0"/>
              </a:rPr>
              <a:t>such as floods, earthquakes, and droughts, can drive social mobility, which often precipitates </a:t>
            </a:r>
            <a:r>
              <a:rPr lang="en-US" sz="2000" b="1" dirty="0">
                <a:solidFill>
                  <a:srgbClr val="FF0000"/>
                </a:solidFill>
                <a:latin typeface="Corbel" panose="020B0503020204020204" pitchFamily="34" charset="0"/>
              </a:rPr>
              <a:t>new population migration patterns</a:t>
            </a:r>
            <a:r>
              <a:rPr lang="en-US" sz="2000" dirty="0">
                <a:latin typeface="Corbel" panose="020B0503020204020204" pitchFamily="34" charset="0"/>
              </a:rPr>
              <a:t> that in turn affect health, crime, and sociopolitical instability as humans relocate to access critical resources. However, </a:t>
            </a:r>
            <a:r>
              <a:rPr lang="en-US" sz="2000" b="1" dirty="0">
                <a:solidFill>
                  <a:srgbClr val="FF0000"/>
                </a:solidFill>
                <a:latin typeface="Corbel" panose="020B0503020204020204" pitchFamily="34" charset="0"/>
              </a:rPr>
              <a:t>the ability to model, theorize, and predict</a:t>
            </a:r>
            <a:r>
              <a:rPr lang="en-US" sz="2000" b="1" dirty="0">
                <a:solidFill>
                  <a:srgbClr val="FFC000"/>
                </a:solidFill>
                <a:latin typeface="Corbel" panose="020B0503020204020204" pitchFamily="34" charset="0"/>
              </a:rPr>
              <a:t> </a:t>
            </a:r>
            <a:r>
              <a:rPr lang="en-US" sz="2000" dirty="0">
                <a:latin typeface="Corbel" panose="020B0503020204020204" pitchFamily="34" charset="0"/>
              </a:rPr>
              <a:t>the interdependencies among environmental change and human social system dynamics remains </a:t>
            </a:r>
            <a:r>
              <a:rPr lang="en-US" sz="2000" b="1" dirty="0">
                <a:solidFill>
                  <a:srgbClr val="FF0000"/>
                </a:solidFill>
                <a:latin typeface="Corbel" panose="020B0503020204020204" pitchFamily="34" charset="0"/>
              </a:rPr>
              <a:t>a scientific challenge. </a:t>
            </a:r>
          </a:p>
          <a:p>
            <a:endParaRPr lang="en-US" sz="2000" dirty="0">
              <a:latin typeface="Corbel" panose="020B0503020204020204" pitchFamily="34" charset="0"/>
              <a:cs typeface="Consolas" panose="020B0609020204030204" pitchFamily="49" charset="0"/>
            </a:endParaRPr>
          </a:p>
          <a:p>
            <a:pPr marL="0" indent="0">
              <a:buNone/>
            </a:pPr>
            <a:r>
              <a:rPr lang="en-US" sz="2000" dirty="0">
                <a:latin typeface="Corbel" panose="020B0503020204020204" pitchFamily="34" charset="0"/>
              </a:rPr>
              <a:t>Successful models of social-natural interdependence must account for the unique </a:t>
            </a:r>
            <a:r>
              <a:rPr lang="en-US" sz="2000" b="1" dirty="0">
                <a:solidFill>
                  <a:srgbClr val="FF0000"/>
                </a:solidFill>
                <a:latin typeface="Corbel" panose="020B0503020204020204" pitchFamily="34" charset="0"/>
              </a:rPr>
              <a:t>temporal/spatial scales</a:t>
            </a:r>
            <a:r>
              <a:rPr lang="en-US" sz="2000" b="1" dirty="0">
                <a:solidFill>
                  <a:srgbClr val="FFC000"/>
                </a:solidFill>
                <a:latin typeface="Corbel" panose="020B0503020204020204" pitchFamily="34" charset="0"/>
              </a:rPr>
              <a:t> </a:t>
            </a:r>
            <a:r>
              <a:rPr lang="en-US" sz="2000" dirty="0">
                <a:latin typeface="Corbel" panose="020B0503020204020204" pitchFamily="34" charset="0"/>
              </a:rPr>
              <a:t>of those systems, the </a:t>
            </a:r>
            <a:r>
              <a:rPr lang="en-US" sz="2000" b="1" dirty="0">
                <a:solidFill>
                  <a:srgbClr val="FF0000"/>
                </a:solidFill>
                <a:latin typeface="Corbel" panose="020B0503020204020204" pitchFamily="34" charset="0"/>
              </a:rPr>
              <a:t>factors determining action,</a:t>
            </a:r>
            <a:r>
              <a:rPr lang="en-US" sz="2000" dirty="0">
                <a:solidFill>
                  <a:srgbClr val="FFC000"/>
                </a:solidFill>
                <a:latin typeface="Corbel" panose="020B0503020204020204" pitchFamily="34" charset="0"/>
              </a:rPr>
              <a:t> </a:t>
            </a:r>
            <a:r>
              <a:rPr lang="en-US" sz="2000" dirty="0">
                <a:latin typeface="Corbel" panose="020B0503020204020204" pitchFamily="34" charset="0"/>
              </a:rPr>
              <a:t>and the </a:t>
            </a:r>
            <a:r>
              <a:rPr lang="en-US" sz="2000" b="1" dirty="0">
                <a:solidFill>
                  <a:srgbClr val="FF0000"/>
                </a:solidFill>
                <a:latin typeface="Corbel" panose="020B0503020204020204" pitchFamily="34" charset="0"/>
              </a:rPr>
              <a:t>natural and social constraints</a:t>
            </a:r>
            <a:r>
              <a:rPr lang="en-US" sz="2000" b="1" dirty="0">
                <a:solidFill>
                  <a:srgbClr val="FFC000"/>
                </a:solidFill>
                <a:latin typeface="Corbel" panose="020B0503020204020204" pitchFamily="34" charset="0"/>
              </a:rPr>
              <a:t> </a:t>
            </a:r>
            <a:r>
              <a:rPr lang="en-US" sz="2000" dirty="0">
                <a:latin typeface="Corbel" panose="020B0503020204020204" pitchFamily="34" charset="0"/>
              </a:rPr>
              <a:t>placed on those actions. These requirements pose substantial analytic challenges that </a:t>
            </a:r>
            <a:r>
              <a:rPr lang="en-US" sz="2000" b="1" dirty="0">
                <a:solidFill>
                  <a:srgbClr val="FF0000"/>
                </a:solidFill>
                <a:latin typeface="Corbel" panose="020B0503020204020204" pitchFamily="34" charset="0"/>
              </a:rPr>
              <a:t>no single discipline has been able to overcome...”</a:t>
            </a:r>
            <a:endParaRPr lang="en-US" b="1" dirty="0">
              <a:solidFill>
                <a:srgbClr val="FF0000"/>
              </a:solidFill>
              <a:latin typeface="Corbel" panose="020B0503020204020204" pitchFamily="34" charset="0"/>
            </a:endParaRPr>
          </a:p>
        </p:txBody>
      </p:sp>
    </p:spTree>
    <p:extLst>
      <p:ext uri="{BB962C8B-B14F-4D97-AF65-F5344CB8AC3E}">
        <p14:creationId xmlns:p14="http://schemas.microsoft.com/office/powerpoint/2010/main" val="515110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D6A0-5E67-4C7D-992C-19C23876C0B1}"/>
              </a:ext>
            </a:extLst>
          </p:cNvPr>
          <p:cNvSpPr>
            <a:spLocks noGrp="1"/>
          </p:cNvSpPr>
          <p:nvPr>
            <p:ph type="title"/>
          </p:nvPr>
        </p:nvSpPr>
        <p:spPr>
          <a:xfrm>
            <a:off x="7633864" y="220091"/>
            <a:ext cx="3909204" cy="858901"/>
          </a:xfrm>
        </p:spPr>
        <p:txBody>
          <a:bodyPr>
            <a:normAutofit fontScale="90000"/>
          </a:bodyPr>
          <a:lstStyle/>
          <a:p>
            <a:r>
              <a:rPr lang="en-US" sz="2800" dirty="0"/>
              <a:t>Categories of Variables and Years </a:t>
            </a:r>
          </a:p>
        </p:txBody>
      </p:sp>
      <p:pic>
        <p:nvPicPr>
          <p:cNvPr id="5" name="Picture 4">
            <a:extLst>
              <a:ext uri="{FF2B5EF4-FFF2-40B4-BE49-F238E27FC236}">
                <a16:creationId xmlns:a16="http://schemas.microsoft.com/office/drawing/2014/main" id="{0197AB34-DE4F-BB4B-9EC3-1A7A39F05233}"/>
              </a:ext>
            </a:extLst>
          </p:cNvPr>
          <p:cNvPicPr>
            <a:picLocks noChangeAspect="1"/>
          </p:cNvPicPr>
          <p:nvPr/>
        </p:nvPicPr>
        <p:blipFill rotWithShape="1">
          <a:blip r:embed="rId2">
            <a:extLst>
              <a:ext uri="{28A0092B-C50C-407E-A947-70E740481C1C}">
                <a14:useLocalDpi xmlns:a14="http://schemas.microsoft.com/office/drawing/2010/main" val="0"/>
              </a:ext>
            </a:extLst>
          </a:blip>
          <a:srcRect r="3718" b="-1"/>
          <a:stretch/>
        </p:blipFill>
        <p:spPr>
          <a:xfrm>
            <a:off x="1" y="10"/>
            <a:ext cx="7546216" cy="6857990"/>
          </a:xfrm>
          <a:prstGeom prst="rect">
            <a:avLst/>
          </a:prstGeom>
        </p:spPr>
      </p:pic>
      <p:sp>
        <p:nvSpPr>
          <p:cNvPr id="9" name="Content Placeholder 8">
            <a:extLst>
              <a:ext uri="{FF2B5EF4-FFF2-40B4-BE49-F238E27FC236}">
                <a16:creationId xmlns:a16="http://schemas.microsoft.com/office/drawing/2014/main" id="{4428EED6-3368-4212-A6AE-41580D406E51}"/>
              </a:ext>
            </a:extLst>
          </p:cNvPr>
          <p:cNvSpPr>
            <a:spLocks noGrp="1"/>
          </p:cNvSpPr>
          <p:nvPr>
            <p:ph idx="1"/>
          </p:nvPr>
        </p:nvSpPr>
        <p:spPr>
          <a:xfrm>
            <a:off x="7546217" y="1176867"/>
            <a:ext cx="3996851" cy="5037120"/>
          </a:xfrm>
        </p:spPr>
        <p:txBody>
          <a:bodyPr>
            <a:normAutofit/>
          </a:bodyPr>
          <a:lstStyle/>
          <a:p>
            <a:r>
              <a:rPr lang="en-US" sz="1800" dirty="0"/>
              <a:t>K-means clustering analysis shows two key insights:</a:t>
            </a:r>
          </a:p>
          <a:p>
            <a:pPr lvl="1"/>
            <a:r>
              <a:rPr lang="en-US" sz="1800"/>
              <a:t>Variables can be grouped into Networks of Amity (Contiguity, Alliance, Arms Flows); Networks of Animosity (Security Gradient, Trade, Strategic Rivalry); and Migration Networks (Prior Refugee Flows, Wage Gradient, Democracy Gradient, Immigrant Population)</a:t>
            </a:r>
          </a:p>
          <a:p>
            <a:pPr lvl="1"/>
            <a:r>
              <a:rPr lang="en-US" sz="1800"/>
              <a:t>2013-2016 cluster into a distinct group from 2010-2012.</a:t>
            </a:r>
          </a:p>
          <a:p>
            <a:r>
              <a:rPr lang="en-US" sz="1800"/>
              <a:t>Refugees </a:t>
            </a:r>
            <a:r>
              <a:rPr lang="en-US" sz="1800" dirty="0"/>
              <a:t>moved through new dyads starting in 2012. The drivers of those flows shifted by 2013.</a:t>
            </a:r>
          </a:p>
        </p:txBody>
      </p:sp>
      <p:sp>
        <p:nvSpPr>
          <p:cNvPr id="4" name="Slide Number Placeholder 3">
            <a:extLst>
              <a:ext uri="{FF2B5EF4-FFF2-40B4-BE49-F238E27FC236}">
                <a16:creationId xmlns:a16="http://schemas.microsoft.com/office/drawing/2014/main" id="{DF9EE982-2340-46A1-99BF-4C06933D419A}"/>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20</a:t>
            </a:fld>
            <a:endParaRPr lang="en-US"/>
          </a:p>
        </p:txBody>
      </p:sp>
    </p:spTree>
    <p:extLst>
      <p:ext uri="{BB962C8B-B14F-4D97-AF65-F5344CB8AC3E}">
        <p14:creationId xmlns:p14="http://schemas.microsoft.com/office/powerpoint/2010/main" val="88925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FA42-BB2D-45B8-95CE-577EFAE6BFD4}"/>
              </a:ext>
            </a:extLst>
          </p:cNvPr>
          <p:cNvSpPr>
            <a:spLocks noGrp="1"/>
          </p:cNvSpPr>
          <p:nvPr>
            <p:ph type="title"/>
          </p:nvPr>
        </p:nvSpPr>
        <p:spPr>
          <a:xfrm>
            <a:off x="7552266" y="220091"/>
            <a:ext cx="4148120" cy="877189"/>
          </a:xfrm>
          <a:ln>
            <a:noFill/>
          </a:ln>
        </p:spPr>
        <p:txBody>
          <a:bodyPr>
            <a:normAutofit fontScale="90000"/>
          </a:bodyPr>
          <a:lstStyle/>
          <a:p>
            <a:r>
              <a:rPr lang="en-US" sz="3200" dirty="0"/>
              <a:t>Time Series of Variables by Group</a:t>
            </a:r>
          </a:p>
        </p:txBody>
      </p:sp>
      <p:sp>
        <p:nvSpPr>
          <p:cNvPr id="9" name="Content Placeholder 8">
            <a:extLst>
              <a:ext uri="{FF2B5EF4-FFF2-40B4-BE49-F238E27FC236}">
                <a16:creationId xmlns:a16="http://schemas.microsoft.com/office/drawing/2014/main" id="{886B472B-DFA8-4655-A4BE-A7AD7EB8671C}"/>
              </a:ext>
            </a:extLst>
          </p:cNvPr>
          <p:cNvSpPr>
            <a:spLocks noGrp="1"/>
          </p:cNvSpPr>
          <p:nvPr>
            <p:ph idx="1"/>
          </p:nvPr>
        </p:nvSpPr>
        <p:spPr>
          <a:xfrm>
            <a:off x="7552265" y="1317361"/>
            <a:ext cx="4148120" cy="4854839"/>
          </a:xfrm>
        </p:spPr>
        <p:txBody>
          <a:bodyPr>
            <a:normAutofit/>
          </a:bodyPr>
          <a:lstStyle/>
          <a:p>
            <a:r>
              <a:rPr lang="en-US" sz="1800" dirty="0"/>
              <a:t>Networks of Animosity: Strategic Rivalry is by far the strongest driver.</a:t>
            </a:r>
          </a:p>
          <a:p>
            <a:r>
              <a:rPr lang="en-US" sz="1800" dirty="0"/>
              <a:t>Networks of Amity: Contiguity is by far the strongest driver.</a:t>
            </a:r>
          </a:p>
          <a:p>
            <a:r>
              <a:rPr lang="en-US" sz="1800" dirty="0"/>
              <a:t>Migration Networks: Prior Refugee Flows are by far the strongest driver of Refugee Flows, but aggregate migration networks are also notable.</a:t>
            </a:r>
          </a:p>
        </p:txBody>
      </p:sp>
      <p:sp>
        <p:nvSpPr>
          <p:cNvPr id="4" name="Slide Number Placeholder 3">
            <a:extLst>
              <a:ext uri="{FF2B5EF4-FFF2-40B4-BE49-F238E27FC236}">
                <a16:creationId xmlns:a16="http://schemas.microsoft.com/office/drawing/2014/main" id="{322EBBDD-016C-42D2-A321-80F4ED1A4A2F}"/>
              </a:ext>
            </a:extLst>
          </p:cNvPr>
          <p:cNvSpPr>
            <a:spLocks noGrp="1"/>
          </p:cNvSpPr>
          <p:nvPr>
            <p:ph type="sldNum" sz="quarter" idx="12"/>
          </p:nvPr>
        </p:nvSpPr>
        <p:spPr>
          <a:xfrm>
            <a:off x="11421195" y="6374385"/>
            <a:ext cx="640080" cy="365125"/>
          </a:xfrm>
        </p:spPr>
        <p:txBody>
          <a:bodyPr>
            <a:normAutofit/>
          </a:bodyPr>
          <a:lstStyle/>
          <a:p>
            <a:pPr>
              <a:spcAft>
                <a:spcPts val="600"/>
              </a:spcAft>
            </a:pPr>
            <a:fld id="{4FAB73BC-B049-4115-A692-8D63A059BFB8}" type="slidenum">
              <a:rPr lang="en-US" smtClean="0"/>
              <a:pPr>
                <a:spcAft>
                  <a:spcPts val="600"/>
                </a:spcAft>
              </a:pPr>
              <a:t>21</a:t>
            </a:fld>
            <a:endParaRPr lang="en-US" dirty="0"/>
          </a:p>
        </p:txBody>
      </p:sp>
      <p:pic>
        <p:nvPicPr>
          <p:cNvPr id="6" name="Picture 5">
            <a:extLst>
              <a:ext uri="{FF2B5EF4-FFF2-40B4-BE49-F238E27FC236}">
                <a16:creationId xmlns:a16="http://schemas.microsoft.com/office/drawing/2014/main" id="{FF344374-5FA6-0746-8AB3-E121067D9453}"/>
              </a:ext>
            </a:extLst>
          </p:cNvPr>
          <p:cNvPicPr>
            <a:picLocks noChangeAspect="1"/>
          </p:cNvPicPr>
          <p:nvPr/>
        </p:nvPicPr>
        <p:blipFill rotWithShape="1">
          <a:blip r:embed="rId2">
            <a:extLst>
              <a:ext uri="{28A0092B-C50C-407E-A947-70E740481C1C}">
                <a14:useLocalDpi xmlns:a14="http://schemas.microsoft.com/office/drawing/2010/main" val="0"/>
              </a:ext>
            </a:extLst>
          </a:blip>
          <a:srcRect b="14722"/>
          <a:stretch/>
        </p:blipFill>
        <p:spPr>
          <a:xfrm>
            <a:off x="0" y="190500"/>
            <a:ext cx="7543800" cy="5848350"/>
          </a:xfrm>
          <a:prstGeom prst="rect">
            <a:avLst/>
          </a:prstGeom>
        </p:spPr>
      </p:pic>
    </p:spTree>
    <p:extLst>
      <p:ext uri="{BB962C8B-B14F-4D97-AF65-F5344CB8AC3E}">
        <p14:creationId xmlns:p14="http://schemas.microsoft.com/office/powerpoint/2010/main" val="3067456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D116-47D7-45FB-91E0-DEE1073E6B8D}"/>
              </a:ext>
            </a:extLst>
          </p:cNvPr>
          <p:cNvSpPr>
            <a:spLocks noGrp="1"/>
          </p:cNvSpPr>
          <p:nvPr>
            <p:ph type="title"/>
          </p:nvPr>
        </p:nvSpPr>
        <p:spPr>
          <a:xfrm>
            <a:off x="7883612" y="220092"/>
            <a:ext cx="3816774" cy="855176"/>
          </a:xfrm>
          <a:ln>
            <a:noFill/>
          </a:ln>
        </p:spPr>
        <p:txBody>
          <a:bodyPr>
            <a:normAutofit fontScale="90000"/>
          </a:bodyPr>
          <a:lstStyle/>
          <a:p>
            <a:r>
              <a:rPr lang="en-US" sz="3200" dirty="0"/>
              <a:t>Trends in Rivalry and Contiguity</a:t>
            </a:r>
          </a:p>
        </p:txBody>
      </p:sp>
      <p:sp>
        <p:nvSpPr>
          <p:cNvPr id="9" name="Content Placeholder 8">
            <a:extLst>
              <a:ext uri="{FF2B5EF4-FFF2-40B4-BE49-F238E27FC236}">
                <a16:creationId xmlns:a16="http://schemas.microsoft.com/office/drawing/2014/main" id="{F2F27104-B5FF-4C56-8A52-FCA8AE3915A4}"/>
              </a:ext>
            </a:extLst>
          </p:cNvPr>
          <p:cNvSpPr>
            <a:spLocks noGrp="1"/>
          </p:cNvSpPr>
          <p:nvPr>
            <p:ph idx="1"/>
          </p:nvPr>
        </p:nvSpPr>
        <p:spPr>
          <a:xfrm>
            <a:off x="7903459" y="1236134"/>
            <a:ext cx="3796925" cy="4936066"/>
          </a:xfrm>
        </p:spPr>
        <p:txBody>
          <a:bodyPr>
            <a:normAutofit/>
          </a:bodyPr>
          <a:lstStyle/>
          <a:p>
            <a:r>
              <a:rPr lang="en-US" sz="2000" dirty="0"/>
              <a:t>Strategic Rivalry affects Refugee Flow dyads and the structure of refugee flows networks.</a:t>
            </a:r>
          </a:p>
          <a:p>
            <a:r>
              <a:rPr lang="en-US" sz="2000" dirty="0"/>
              <a:t>Contiguity becomes less important over time.</a:t>
            </a:r>
          </a:p>
          <a:p>
            <a:pPr lvl="1"/>
            <a:r>
              <a:rPr lang="en-US" sz="1600" dirty="0"/>
              <a:t>Consistent with April 2020 World Bank working paper on refugee flows 1987-2017 that uses spatial and econometric methods.</a:t>
            </a:r>
          </a:p>
        </p:txBody>
      </p:sp>
      <p:sp>
        <p:nvSpPr>
          <p:cNvPr id="4" name="Slide Number Placeholder 3">
            <a:extLst>
              <a:ext uri="{FF2B5EF4-FFF2-40B4-BE49-F238E27FC236}">
                <a16:creationId xmlns:a16="http://schemas.microsoft.com/office/drawing/2014/main" id="{81831949-9D70-4975-B086-53EF03BC70FD}"/>
              </a:ext>
            </a:extLst>
          </p:cNvPr>
          <p:cNvSpPr>
            <a:spLocks noGrp="1"/>
          </p:cNvSpPr>
          <p:nvPr>
            <p:ph type="sldNum" sz="quarter" idx="12"/>
          </p:nvPr>
        </p:nvSpPr>
        <p:spPr>
          <a:xfrm>
            <a:off x="11404265" y="6365921"/>
            <a:ext cx="640080" cy="365125"/>
          </a:xfrm>
        </p:spPr>
        <p:txBody>
          <a:bodyPr>
            <a:normAutofit/>
          </a:bodyPr>
          <a:lstStyle/>
          <a:p>
            <a:pPr>
              <a:spcAft>
                <a:spcPts val="600"/>
              </a:spcAft>
            </a:pPr>
            <a:fld id="{4FAB73BC-B049-4115-A692-8D63A059BFB8}" type="slidenum">
              <a:rPr lang="en-US" smtClean="0"/>
              <a:pPr>
                <a:spcAft>
                  <a:spcPts val="600"/>
                </a:spcAft>
              </a:pPr>
              <a:t>22</a:t>
            </a:fld>
            <a:endParaRPr lang="en-US"/>
          </a:p>
        </p:txBody>
      </p:sp>
      <p:pic>
        <p:nvPicPr>
          <p:cNvPr id="6" name="Picture 5">
            <a:extLst>
              <a:ext uri="{FF2B5EF4-FFF2-40B4-BE49-F238E27FC236}">
                <a16:creationId xmlns:a16="http://schemas.microsoft.com/office/drawing/2014/main" id="{698F854C-B300-4E9B-8985-A111348674F8}"/>
              </a:ext>
            </a:extLst>
          </p:cNvPr>
          <p:cNvPicPr>
            <a:picLocks noChangeAspect="1"/>
          </p:cNvPicPr>
          <p:nvPr/>
        </p:nvPicPr>
        <p:blipFill>
          <a:blip r:embed="rId2"/>
          <a:stretch>
            <a:fillRect/>
          </a:stretch>
        </p:blipFill>
        <p:spPr>
          <a:xfrm>
            <a:off x="0" y="157397"/>
            <a:ext cx="7903459" cy="6117366"/>
          </a:xfrm>
          <a:prstGeom prst="rect">
            <a:avLst/>
          </a:prstGeom>
        </p:spPr>
      </p:pic>
      <p:sp>
        <p:nvSpPr>
          <p:cNvPr id="7" name="Oval 6">
            <a:extLst>
              <a:ext uri="{FF2B5EF4-FFF2-40B4-BE49-F238E27FC236}">
                <a16:creationId xmlns:a16="http://schemas.microsoft.com/office/drawing/2014/main" id="{3BF08517-303F-461B-81AF-78CE4A8B3FD7}"/>
              </a:ext>
            </a:extLst>
          </p:cNvPr>
          <p:cNvSpPr/>
          <p:nvPr/>
        </p:nvSpPr>
        <p:spPr>
          <a:xfrm>
            <a:off x="4750279" y="4761781"/>
            <a:ext cx="1052423" cy="9776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26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Multilayer Global Network Models Over Time </a:t>
            </a:r>
          </a:p>
        </p:txBody>
      </p:sp>
      <p:sp>
        <p:nvSpPr>
          <p:cNvPr id="3" name="Content Placeholder 2"/>
          <p:cNvSpPr>
            <a:spLocks noGrp="1"/>
          </p:cNvSpPr>
          <p:nvPr>
            <p:ph idx="1"/>
          </p:nvPr>
        </p:nvSpPr>
        <p:spPr>
          <a:xfrm>
            <a:off x="585456" y="1116473"/>
            <a:ext cx="10927533" cy="5516544"/>
          </a:xfrm>
        </p:spPr>
        <p:txBody>
          <a:bodyPr>
            <a:noAutofit/>
          </a:bodyPr>
          <a:lstStyle/>
          <a:p>
            <a:r>
              <a:rPr lang="en-US" sz="2800" dirty="0"/>
              <a:t> Our work has demonstrated the value of explaining refugee flows as a multi-layer network. An analysis that incorporates multiple overlapping networks allows us to account for many kinds of network dependencies. </a:t>
            </a:r>
          </a:p>
          <a:p>
            <a:r>
              <a:rPr lang="en-US" sz="2800" dirty="0"/>
              <a:t> Considering correlations between the sets of existing refugee flow directed dyads in each year, we observe a noisy process from year to year. </a:t>
            </a:r>
            <a:r>
              <a:rPr lang="en-US" sz="2800" b="1" dirty="0"/>
              <a:t>The 2012-2016 time period</a:t>
            </a:r>
            <a:r>
              <a:rPr lang="en-US" sz="2800" dirty="0"/>
              <a:t>, however, stands out as a period with highly inter-correlated refugee flows across years. The models show that refugee flows vary based on variation in factors related to international migration networks, networks of animosity, and networks of amity.</a:t>
            </a:r>
          </a:p>
          <a:p>
            <a:r>
              <a:rPr lang="en-US" sz="2800" dirty="0"/>
              <a:t> Additionally, the influence of contiguity in the models has declined over time, reflecting shits in refugee movement patterns. </a:t>
            </a:r>
          </a:p>
          <a:p>
            <a:endParaRPr lang="en-US" sz="2800" dirty="0"/>
          </a:p>
        </p:txBody>
      </p:sp>
      <p:sp>
        <p:nvSpPr>
          <p:cNvPr id="5" name="Slide Number Placeholder 4">
            <a:extLst>
              <a:ext uri="{FF2B5EF4-FFF2-40B4-BE49-F238E27FC236}">
                <a16:creationId xmlns:a16="http://schemas.microsoft.com/office/drawing/2014/main" id="{630B4B12-B96B-C34F-83FE-73A569A7132F}"/>
              </a:ext>
            </a:extLst>
          </p:cNvPr>
          <p:cNvSpPr>
            <a:spLocks noGrp="1"/>
          </p:cNvSpPr>
          <p:nvPr>
            <p:ph type="sldNum" sz="quarter" idx="12"/>
          </p:nvPr>
        </p:nvSpPr>
        <p:spPr/>
        <p:txBody>
          <a:bodyPr/>
          <a:lstStyle/>
          <a:p>
            <a:fld id="{4FAB73BC-B049-4115-A692-8D63A059BFB8}" type="slidenum">
              <a:rPr lang="en-US" smtClean="0"/>
              <a:t>23</a:t>
            </a:fld>
            <a:endParaRPr lang="en-US"/>
          </a:p>
        </p:txBody>
      </p:sp>
    </p:spTree>
    <p:extLst>
      <p:ext uri="{BB962C8B-B14F-4D97-AF65-F5344CB8AC3E}">
        <p14:creationId xmlns:p14="http://schemas.microsoft.com/office/powerpoint/2010/main" val="2332833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Dynamics as Ego networks</a:t>
            </a:r>
          </a:p>
        </p:txBody>
      </p:sp>
      <p:sp>
        <p:nvSpPr>
          <p:cNvPr id="3" name="Content Placeholder 2"/>
          <p:cNvSpPr>
            <a:spLocks noGrp="1"/>
          </p:cNvSpPr>
          <p:nvPr>
            <p:ph idx="1"/>
          </p:nvPr>
        </p:nvSpPr>
        <p:spPr>
          <a:xfrm>
            <a:off x="585456" y="1116472"/>
            <a:ext cx="10927533" cy="5375768"/>
          </a:xfrm>
        </p:spPr>
        <p:txBody>
          <a:bodyPr>
            <a:noAutofit/>
          </a:bodyPr>
          <a:lstStyle/>
          <a:p>
            <a:r>
              <a:rPr lang="en-US" dirty="0"/>
              <a:t>Ego networks allow us to analyze refugee flow networks in specific regions.</a:t>
            </a:r>
          </a:p>
          <a:p>
            <a:endParaRPr lang="en-US" sz="1600" dirty="0"/>
          </a:p>
          <a:p>
            <a:r>
              <a:rPr lang="en-US" dirty="0"/>
              <a:t>Refugee flow ego networks include an origin country of interest (ego) and its destination countries (alters). We include refugee flows between alters and from alters back to egos (although these are uncommon) in our ego networks.</a:t>
            </a:r>
          </a:p>
          <a:p>
            <a:endParaRPr lang="en-US" sz="1600" dirty="0"/>
          </a:p>
          <a:p>
            <a:r>
              <a:rPr lang="en-US" dirty="0"/>
              <a:t>We analyze the refugee flow ego networks of the top 10 refugee producers (capturing over 90% of refugee flows) in each year 2011-2016.</a:t>
            </a:r>
          </a:p>
        </p:txBody>
      </p:sp>
      <p:sp>
        <p:nvSpPr>
          <p:cNvPr id="4" name="Slide Number Placeholder 3">
            <a:extLst>
              <a:ext uri="{FF2B5EF4-FFF2-40B4-BE49-F238E27FC236}">
                <a16:creationId xmlns:a16="http://schemas.microsoft.com/office/drawing/2014/main" id="{AFF3E5B8-5157-D942-B193-A3BF3CF109CC}"/>
              </a:ext>
            </a:extLst>
          </p:cNvPr>
          <p:cNvSpPr>
            <a:spLocks noGrp="1"/>
          </p:cNvSpPr>
          <p:nvPr>
            <p:ph type="sldNum" sz="quarter" idx="12"/>
          </p:nvPr>
        </p:nvSpPr>
        <p:spPr/>
        <p:txBody>
          <a:bodyPr/>
          <a:lstStyle/>
          <a:p>
            <a:fld id="{4FAB73BC-B049-4115-A692-8D63A059BFB8}" type="slidenum">
              <a:rPr lang="en-US" smtClean="0"/>
              <a:t>24</a:t>
            </a:fld>
            <a:endParaRPr lang="en-US"/>
          </a:p>
        </p:txBody>
      </p:sp>
    </p:spTree>
    <p:extLst>
      <p:ext uri="{BB962C8B-B14F-4D97-AF65-F5344CB8AC3E}">
        <p14:creationId xmlns:p14="http://schemas.microsoft.com/office/powerpoint/2010/main" val="3376921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19457"/>
            <a:ext cx="10954512" cy="859536"/>
          </a:xfrm>
        </p:spPr>
        <p:txBody>
          <a:bodyPr>
            <a:normAutofit fontScale="90000"/>
          </a:bodyPr>
          <a:lstStyle/>
          <a:p>
            <a:r>
              <a:rPr lang="en-US" dirty="0"/>
              <a:t>Refugee Flows 2011-2016: Stable Origins &amp; Changing Destinations</a:t>
            </a:r>
          </a:p>
        </p:txBody>
      </p:sp>
      <p:sp>
        <p:nvSpPr>
          <p:cNvPr id="3" name="Content Placeholder 2"/>
          <p:cNvSpPr>
            <a:spLocks noGrp="1"/>
          </p:cNvSpPr>
          <p:nvPr>
            <p:ph idx="1"/>
          </p:nvPr>
        </p:nvSpPr>
        <p:spPr>
          <a:xfrm>
            <a:off x="585216" y="1426464"/>
            <a:ext cx="10954512" cy="5212080"/>
          </a:xfrm>
        </p:spPr>
        <p:txBody>
          <a:bodyPr>
            <a:normAutofit fontScale="92500" lnSpcReduction="20000"/>
          </a:bodyPr>
          <a:lstStyle/>
          <a:p>
            <a:r>
              <a:rPr lang="en-US" dirty="0"/>
              <a:t>Comparing the sets of top 10 origin and top 10 destination countries in each year, the set of origin countries is relatively constant. The set of destination countries varies.</a:t>
            </a:r>
          </a:p>
          <a:p>
            <a:endParaRPr lang="en-US" dirty="0"/>
          </a:p>
          <a:p>
            <a:r>
              <a:rPr lang="en-US" dirty="0"/>
              <a:t>Refugees are moving longer distances. While moving to non-contiguous countries, migration infrastructure becomes especially important.</a:t>
            </a:r>
          </a:p>
          <a:p>
            <a:endParaRPr lang="en-US" dirty="0"/>
          </a:p>
          <a:p>
            <a:r>
              <a:rPr lang="en-US" dirty="0"/>
              <a:t>Migration infrastructure includes: 1) State policies; 2) Migrant social networks; and 3) Migration industries</a:t>
            </a:r>
          </a:p>
          <a:p>
            <a:pPr marL="0" indent="0">
              <a:buNone/>
            </a:pPr>
            <a:r>
              <a:rPr lang="en-US" dirty="0"/>
              <a:t>*Labor markets are part of this for international migration, not for refugee flows.</a:t>
            </a:r>
          </a:p>
        </p:txBody>
      </p:sp>
      <p:sp>
        <p:nvSpPr>
          <p:cNvPr id="4" name="Slide Number Placeholder 3">
            <a:extLst>
              <a:ext uri="{FF2B5EF4-FFF2-40B4-BE49-F238E27FC236}">
                <a16:creationId xmlns:a16="http://schemas.microsoft.com/office/drawing/2014/main" id="{11F9A2BF-2178-274E-9390-905BB1B88014}"/>
              </a:ext>
            </a:extLst>
          </p:cNvPr>
          <p:cNvSpPr>
            <a:spLocks noGrp="1"/>
          </p:cNvSpPr>
          <p:nvPr>
            <p:ph type="sldNum" sz="quarter" idx="12"/>
          </p:nvPr>
        </p:nvSpPr>
        <p:spPr/>
        <p:txBody>
          <a:bodyPr/>
          <a:lstStyle/>
          <a:p>
            <a:fld id="{4FAB73BC-B049-4115-A692-8D63A059BFB8}" type="slidenum">
              <a:rPr lang="en-US" smtClean="0"/>
              <a:t>25</a:t>
            </a:fld>
            <a:endParaRPr lang="en-US"/>
          </a:p>
        </p:txBody>
      </p:sp>
    </p:spTree>
    <p:extLst>
      <p:ext uri="{BB962C8B-B14F-4D97-AF65-F5344CB8AC3E}">
        <p14:creationId xmlns:p14="http://schemas.microsoft.com/office/powerpoint/2010/main" val="1099152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28" y="0"/>
            <a:ext cx="9948672" cy="1325563"/>
          </a:xfrm>
        </p:spPr>
        <p:txBody>
          <a:bodyPr/>
          <a:lstStyle/>
          <a:p>
            <a:r>
              <a:rPr lang="en-US" dirty="0"/>
              <a:t>Refugee Flow Ego Networks</a:t>
            </a:r>
          </a:p>
        </p:txBody>
      </p:sp>
      <p:graphicFrame>
        <p:nvGraphicFramePr>
          <p:cNvPr id="4" name="Content Placeholder 3"/>
          <p:cNvGraphicFramePr>
            <a:graphicFrameLocks noGrp="1"/>
          </p:cNvGraphicFramePr>
          <p:nvPr>
            <p:ph idx="1"/>
          </p:nvPr>
        </p:nvGraphicFramePr>
        <p:xfrm>
          <a:off x="0" y="1319644"/>
          <a:ext cx="12193900" cy="4556892"/>
        </p:xfrm>
        <a:graphic>
          <a:graphicData uri="http://schemas.openxmlformats.org/drawingml/2006/table">
            <a:tbl>
              <a:tblPr firstRow="1" firstCol="1" bandRow="1">
                <a:tableStyleId>{69CF1AB2-1976-4502-BF36-3FF5EA218861}</a:tableStyleId>
              </a:tblPr>
              <a:tblGrid>
                <a:gridCol w="1991002">
                  <a:extLst>
                    <a:ext uri="{9D8B030D-6E8A-4147-A177-3AD203B41FA5}">
                      <a16:colId xmlns:a16="http://schemas.microsoft.com/office/drawing/2014/main" val="20000"/>
                    </a:ext>
                  </a:extLst>
                </a:gridCol>
                <a:gridCol w="1991002">
                  <a:extLst>
                    <a:ext uri="{9D8B030D-6E8A-4147-A177-3AD203B41FA5}">
                      <a16:colId xmlns:a16="http://schemas.microsoft.com/office/drawing/2014/main" val="20001"/>
                    </a:ext>
                  </a:extLst>
                </a:gridCol>
                <a:gridCol w="2052974">
                  <a:extLst>
                    <a:ext uri="{9D8B030D-6E8A-4147-A177-3AD203B41FA5}">
                      <a16:colId xmlns:a16="http://schemas.microsoft.com/office/drawing/2014/main" val="20002"/>
                    </a:ext>
                  </a:extLst>
                </a:gridCol>
                <a:gridCol w="2052974">
                  <a:extLst>
                    <a:ext uri="{9D8B030D-6E8A-4147-A177-3AD203B41FA5}">
                      <a16:colId xmlns:a16="http://schemas.microsoft.com/office/drawing/2014/main" val="20003"/>
                    </a:ext>
                  </a:extLst>
                </a:gridCol>
                <a:gridCol w="2052974">
                  <a:extLst>
                    <a:ext uri="{9D8B030D-6E8A-4147-A177-3AD203B41FA5}">
                      <a16:colId xmlns:a16="http://schemas.microsoft.com/office/drawing/2014/main" val="20004"/>
                    </a:ext>
                  </a:extLst>
                </a:gridCol>
                <a:gridCol w="2052974">
                  <a:extLst>
                    <a:ext uri="{9D8B030D-6E8A-4147-A177-3AD203B41FA5}">
                      <a16:colId xmlns:a16="http://schemas.microsoft.com/office/drawing/2014/main" val="20005"/>
                    </a:ext>
                  </a:extLst>
                </a:gridCol>
              </a:tblGrid>
              <a:tr h="379741">
                <a:tc>
                  <a:txBody>
                    <a:bodyPr/>
                    <a:lstStyle/>
                    <a:p>
                      <a:pPr>
                        <a:spcAft>
                          <a:spcPts val="0"/>
                        </a:spcAft>
                      </a:pPr>
                      <a:r>
                        <a:rPr lang="en-US" sz="2400" dirty="0">
                          <a:effectLst/>
                        </a:rPr>
                        <a:t>2011</a:t>
                      </a:r>
                      <a:endParaRPr lang="en-US" sz="2300" dirty="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dirty="0">
                          <a:effectLst/>
                        </a:rPr>
                        <a:t>2012</a:t>
                      </a:r>
                      <a:endParaRPr lang="en-US" sz="2300" dirty="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2013</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2014</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2015</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2016</a:t>
                      </a:r>
                      <a:endParaRPr lang="en-US" sz="2300">
                        <a:effectLst/>
                        <a:latin typeface="Calibri" panose="020F0502020204030204" pitchFamily="34" charset="0"/>
                        <a:cs typeface="Arial" panose="020B0604020202020204" pitchFamily="34" charset="0"/>
                      </a:endParaRPr>
                    </a:p>
                  </a:txBody>
                  <a:tcPr marL="142403" marR="142403" marT="0" marB="0"/>
                </a:tc>
                <a:extLst>
                  <a:ext uri="{0D108BD9-81ED-4DB2-BD59-A6C34878D82A}">
                    <a16:rowId xmlns:a16="http://schemas.microsoft.com/office/drawing/2014/main" val="10000"/>
                  </a:ext>
                </a:extLst>
              </a:tr>
              <a:tr h="379741">
                <a:tc>
                  <a:txBody>
                    <a:bodyPr/>
                    <a:lstStyle/>
                    <a:p>
                      <a:pPr>
                        <a:spcAft>
                          <a:spcPts val="0"/>
                        </a:spcAft>
                      </a:pPr>
                      <a:r>
                        <a:rPr lang="en-US" sz="2400" b="0">
                          <a:effectLst/>
                        </a:rPr>
                        <a:t>Haiti</a:t>
                      </a:r>
                      <a:endParaRPr lang="en-US" sz="2300" b="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Mali</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Mali</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Ukraine</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Ukraine</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Nigeria</a:t>
                      </a:r>
                      <a:endParaRPr lang="en-US" sz="2300">
                        <a:effectLst/>
                        <a:latin typeface="Calibri" panose="020F0502020204030204" pitchFamily="34" charset="0"/>
                        <a:cs typeface="Arial" panose="020B0604020202020204" pitchFamily="34" charset="0"/>
                      </a:endParaRPr>
                    </a:p>
                  </a:txBody>
                  <a:tcPr marL="142403" marR="142403" marT="0" marB="0"/>
                </a:tc>
                <a:extLst>
                  <a:ext uri="{0D108BD9-81ED-4DB2-BD59-A6C34878D82A}">
                    <a16:rowId xmlns:a16="http://schemas.microsoft.com/office/drawing/2014/main" val="10001"/>
                  </a:ext>
                </a:extLst>
              </a:tr>
              <a:tr h="379741">
                <a:tc>
                  <a:txBody>
                    <a:bodyPr/>
                    <a:lstStyle/>
                    <a:p>
                      <a:pPr>
                        <a:spcAft>
                          <a:spcPts val="0"/>
                        </a:spcAft>
                      </a:pPr>
                      <a:r>
                        <a:rPr lang="en-US" sz="2400" b="0">
                          <a:effectLst/>
                        </a:rPr>
                        <a:t>Ivory Coast</a:t>
                      </a:r>
                      <a:endParaRPr lang="en-US" sz="2300" b="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Ivory Coast</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CAR</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Nigeria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Nigeria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CAR</a:t>
                      </a:r>
                      <a:endParaRPr lang="en-US" sz="2300">
                        <a:effectLst/>
                        <a:latin typeface="Calibri" panose="020F0502020204030204" pitchFamily="34" charset="0"/>
                        <a:cs typeface="Arial" panose="020B0604020202020204" pitchFamily="34" charset="0"/>
                      </a:endParaRPr>
                    </a:p>
                  </a:txBody>
                  <a:tcPr marL="142403" marR="142403" marT="0" marB="0"/>
                </a:tc>
                <a:extLst>
                  <a:ext uri="{0D108BD9-81ED-4DB2-BD59-A6C34878D82A}">
                    <a16:rowId xmlns:a16="http://schemas.microsoft.com/office/drawing/2014/main" val="10002"/>
                  </a:ext>
                </a:extLst>
              </a:tr>
              <a:tr h="379741">
                <a:tc>
                  <a:txBody>
                    <a:bodyPr/>
                    <a:lstStyle/>
                    <a:p>
                      <a:pPr>
                        <a:spcAft>
                          <a:spcPts val="0"/>
                        </a:spcAft>
                      </a:pPr>
                      <a:r>
                        <a:rPr lang="en-US" sz="2400" b="0">
                          <a:effectLst/>
                        </a:rPr>
                        <a:t>DRC</a:t>
                      </a:r>
                      <a:endParaRPr lang="en-US" sz="2300" b="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DRC</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DRC</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CAR</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CAR</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Burundi</a:t>
                      </a:r>
                      <a:endParaRPr lang="en-US" sz="2300">
                        <a:effectLst/>
                        <a:latin typeface="Calibri" panose="020F0502020204030204" pitchFamily="34" charset="0"/>
                        <a:cs typeface="Arial" panose="020B0604020202020204" pitchFamily="34" charset="0"/>
                      </a:endParaRPr>
                    </a:p>
                  </a:txBody>
                  <a:tcPr marL="142403" marR="142403" marT="0" marB="0"/>
                </a:tc>
                <a:extLst>
                  <a:ext uri="{0D108BD9-81ED-4DB2-BD59-A6C34878D82A}">
                    <a16:rowId xmlns:a16="http://schemas.microsoft.com/office/drawing/2014/main" val="10003"/>
                  </a:ext>
                </a:extLst>
              </a:tr>
              <a:tr h="379741">
                <a:tc>
                  <a:txBody>
                    <a:bodyPr/>
                    <a:lstStyle/>
                    <a:p>
                      <a:pPr>
                        <a:spcAft>
                          <a:spcPts val="0"/>
                        </a:spcAft>
                      </a:pPr>
                      <a:r>
                        <a:rPr lang="en-US" sz="2400" b="0">
                          <a:effectLst/>
                        </a:rPr>
                        <a:t>Burundi</a:t>
                      </a:r>
                      <a:endParaRPr lang="en-US" sz="2300" b="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Somalia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Somalia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DRC</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DRC</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Eritrea</a:t>
                      </a:r>
                      <a:endParaRPr lang="en-US" sz="2300">
                        <a:effectLst/>
                        <a:latin typeface="Calibri" panose="020F0502020204030204" pitchFamily="34" charset="0"/>
                        <a:cs typeface="Arial" panose="020B0604020202020204" pitchFamily="34" charset="0"/>
                      </a:endParaRPr>
                    </a:p>
                  </a:txBody>
                  <a:tcPr marL="142403" marR="142403" marT="0" marB="0"/>
                </a:tc>
                <a:extLst>
                  <a:ext uri="{0D108BD9-81ED-4DB2-BD59-A6C34878D82A}">
                    <a16:rowId xmlns:a16="http://schemas.microsoft.com/office/drawing/2014/main" val="10004"/>
                  </a:ext>
                </a:extLst>
              </a:tr>
              <a:tr h="379741">
                <a:tc>
                  <a:txBody>
                    <a:bodyPr/>
                    <a:lstStyle/>
                    <a:p>
                      <a:pPr>
                        <a:spcAft>
                          <a:spcPts val="0"/>
                        </a:spcAft>
                      </a:pPr>
                      <a:r>
                        <a:rPr lang="en-US" sz="2400" b="0">
                          <a:effectLst/>
                        </a:rPr>
                        <a:t>Somalia</a:t>
                      </a:r>
                      <a:endParaRPr lang="en-US" sz="2300" b="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Ethiopia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Eritrea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Somalia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Burundi</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Sudan</a:t>
                      </a:r>
                      <a:endParaRPr lang="en-US" sz="2300">
                        <a:effectLst/>
                        <a:latin typeface="Calibri" panose="020F0502020204030204" pitchFamily="34" charset="0"/>
                        <a:cs typeface="Arial" panose="020B0604020202020204" pitchFamily="34" charset="0"/>
                      </a:endParaRPr>
                    </a:p>
                  </a:txBody>
                  <a:tcPr marL="142403" marR="142403" marT="0" marB="0"/>
                </a:tc>
                <a:extLst>
                  <a:ext uri="{0D108BD9-81ED-4DB2-BD59-A6C34878D82A}">
                    <a16:rowId xmlns:a16="http://schemas.microsoft.com/office/drawing/2014/main" val="10005"/>
                  </a:ext>
                </a:extLst>
              </a:tr>
              <a:tr h="379741">
                <a:tc>
                  <a:txBody>
                    <a:bodyPr/>
                    <a:lstStyle/>
                    <a:p>
                      <a:pPr>
                        <a:spcAft>
                          <a:spcPts val="0"/>
                        </a:spcAft>
                      </a:pPr>
                      <a:r>
                        <a:rPr lang="en-US" sz="2400" b="0">
                          <a:effectLst/>
                        </a:rPr>
                        <a:t>Eritrea</a:t>
                      </a:r>
                      <a:endParaRPr lang="en-US" sz="2300" b="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Eritrea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Sudan</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Eritrea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Rwanda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South Sudan</a:t>
                      </a:r>
                      <a:endParaRPr lang="en-US" sz="2300">
                        <a:effectLst/>
                        <a:latin typeface="Calibri" panose="020F0502020204030204" pitchFamily="34" charset="0"/>
                        <a:cs typeface="Arial" panose="020B0604020202020204" pitchFamily="34" charset="0"/>
                      </a:endParaRPr>
                    </a:p>
                  </a:txBody>
                  <a:tcPr marL="142403" marR="142403" marT="0" marB="0"/>
                </a:tc>
                <a:extLst>
                  <a:ext uri="{0D108BD9-81ED-4DB2-BD59-A6C34878D82A}">
                    <a16:rowId xmlns:a16="http://schemas.microsoft.com/office/drawing/2014/main" val="10006"/>
                  </a:ext>
                </a:extLst>
              </a:tr>
              <a:tr h="379741">
                <a:tc>
                  <a:txBody>
                    <a:bodyPr/>
                    <a:lstStyle/>
                    <a:p>
                      <a:pPr>
                        <a:spcAft>
                          <a:spcPts val="0"/>
                        </a:spcAft>
                      </a:pPr>
                      <a:r>
                        <a:rPr lang="en-US" sz="2400" b="0">
                          <a:effectLst/>
                        </a:rPr>
                        <a:t>Sudan</a:t>
                      </a:r>
                      <a:endParaRPr lang="en-US" sz="2300" b="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Sudan</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South Sudan</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South Sudan</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Eritrea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Iraq</a:t>
                      </a:r>
                      <a:endParaRPr lang="en-US" sz="2300">
                        <a:effectLst/>
                        <a:latin typeface="Calibri" panose="020F0502020204030204" pitchFamily="34" charset="0"/>
                        <a:cs typeface="Arial" panose="020B0604020202020204" pitchFamily="34" charset="0"/>
                      </a:endParaRPr>
                    </a:p>
                  </a:txBody>
                  <a:tcPr marL="142403" marR="142403" marT="0" marB="0"/>
                </a:tc>
                <a:extLst>
                  <a:ext uri="{0D108BD9-81ED-4DB2-BD59-A6C34878D82A}">
                    <a16:rowId xmlns:a16="http://schemas.microsoft.com/office/drawing/2014/main" val="10007"/>
                  </a:ext>
                </a:extLst>
              </a:tr>
              <a:tr h="379741">
                <a:tc>
                  <a:txBody>
                    <a:bodyPr/>
                    <a:lstStyle/>
                    <a:p>
                      <a:pPr>
                        <a:spcAft>
                          <a:spcPts val="0"/>
                        </a:spcAft>
                      </a:pPr>
                      <a:r>
                        <a:rPr lang="en-US" sz="2400" b="0" dirty="0">
                          <a:effectLst/>
                        </a:rPr>
                        <a:t>Afghanistan</a:t>
                      </a:r>
                      <a:endParaRPr lang="en-US" sz="2300" b="0" dirty="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Syria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Syria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Syria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South Sudan</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Syria</a:t>
                      </a:r>
                      <a:endParaRPr lang="en-US" sz="2300">
                        <a:effectLst/>
                        <a:latin typeface="Calibri" panose="020F0502020204030204" pitchFamily="34" charset="0"/>
                        <a:cs typeface="Arial" panose="020B0604020202020204" pitchFamily="34" charset="0"/>
                      </a:endParaRPr>
                    </a:p>
                  </a:txBody>
                  <a:tcPr marL="142403" marR="142403" marT="0" marB="0"/>
                </a:tc>
                <a:extLst>
                  <a:ext uri="{0D108BD9-81ED-4DB2-BD59-A6C34878D82A}">
                    <a16:rowId xmlns:a16="http://schemas.microsoft.com/office/drawing/2014/main" val="10008"/>
                  </a:ext>
                </a:extLst>
              </a:tr>
              <a:tr h="379741">
                <a:tc>
                  <a:txBody>
                    <a:bodyPr/>
                    <a:lstStyle/>
                    <a:p>
                      <a:pPr>
                        <a:spcAft>
                          <a:spcPts val="0"/>
                        </a:spcAft>
                      </a:pPr>
                      <a:r>
                        <a:rPr lang="en-US" sz="2400" b="0" dirty="0">
                          <a:effectLst/>
                        </a:rPr>
                        <a:t>China</a:t>
                      </a:r>
                      <a:endParaRPr lang="en-US" sz="2300" b="0" dirty="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Afghanistan</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Afghanistan</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Afghanistan</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Syria</a:t>
                      </a:r>
                      <a:endParaRPr lang="en-US" sz="230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a:effectLst/>
                        </a:rPr>
                        <a:t>Afghanistan</a:t>
                      </a:r>
                      <a:endParaRPr lang="en-US" sz="2300">
                        <a:effectLst/>
                        <a:latin typeface="Calibri" panose="020F0502020204030204" pitchFamily="34" charset="0"/>
                        <a:cs typeface="Arial" panose="020B0604020202020204" pitchFamily="34" charset="0"/>
                      </a:endParaRPr>
                    </a:p>
                  </a:txBody>
                  <a:tcPr marL="142403" marR="142403" marT="0" marB="0"/>
                </a:tc>
                <a:extLst>
                  <a:ext uri="{0D108BD9-81ED-4DB2-BD59-A6C34878D82A}">
                    <a16:rowId xmlns:a16="http://schemas.microsoft.com/office/drawing/2014/main" val="10009"/>
                  </a:ext>
                </a:extLst>
              </a:tr>
              <a:tr h="379741">
                <a:tc>
                  <a:txBody>
                    <a:bodyPr/>
                    <a:lstStyle/>
                    <a:p>
                      <a:pPr>
                        <a:spcAft>
                          <a:spcPts val="0"/>
                        </a:spcAft>
                      </a:pPr>
                      <a:r>
                        <a:rPr lang="en-US" sz="2400" b="0" dirty="0">
                          <a:effectLst/>
                        </a:rPr>
                        <a:t>Myanmar</a:t>
                      </a:r>
                      <a:endParaRPr lang="en-US" sz="2300" b="0" dirty="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dirty="0">
                          <a:effectLst/>
                        </a:rPr>
                        <a:t>Myanmar</a:t>
                      </a:r>
                      <a:endParaRPr lang="en-US" sz="2300" dirty="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dirty="0">
                          <a:effectLst/>
                        </a:rPr>
                        <a:t>Myanmar</a:t>
                      </a:r>
                      <a:endParaRPr lang="en-US" sz="2300" dirty="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dirty="0">
                          <a:effectLst/>
                        </a:rPr>
                        <a:t>Pakistan</a:t>
                      </a:r>
                      <a:endParaRPr lang="en-US" sz="2300" dirty="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dirty="0">
                          <a:effectLst/>
                        </a:rPr>
                        <a:t>Afghanistan</a:t>
                      </a:r>
                      <a:endParaRPr lang="en-US" sz="2300" dirty="0">
                        <a:effectLst/>
                        <a:latin typeface="Calibri" panose="020F0502020204030204" pitchFamily="34" charset="0"/>
                        <a:cs typeface="Arial" panose="020B0604020202020204" pitchFamily="34" charset="0"/>
                      </a:endParaRPr>
                    </a:p>
                  </a:txBody>
                  <a:tcPr marL="142403" marR="142403" marT="0" marB="0"/>
                </a:tc>
                <a:tc>
                  <a:txBody>
                    <a:bodyPr/>
                    <a:lstStyle/>
                    <a:p>
                      <a:pPr>
                        <a:spcAft>
                          <a:spcPts val="0"/>
                        </a:spcAft>
                      </a:pPr>
                      <a:r>
                        <a:rPr lang="en-US" sz="2400" dirty="0">
                          <a:effectLst/>
                        </a:rPr>
                        <a:t>Vietnam</a:t>
                      </a:r>
                      <a:endParaRPr lang="en-US" sz="2300" dirty="0">
                        <a:effectLst/>
                        <a:latin typeface="Calibri" panose="020F0502020204030204" pitchFamily="34" charset="0"/>
                        <a:cs typeface="Arial" panose="020B0604020202020204" pitchFamily="34" charset="0"/>
                      </a:endParaRPr>
                    </a:p>
                  </a:txBody>
                  <a:tcPr marL="142403" marR="142403" marT="0" marB="0"/>
                </a:tc>
                <a:extLst>
                  <a:ext uri="{0D108BD9-81ED-4DB2-BD59-A6C34878D82A}">
                    <a16:rowId xmlns:a16="http://schemas.microsoft.com/office/drawing/2014/main" val="10010"/>
                  </a:ext>
                </a:extLst>
              </a:tr>
              <a:tr h="379741">
                <a:tc>
                  <a:txBody>
                    <a:bodyPr/>
                    <a:lstStyle/>
                    <a:p>
                      <a:pPr>
                        <a:spcAft>
                          <a:spcPts val="0"/>
                        </a:spcAft>
                      </a:pPr>
                      <a:r>
                        <a:rPr lang="en-US" sz="2300" b="0" dirty="0">
                          <a:effectLst/>
                          <a:latin typeface="Calibri" panose="020F0502020204030204" pitchFamily="34" charset="0"/>
                          <a:cs typeface="Arial" panose="020B0604020202020204" pitchFamily="34" charset="0"/>
                        </a:rPr>
                        <a:t>91% of TOTAL</a:t>
                      </a:r>
                    </a:p>
                  </a:txBody>
                  <a:tcPr marL="142403" marR="142403" marT="0" marB="0"/>
                </a:tc>
                <a:tc>
                  <a:txBody>
                    <a:bodyPr/>
                    <a:lstStyle/>
                    <a:p>
                      <a:pPr>
                        <a:spcAft>
                          <a:spcPts val="0"/>
                        </a:spcAft>
                      </a:pPr>
                      <a:r>
                        <a:rPr lang="en-US" sz="2300" dirty="0">
                          <a:effectLst/>
                          <a:latin typeface="Calibri" panose="020F0502020204030204" pitchFamily="34" charset="0"/>
                          <a:cs typeface="Arial" panose="020B0604020202020204" pitchFamily="34" charset="0"/>
                        </a:rPr>
                        <a:t>94% of TOTAL</a:t>
                      </a:r>
                    </a:p>
                  </a:txBody>
                  <a:tcPr marL="142403" marR="142403" marT="0" marB="0"/>
                </a:tc>
                <a:tc>
                  <a:txBody>
                    <a:bodyPr/>
                    <a:lstStyle/>
                    <a:p>
                      <a:pPr>
                        <a:spcAft>
                          <a:spcPts val="0"/>
                        </a:spcAft>
                      </a:pPr>
                      <a:r>
                        <a:rPr lang="en-US" sz="2300" dirty="0">
                          <a:effectLst/>
                          <a:latin typeface="Calibri" panose="020F0502020204030204" pitchFamily="34" charset="0"/>
                          <a:cs typeface="Arial" panose="020B0604020202020204" pitchFamily="34" charset="0"/>
                        </a:rPr>
                        <a:t>97% of TOTAL</a:t>
                      </a:r>
                    </a:p>
                  </a:txBody>
                  <a:tcPr marL="142403" marR="142403" marT="0" marB="0"/>
                </a:tc>
                <a:tc>
                  <a:txBody>
                    <a:bodyPr/>
                    <a:lstStyle/>
                    <a:p>
                      <a:pPr>
                        <a:spcAft>
                          <a:spcPts val="0"/>
                        </a:spcAft>
                      </a:pPr>
                      <a:r>
                        <a:rPr lang="en-US" sz="2300" dirty="0">
                          <a:effectLst/>
                          <a:latin typeface="Calibri" panose="020F0502020204030204" pitchFamily="34" charset="0"/>
                          <a:cs typeface="Arial" panose="020B0604020202020204" pitchFamily="34" charset="0"/>
                        </a:rPr>
                        <a:t>95% of TOTAL</a:t>
                      </a:r>
                    </a:p>
                  </a:txBody>
                  <a:tcPr marL="142403" marR="142403" marT="0" marB="0"/>
                </a:tc>
                <a:tc>
                  <a:txBody>
                    <a:bodyPr/>
                    <a:lstStyle/>
                    <a:p>
                      <a:pPr>
                        <a:spcAft>
                          <a:spcPts val="0"/>
                        </a:spcAft>
                      </a:pPr>
                      <a:r>
                        <a:rPr lang="en-US" sz="2300" dirty="0">
                          <a:effectLst/>
                          <a:latin typeface="Calibri" panose="020F0502020204030204" pitchFamily="34" charset="0"/>
                          <a:cs typeface="Arial" panose="020B0604020202020204" pitchFamily="34" charset="0"/>
                        </a:rPr>
                        <a:t>92% of TOTAL</a:t>
                      </a:r>
                    </a:p>
                  </a:txBody>
                  <a:tcPr marL="142403" marR="142403" marT="0" marB="0"/>
                </a:tc>
                <a:tc>
                  <a:txBody>
                    <a:bodyPr/>
                    <a:lstStyle/>
                    <a:p>
                      <a:pPr>
                        <a:spcAft>
                          <a:spcPts val="0"/>
                        </a:spcAft>
                      </a:pPr>
                      <a:r>
                        <a:rPr lang="en-US" sz="2300" dirty="0">
                          <a:effectLst/>
                          <a:latin typeface="Calibri" panose="020F0502020204030204" pitchFamily="34" charset="0"/>
                          <a:cs typeface="Arial" panose="020B0604020202020204" pitchFamily="34" charset="0"/>
                        </a:rPr>
                        <a:t>93% of TOTAL</a:t>
                      </a:r>
                    </a:p>
                  </a:txBody>
                  <a:tcPr marL="142403" marR="142403"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27241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198871"/>
            <a:ext cx="9930384" cy="880121"/>
          </a:xfrm>
        </p:spPr>
        <p:txBody>
          <a:bodyPr/>
          <a:lstStyle/>
          <a:p>
            <a:r>
              <a:rPr lang="en-US" dirty="0"/>
              <a:t>Classifying Refugee Flows, 2011-2016</a:t>
            </a:r>
          </a:p>
        </p:txBody>
      </p:sp>
      <p:sp>
        <p:nvSpPr>
          <p:cNvPr id="3" name="Content Placeholder 2"/>
          <p:cNvSpPr>
            <a:spLocks noGrp="1"/>
          </p:cNvSpPr>
          <p:nvPr>
            <p:ph idx="1"/>
          </p:nvPr>
        </p:nvSpPr>
        <p:spPr>
          <a:xfrm>
            <a:off x="585216" y="1423289"/>
            <a:ext cx="10917936" cy="4351338"/>
          </a:xfrm>
        </p:spPr>
        <p:txBody>
          <a:bodyPr/>
          <a:lstStyle/>
          <a:p>
            <a:pPr marL="0" indent="0">
              <a:buNone/>
            </a:pPr>
            <a:r>
              <a:rPr lang="en-US" dirty="0"/>
              <a:t>Two techniques:</a:t>
            </a:r>
          </a:p>
          <a:p>
            <a:endParaRPr lang="en-US" dirty="0"/>
          </a:p>
          <a:p>
            <a:pPr marL="514350" indent="-514350">
              <a:buAutoNum type="arabicParenR"/>
            </a:pPr>
            <a:r>
              <a:rPr lang="en-US" dirty="0"/>
              <a:t>MR-QAP on each network &amp; Qualitative Classification of Results</a:t>
            </a:r>
          </a:p>
          <a:p>
            <a:pPr marL="514350" indent="-514350">
              <a:buAutoNum type="arabicParenR"/>
            </a:pPr>
            <a:endParaRPr lang="en-US" dirty="0"/>
          </a:p>
          <a:p>
            <a:pPr marL="514350" indent="-514350">
              <a:buFont typeface="Arial" panose="020B0604020202020204" pitchFamily="34" charset="0"/>
              <a:buAutoNum type="arabicParenR"/>
            </a:pPr>
            <a:r>
              <a:rPr lang="en-US" dirty="0"/>
              <a:t>Multi-Dimensional Scaling, using coefficients from linear regression</a:t>
            </a:r>
          </a:p>
          <a:p>
            <a:pPr marL="0" indent="0">
              <a:buNone/>
            </a:pPr>
            <a:endParaRPr lang="en-US" dirty="0"/>
          </a:p>
        </p:txBody>
      </p:sp>
    </p:spTree>
    <p:extLst>
      <p:ext uri="{BB962C8B-B14F-4D97-AF65-F5344CB8AC3E}">
        <p14:creationId xmlns:p14="http://schemas.microsoft.com/office/powerpoint/2010/main" val="2732799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2">
            <a:extLst>
              <a:ext uri="{28A0092B-C50C-407E-A947-70E740481C1C}">
                <a14:useLocalDpi xmlns:a14="http://schemas.microsoft.com/office/drawing/2010/main" val="0"/>
              </a:ext>
            </a:extLst>
          </a:blip>
          <a:srcRect l="-962" t="11208" r="962" b="14617"/>
          <a:stretch/>
        </p:blipFill>
        <p:spPr bwMode="auto">
          <a:xfrm>
            <a:off x="374340" y="0"/>
            <a:ext cx="5879922" cy="3913848"/>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6254262" y="418092"/>
            <a:ext cx="5238935" cy="523220"/>
          </a:xfrm>
          <a:prstGeom prst="rect">
            <a:avLst/>
          </a:prstGeom>
        </p:spPr>
        <p:txBody>
          <a:bodyPr wrap="none">
            <a:spAutoFit/>
          </a:bodyPr>
          <a:lstStyle/>
          <a:p>
            <a:r>
              <a:rPr lang="en-US" sz="2800" b="1" dirty="0">
                <a:effectLst/>
                <a:latin typeface="Rockwell" panose="02060603020205020403" pitchFamily="18" charset="77"/>
                <a:ea typeface="Calibri" panose="020F0502020204030204" pitchFamily="34" charset="0"/>
              </a:rPr>
              <a:t>Cluster dendrogram for 2011</a:t>
            </a:r>
            <a:endParaRPr lang="en-US" sz="2800" b="1" dirty="0">
              <a:latin typeface="Rockwell" panose="02060603020205020403" pitchFamily="18" charset="77"/>
            </a:endParaRPr>
          </a:p>
        </p:txBody>
      </p:sp>
      <p:pic>
        <p:nvPicPr>
          <p:cNvPr id="2" name="Picture 1"/>
          <p:cNvPicPr>
            <a:picLocks noChangeAspect="1"/>
          </p:cNvPicPr>
          <p:nvPr/>
        </p:nvPicPr>
        <p:blipFill>
          <a:blip r:embed="rId3"/>
          <a:stretch>
            <a:fillRect/>
          </a:stretch>
        </p:blipFill>
        <p:spPr>
          <a:xfrm>
            <a:off x="986820" y="3822994"/>
            <a:ext cx="9866667" cy="2752381"/>
          </a:xfrm>
          <a:prstGeom prst="rect">
            <a:avLst/>
          </a:prstGeom>
        </p:spPr>
      </p:pic>
    </p:spTree>
    <p:extLst>
      <p:ext uri="{BB962C8B-B14F-4D97-AF65-F5344CB8AC3E}">
        <p14:creationId xmlns:p14="http://schemas.microsoft.com/office/powerpoint/2010/main" val="2662422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of Significant Variables 2011</a:t>
            </a:r>
          </a:p>
        </p:txBody>
      </p:sp>
      <p:pic>
        <p:nvPicPr>
          <p:cNvPr id="5" name="Picture 4">
            <a:extLst>
              <a:ext uri="{FF2B5EF4-FFF2-40B4-BE49-F238E27FC236}">
                <a16:creationId xmlns:a16="http://schemas.microsoft.com/office/drawing/2014/main" id="{C47AD8BF-5B89-E645-B709-BECDC368A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1644650"/>
            <a:ext cx="9347200" cy="3568700"/>
          </a:xfrm>
          <a:prstGeom prst="rect">
            <a:avLst/>
          </a:prstGeom>
        </p:spPr>
      </p:pic>
    </p:spTree>
    <p:extLst>
      <p:ext uri="{BB962C8B-B14F-4D97-AF65-F5344CB8AC3E}">
        <p14:creationId xmlns:p14="http://schemas.microsoft.com/office/powerpoint/2010/main" val="192151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B9AA90-634E-454D-9851-F993BC3E748F}"/>
              </a:ext>
            </a:extLst>
          </p:cNvPr>
          <p:cNvSpPr>
            <a:spLocks noGrp="1"/>
          </p:cNvSpPr>
          <p:nvPr>
            <p:ph type="sldNum" sz="quarter" idx="12"/>
          </p:nvPr>
        </p:nvSpPr>
        <p:spPr>
          <a:xfrm>
            <a:off x="11515868" y="6396521"/>
            <a:ext cx="433236" cy="315148"/>
          </a:xfrm>
        </p:spPr>
        <p:txBody>
          <a:bodyPr/>
          <a:lstStyle/>
          <a:p>
            <a:fld id="{D59318F9-956F-4F00-BBAE-8C1FE4046403}" type="slidenum">
              <a:rPr lang="en-US" sz="1600" b="1" smtClean="0">
                <a:solidFill>
                  <a:schemeClr val="bg1"/>
                </a:solidFill>
                <a:latin typeface="Calibri"/>
              </a:rPr>
              <a:pPr/>
              <a:t>3</a:t>
            </a:fld>
            <a:endParaRPr lang="en-US" sz="1600" b="1" dirty="0">
              <a:solidFill>
                <a:schemeClr val="bg1"/>
              </a:solidFill>
              <a:latin typeface="Calibri"/>
            </a:endParaRPr>
          </a:p>
        </p:txBody>
      </p:sp>
      <p:sp>
        <p:nvSpPr>
          <p:cNvPr id="13" name="Title 12">
            <a:extLst>
              <a:ext uri="{FF2B5EF4-FFF2-40B4-BE49-F238E27FC236}">
                <a16:creationId xmlns:a16="http://schemas.microsoft.com/office/drawing/2014/main" id="{A09663E5-D652-0D4C-97CA-1D8127879036}"/>
              </a:ext>
            </a:extLst>
          </p:cNvPr>
          <p:cNvSpPr>
            <a:spLocks noGrp="1"/>
          </p:cNvSpPr>
          <p:nvPr>
            <p:ph type="title"/>
          </p:nvPr>
        </p:nvSpPr>
        <p:spPr/>
        <p:txBody>
          <a:bodyPr>
            <a:normAutofit/>
          </a:bodyPr>
          <a:lstStyle/>
          <a:p>
            <a:r>
              <a:rPr lang="en-US" dirty="0"/>
              <a:t>The Team</a:t>
            </a:r>
          </a:p>
        </p:txBody>
      </p:sp>
      <p:pic>
        <p:nvPicPr>
          <p:cNvPr id="5" name="Picture 4">
            <a:extLst>
              <a:ext uri="{FF2B5EF4-FFF2-40B4-BE49-F238E27FC236}">
                <a16:creationId xmlns:a16="http://schemas.microsoft.com/office/drawing/2014/main" id="{B97DA3B2-E095-3C4F-964F-8A763CFCD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36650"/>
            <a:ext cx="9144000" cy="5689600"/>
          </a:xfrm>
          <a:prstGeom prst="rect">
            <a:avLst/>
          </a:prstGeom>
        </p:spPr>
      </p:pic>
    </p:spTree>
    <p:extLst>
      <p:ext uri="{BB962C8B-B14F-4D97-AF65-F5344CB8AC3E}">
        <p14:creationId xmlns:p14="http://schemas.microsoft.com/office/powerpoint/2010/main" val="55966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20960" y="346551"/>
            <a:ext cx="8950079" cy="584775"/>
          </a:xfrm>
          <a:prstGeom prst="rect">
            <a:avLst/>
          </a:prstGeom>
        </p:spPr>
        <p:txBody>
          <a:bodyPr wrap="none">
            <a:spAutoFit/>
          </a:bodyPr>
          <a:lstStyle/>
          <a:p>
            <a:r>
              <a:rPr lang="en-US" sz="3200" b="1" dirty="0">
                <a:effectLst/>
                <a:latin typeface="Rockwell" panose="02060603020205020403" pitchFamily="18" charset="77"/>
                <a:ea typeface="Calibri" panose="020F0502020204030204" pitchFamily="34" charset="0"/>
              </a:rPr>
              <a:t>Multi-dimensional scaling clusters for 2011</a:t>
            </a:r>
            <a:endParaRPr lang="en-US" sz="3200" b="1" dirty="0">
              <a:latin typeface="Rockwell" panose="02060603020205020403" pitchFamily="18" charset="77"/>
            </a:endParaRPr>
          </a:p>
        </p:txBody>
      </p:sp>
      <p:pic>
        <p:nvPicPr>
          <p:cNvPr id="4" name="Picture 3">
            <a:extLst>
              <a:ext uri="{FF2B5EF4-FFF2-40B4-BE49-F238E27FC236}">
                <a16:creationId xmlns:a16="http://schemas.microsoft.com/office/drawing/2014/main" id="{D2AA7B78-1586-CA4B-8C82-083D6DADC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450" y="1411818"/>
            <a:ext cx="8039100" cy="4305300"/>
          </a:xfrm>
          <a:prstGeom prst="rect">
            <a:avLst/>
          </a:prstGeom>
        </p:spPr>
      </p:pic>
    </p:spTree>
    <p:extLst>
      <p:ext uri="{BB962C8B-B14F-4D97-AF65-F5344CB8AC3E}">
        <p14:creationId xmlns:p14="http://schemas.microsoft.com/office/powerpoint/2010/main" val="3880208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524979" y="0"/>
            <a:ext cx="8089322" cy="6842812"/>
          </a:xfrm>
          <a:prstGeom prst="rect">
            <a:avLst/>
          </a:prstGeom>
        </p:spPr>
      </p:pic>
      <p:sp>
        <p:nvSpPr>
          <p:cNvPr id="4" name="Oval 3">
            <a:extLst>
              <a:ext uri="{FF2B5EF4-FFF2-40B4-BE49-F238E27FC236}">
                <a16:creationId xmlns:a16="http://schemas.microsoft.com/office/drawing/2014/main" id="{4C030478-50E2-4D4D-AF8C-9B9F7EFEAAD0}"/>
              </a:ext>
            </a:extLst>
          </p:cNvPr>
          <p:cNvSpPr/>
          <p:nvPr/>
        </p:nvSpPr>
        <p:spPr>
          <a:xfrm>
            <a:off x="4447309" y="441613"/>
            <a:ext cx="878032" cy="1325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17F3B85-1125-4BD1-AA27-C8087BD47643}"/>
              </a:ext>
            </a:extLst>
          </p:cNvPr>
          <p:cNvSpPr/>
          <p:nvPr/>
        </p:nvSpPr>
        <p:spPr>
          <a:xfrm>
            <a:off x="3349060" y="1200501"/>
            <a:ext cx="555372" cy="20812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AC7B1B5-A6B8-4BB7-B490-4940A4FDF008}"/>
              </a:ext>
            </a:extLst>
          </p:cNvPr>
          <p:cNvCxnSpPr>
            <a:cxnSpLocks/>
          </p:cNvCxnSpPr>
          <p:nvPr/>
        </p:nvCxnSpPr>
        <p:spPr>
          <a:xfrm flipH="1">
            <a:off x="3751627" y="3715109"/>
            <a:ext cx="695682" cy="10366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98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1939020" y="-15585"/>
            <a:ext cx="8207701" cy="6884299"/>
          </a:xfrm>
          <a:prstGeom prst="rect">
            <a:avLst/>
          </a:prstGeom>
        </p:spPr>
      </p:pic>
      <p:sp>
        <p:nvSpPr>
          <p:cNvPr id="4" name="Oval 3">
            <a:extLst>
              <a:ext uri="{FF2B5EF4-FFF2-40B4-BE49-F238E27FC236}">
                <a16:creationId xmlns:a16="http://schemas.microsoft.com/office/drawing/2014/main" id="{2E847A8C-7264-4ABE-BB82-B304D47A894B}"/>
              </a:ext>
            </a:extLst>
          </p:cNvPr>
          <p:cNvSpPr/>
          <p:nvPr/>
        </p:nvSpPr>
        <p:spPr>
          <a:xfrm>
            <a:off x="5750062" y="718055"/>
            <a:ext cx="1935386" cy="15202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556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585456" y="1352550"/>
            <a:ext cx="10927533" cy="4824413"/>
          </a:xfrm>
        </p:spPr>
        <p:txBody>
          <a:bodyPr>
            <a:normAutofit fontScale="85000" lnSpcReduction="10000"/>
          </a:bodyPr>
          <a:lstStyle/>
          <a:p>
            <a:r>
              <a:rPr lang="en-US" dirty="0"/>
              <a:t>Analyses of global refugee flow trends mask important regional variation.</a:t>
            </a:r>
          </a:p>
          <a:p>
            <a:r>
              <a:rPr lang="en-US" dirty="0"/>
              <a:t>Refugee flows from year to year are dynamic</a:t>
            </a:r>
          </a:p>
          <a:p>
            <a:r>
              <a:rPr lang="en-US" dirty="0"/>
              <a:t>Previous year refugee flows, contiguity, seeking security and differences in trade  are the primary factors explaining refugee flows </a:t>
            </a:r>
          </a:p>
          <a:p>
            <a:r>
              <a:rPr lang="en-US" dirty="0"/>
              <a:t>Regional refugee flows most consistently break down into refugees just fleeing to the closest country (Escaping Refugees) that is safer or refugees who respond to geopolitics (Rivalry &amp; Refugees).</a:t>
            </a:r>
          </a:p>
          <a:p>
            <a:r>
              <a:rPr lang="en-US" dirty="0"/>
              <a:t>As in the global models, the influence of contiguity is declining even when looking at the regional level.</a:t>
            </a:r>
          </a:p>
          <a:p>
            <a:r>
              <a:rPr lang="en-US" dirty="0"/>
              <a:t>Our network models corresponds to recent World Bank models that corroborate our findings on declines in contiguity using  using spatial analysis and econometric methods.</a:t>
            </a:r>
          </a:p>
          <a:p>
            <a:endParaRPr lang="en-US" dirty="0"/>
          </a:p>
        </p:txBody>
      </p:sp>
    </p:spTree>
    <p:extLst>
      <p:ext uri="{BB962C8B-B14F-4D97-AF65-F5344CB8AC3E}">
        <p14:creationId xmlns:p14="http://schemas.microsoft.com/office/powerpoint/2010/main" val="1957286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9C32B3-F1F3-4D48-9E64-C440831EE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D3FA22-BF4C-4507-9FB5-CDC0D7E90993}"/>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sz="5400" cap="all" dirty="0">
                <a:solidFill>
                  <a:schemeClr val="tx1"/>
                </a:solidFill>
                <a:latin typeface="+mj-lt"/>
              </a:rPr>
              <a:t>Next Steps</a:t>
            </a:r>
          </a:p>
        </p:txBody>
      </p:sp>
      <p:sp>
        <p:nvSpPr>
          <p:cNvPr id="6" name="TextBox 5">
            <a:extLst>
              <a:ext uri="{FF2B5EF4-FFF2-40B4-BE49-F238E27FC236}">
                <a16:creationId xmlns:a16="http://schemas.microsoft.com/office/drawing/2014/main" id="{8957961E-59B0-4BBD-9992-C2F63039B99C}"/>
              </a:ext>
            </a:extLst>
          </p:cNvPr>
          <p:cNvSpPr txBox="1"/>
          <p:nvPr/>
        </p:nvSpPr>
        <p:spPr>
          <a:xfrm>
            <a:off x="1069848" y="2121408"/>
            <a:ext cx="10058400" cy="4050792"/>
          </a:xfrm>
          <a:prstGeom prst="rect">
            <a:avLst/>
          </a:prstGeom>
        </p:spPr>
        <p:txBody>
          <a:bodyPr vert="horz" lIns="91440" tIns="45720" rIns="91440" bIns="45720" rtlCol="0">
            <a:normAutofit/>
          </a:bodyPr>
          <a:lstStyle/>
          <a:p>
            <a:pPr indent="-182880">
              <a:lnSpc>
                <a:spcPct val="90000"/>
              </a:lnSpc>
              <a:spcAft>
                <a:spcPts val="600"/>
              </a:spcAft>
              <a:buClr>
                <a:schemeClr val="accent1">
                  <a:lumMod val="75000"/>
                </a:schemeClr>
              </a:buClr>
              <a:buSzPct val="85000"/>
              <a:buFont typeface="Wingdings" pitchFamily="2" charset="2"/>
              <a:buChar char="§"/>
            </a:pPr>
            <a:r>
              <a:rPr lang="en-US" sz="4000" b="1" dirty="0"/>
              <a:t>Begin to examine the environmental drivers of both refugee flows and migration</a:t>
            </a:r>
            <a:r>
              <a:rPr lang="en-US" b="1" dirty="0"/>
              <a:t>.</a:t>
            </a:r>
          </a:p>
        </p:txBody>
      </p:sp>
      <p:sp>
        <p:nvSpPr>
          <p:cNvPr id="4" name="Slide Number Placeholder 3">
            <a:extLst>
              <a:ext uri="{FF2B5EF4-FFF2-40B4-BE49-F238E27FC236}">
                <a16:creationId xmlns:a16="http://schemas.microsoft.com/office/drawing/2014/main" id="{44A20339-5882-4891-9724-B22160584AF2}"/>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457200">
              <a:spcAft>
                <a:spcPts val="600"/>
              </a:spcAft>
            </a:pPr>
            <a:fld id="{4FAB73BC-B049-4115-A692-8D63A059BFB8}" type="slidenum">
              <a:rPr lang="en-US" smtClean="0"/>
              <a:pPr defTabSz="457200">
                <a:spcAft>
                  <a:spcPts val="600"/>
                </a:spcAft>
              </a:pPr>
              <a:t>34</a:t>
            </a:fld>
            <a:endParaRPr lang="en-US"/>
          </a:p>
        </p:txBody>
      </p:sp>
    </p:spTree>
    <p:extLst>
      <p:ext uri="{BB962C8B-B14F-4D97-AF65-F5344CB8AC3E}">
        <p14:creationId xmlns:p14="http://schemas.microsoft.com/office/powerpoint/2010/main" val="2782347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FAB9F-F02A-2644-B0F9-72C09BDD4DA7}"/>
              </a:ext>
            </a:extLst>
          </p:cNvPr>
          <p:cNvSpPr>
            <a:spLocks noGrp="1"/>
          </p:cNvSpPr>
          <p:nvPr>
            <p:ph type="title"/>
          </p:nvPr>
        </p:nvSpPr>
        <p:spPr>
          <a:xfrm>
            <a:off x="6323529" y="484632"/>
            <a:ext cx="5564924" cy="3431922"/>
          </a:xfrm>
        </p:spPr>
        <p:txBody>
          <a:bodyPr>
            <a:noAutofit/>
          </a:bodyPr>
          <a:lstStyle/>
          <a:p>
            <a:r>
              <a:rPr lang="en-US" sz="3200" dirty="0">
                <a:solidFill>
                  <a:schemeClr val="tx1"/>
                </a:solidFill>
              </a:rPr>
              <a:t>Combining global sensitivity analysis and quadratic assignment procedure to improve explanations of complex network processes: A case of global refugee networks</a:t>
            </a:r>
          </a:p>
        </p:txBody>
      </p:sp>
      <p:sp>
        <p:nvSpPr>
          <p:cNvPr id="12" name="Freeform: Shape 11">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4" name="Slide Number Placeholder 3">
            <a:extLst>
              <a:ext uri="{FF2B5EF4-FFF2-40B4-BE49-F238E27FC236}">
                <a16:creationId xmlns:a16="http://schemas.microsoft.com/office/drawing/2014/main" id="{684DC628-AF2A-3342-AD54-4F0C44C91666}"/>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35</a:t>
            </a:fld>
            <a:endParaRPr lang="en-US"/>
          </a:p>
        </p:txBody>
      </p:sp>
      <p:grpSp>
        <p:nvGrpSpPr>
          <p:cNvPr id="7" name="Group 6">
            <a:extLst>
              <a:ext uri="{FF2B5EF4-FFF2-40B4-BE49-F238E27FC236}">
                <a16:creationId xmlns:a16="http://schemas.microsoft.com/office/drawing/2014/main" id="{DE6707BF-0779-A045-8C3B-CFD20DAA2571}"/>
              </a:ext>
            </a:extLst>
          </p:cNvPr>
          <p:cNvGrpSpPr/>
          <p:nvPr/>
        </p:nvGrpSpPr>
        <p:grpSpPr>
          <a:xfrm>
            <a:off x="304669" y="4117983"/>
            <a:ext cx="4760259" cy="2568899"/>
            <a:chOff x="564776" y="2456329"/>
            <a:chExt cx="4760259" cy="2568899"/>
          </a:xfrm>
        </p:grpSpPr>
        <p:sp>
          <p:nvSpPr>
            <p:cNvPr id="6" name="Rectangle 5">
              <a:extLst>
                <a:ext uri="{FF2B5EF4-FFF2-40B4-BE49-F238E27FC236}">
                  <a16:creationId xmlns:a16="http://schemas.microsoft.com/office/drawing/2014/main" id="{E4E22C00-D2D8-5D42-9B7C-05EAD03A5232}"/>
                </a:ext>
              </a:extLst>
            </p:cNvPr>
            <p:cNvSpPr/>
            <p:nvPr/>
          </p:nvSpPr>
          <p:spPr>
            <a:xfrm>
              <a:off x="564776" y="2456329"/>
              <a:ext cx="4760259" cy="25688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0319FFF-DB2C-8D4C-8B51-CCC3C7AA7C9E}"/>
                </a:ext>
              </a:extLst>
            </p:cNvPr>
            <p:cNvPicPr>
              <a:picLocks noChangeAspect="1"/>
            </p:cNvPicPr>
            <p:nvPr/>
          </p:nvPicPr>
          <p:blipFill>
            <a:blip r:embed="rId5"/>
            <a:stretch>
              <a:fillRect/>
            </a:stretch>
          </p:blipFill>
          <p:spPr>
            <a:xfrm>
              <a:off x="648081" y="2463637"/>
              <a:ext cx="4668516" cy="2515322"/>
            </a:xfrm>
            <a:prstGeom prst="rect">
              <a:avLst/>
            </a:prstGeom>
          </p:spPr>
        </p:pic>
      </p:grpSp>
      <p:sp>
        <p:nvSpPr>
          <p:cNvPr id="13" name="Freeform 12">
            <a:extLst>
              <a:ext uri="{FF2B5EF4-FFF2-40B4-BE49-F238E27FC236}">
                <a16:creationId xmlns:a16="http://schemas.microsoft.com/office/drawing/2014/main" id="{FD9E059F-CA48-3C49-B107-1A1577E63EE2}"/>
              </a:ext>
            </a:extLst>
          </p:cNvPr>
          <p:cNvSpPr/>
          <p:nvPr/>
        </p:nvSpPr>
        <p:spPr>
          <a:xfrm>
            <a:off x="304669" y="4117983"/>
            <a:ext cx="4760786" cy="2568898"/>
          </a:xfrm>
          <a:custGeom>
            <a:avLst/>
            <a:gdLst>
              <a:gd name="connsiteX0" fmla="*/ 1178769 w 4668516"/>
              <a:gd name="connsiteY0" fmla="*/ 575838 h 2515322"/>
              <a:gd name="connsiteX1" fmla="*/ 1008948 w 4668516"/>
              <a:gd name="connsiteY1" fmla="*/ 745659 h 2515322"/>
              <a:gd name="connsiteX2" fmla="*/ 1008948 w 4668516"/>
              <a:gd name="connsiteY2" fmla="*/ 1910298 h 2515322"/>
              <a:gd name="connsiteX3" fmla="*/ 1178769 w 4668516"/>
              <a:gd name="connsiteY3" fmla="*/ 2080119 h 2515322"/>
              <a:gd name="connsiteX4" fmla="*/ 1858030 w 4668516"/>
              <a:gd name="connsiteY4" fmla="*/ 2080119 h 2515322"/>
              <a:gd name="connsiteX5" fmla="*/ 2027851 w 4668516"/>
              <a:gd name="connsiteY5" fmla="*/ 1910298 h 2515322"/>
              <a:gd name="connsiteX6" fmla="*/ 2027851 w 4668516"/>
              <a:gd name="connsiteY6" fmla="*/ 745659 h 2515322"/>
              <a:gd name="connsiteX7" fmla="*/ 1858030 w 4668516"/>
              <a:gd name="connsiteY7" fmla="*/ 575838 h 2515322"/>
              <a:gd name="connsiteX8" fmla="*/ 0 w 4668516"/>
              <a:gd name="connsiteY8" fmla="*/ 0 h 2515322"/>
              <a:gd name="connsiteX9" fmla="*/ 4668516 w 4668516"/>
              <a:gd name="connsiteY9" fmla="*/ 0 h 2515322"/>
              <a:gd name="connsiteX10" fmla="*/ 4668516 w 4668516"/>
              <a:gd name="connsiteY10" fmla="*/ 2515322 h 2515322"/>
              <a:gd name="connsiteX11" fmla="*/ 0 w 4668516"/>
              <a:gd name="connsiteY11" fmla="*/ 2515322 h 251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8516" h="2515322">
                <a:moveTo>
                  <a:pt x="1178769" y="575838"/>
                </a:moveTo>
                <a:cubicBezTo>
                  <a:pt x="1084979" y="575838"/>
                  <a:pt x="1008948" y="651869"/>
                  <a:pt x="1008948" y="745659"/>
                </a:cubicBezTo>
                <a:lnTo>
                  <a:pt x="1008948" y="1910298"/>
                </a:lnTo>
                <a:cubicBezTo>
                  <a:pt x="1008948" y="2004088"/>
                  <a:pt x="1084979" y="2080119"/>
                  <a:pt x="1178769" y="2080119"/>
                </a:cubicBezTo>
                <a:lnTo>
                  <a:pt x="1858030" y="2080119"/>
                </a:lnTo>
                <a:cubicBezTo>
                  <a:pt x="1951820" y="2080119"/>
                  <a:pt x="2027851" y="2004088"/>
                  <a:pt x="2027851" y="1910298"/>
                </a:cubicBezTo>
                <a:lnTo>
                  <a:pt x="2027851" y="745659"/>
                </a:lnTo>
                <a:cubicBezTo>
                  <a:pt x="2027851" y="651869"/>
                  <a:pt x="1951820" y="575838"/>
                  <a:pt x="1858030" y="575838"/>
                </a:cubicBezTo>
                <a:close/>
                <a:moveTo>
                  <a:pt x="0" y="0"/>
                </a:moveTo>
                <a:lnTo>
                  <a:pt x="4668516" y="0"/>
                </a:lnTo>
                <a:lnTo>
                  <a:pt x="4668516" y="2515322"/>
                </a:lnTo>
                <a:lnTo>
                  <a:pt x="0" y="2515322"/>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554663C-A65E-C64A-972E-F8FDF3EFA74C}"/>
              </a:ext>
            </a:extLst>
          </p:cNvPr>
          <p:cNvPicPr>
            <a:picLocks noChangeAspect="1"/>
          </p:cNvPicPr>
          <p:nvPr/>
        </p:nvPicPr>
        <p:blipFill rotWithShape="1">
          <a:blip r:embed="rId6"/>
          <a:srcRect l="12821" t="20346" r="80" b="27237"/>
          <a:stretch/>
        </p:blipFill>
        <p:spPr>
          <a:xfrm>
            <a:off x="2540005" y="4642867"/>
            <a:ext cx="2367185" cy="758904"/>
          </a:xfrm>
          <a:prstGeom prst="rect">
            <a:avLst/>
          </a:prstGeom>
        </p:spPr>
      </p:pic>
      <p:pic>
        <p:nvPicPr>
          <p:cNvPr id="18" name="Picture 17">
            <a:extLst>
              <a:ext uri="{FF2B5EF4-FFF2-40B4-BE49-F238E27FC236}">
                <a16:creationId xmlns:a16="http://schemas.microsoft.com/office/drawing/2014/main" id="{40A016F5-64D1-554D-A9A0-45B400269FD1}"/>
              </a:ext>
            </a:extLst>
          </p:cNvPr>
          <p:cNvPicPr>
            <a:picLocks noChangeAspect="1"/>
          </p:cNvPicPr>
          <p:nvPr/>
        </p:nvPicPr>
        <p:blipFill rotWithShape="1">
          <a:blip r:embed="rId7"/>
          <a:srcRect l="12138" t="20894" r="5005" b="31928"/>
          <a:stretch/>
        </p:blipFill>
        <p:spPr>
          <a:xfrm>
            <a:off x="2540005" y="5485632"/>
            <a:ext cx="2346592" cy="683047"/>
          </a:xfrm>
          <a:prstGeom prst="rect">
            <a:avLst/>
          </a:prstGeom>
        </p:spPr>
      </p:pic>
      <p:pic>
        <p:nvPicPr>
          <p:cNvPr id="9" name="Picture 8">
            <a:extLst>
              <a:ext uri="{FF2B5EF4-FFF2-40B4-BE49-F238E27FC236}">
                <a16:creationId xmlns:a16="http://schemas.microsoft.com/office/drawing/2014/main" id="{C08C8332-8A7A-4342-A357-BE1415397A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204" y="782113"/>
            <a:ext cx="3071114" cy="2232441"/>
          </a:xfrm>
          <a:prstGeom prst="rect">
            <a:avLst/>
          </a:prstGeom>
        </p:spPr>
      </p:pic>
      <p:sp>
        <p:nvSpPr>
          <p:cNvPr id="11" name="Rectangle 10">
            <a:extLst>
              <a:ext uri="{FF2B5EF4-FFF2-40B4-BE49-F238E27FC236}">
                <a16:creationId xmlns:a16="http://schemas.microsoft.com/office/drawing/2014/main" id="{BDB41DC6-0854-474A-BB42-D591B4F0711C}"/>
              </a:ext>
            </a:extLst>
          </p:cNvPr>
          <p:cNvSpPr/>
          <p:nvPr/>
        </p:nvSpPr>
        <p:spPr>
          <a:xfrm>
            <a:off x="7314733" y="3992149"/>
            <a:ext cx="3251633" cy="2585323"/>
          </a:xfrm>
          <a:prstGeom prst="rect">
            <a:avLst/>
          </a:prstGeom>
        </p:spPr>
        <p:txBody>
          <a:bodyPr wrap="square">
            <a:spAutoFit/>
          </a:bodyPr>
          <a:lstStyle/>
          <a:p>
            <a:pPr>
              <a:spcBef>
                <a:spcPts val="0"/>
              </a:spcBef>
            </a:pPr>
            <a:r>
              <a:rPr lang="en-US" b="1" dirty="0"/>
              <a:t>Alvaro Carmona-</a:t>
            </a:r>
            <a:r>
              <a:rPr lang="en-US" b="1" dirty="0" err="1"/>
              <a:t>Cabrero</a:t>
            </a:r>
            <a:r>
              <a:rPr lang="en-US" b="1" dirty="0"/>
              <a:t> </a:t>
            </a:r>
          </a:p>
          <a:p>
            <a:pPr>
              <a:spcBef>
                <a:spcPts val="0"/>
              </a:spcBef>
            </a:pPr>
            <a:endParaRPr lang="es-US" b="1" dirty="0"/>
          </a:p>
          <a:p>
            <a:pPr>
              <a:spcBef>
                <a:spcPts val="0"/>
              </a:spcBef>
            </a:pPr>
            <a:r>
              <a:rPr lang="es-US" b="1" dirty="0"/>
              <a:t>Justin Schon </a:t>
            </a:r>
          </a:p>
          <a:p>
            <a:pPr>
              <a:spcBef>
                <a:spcPts val="0"/>
              </a:spcBef>
            </a:pPr>
            <a:endParaRPr lang="es-US" b="1" dirty="0"/>
          </a:p>
          <a:p>
            <a:pPr>
              <a:spcBef>
                <a:spcPts val="0"/>
              </a:spcBef>
            </a:pPr>
            <a:r>
              <a:rPr lang="es-US" b="1" dirty="0"/>
              <a:t>Jeffrey Johnson</a:t>
            </a:r>
            <a:endParaRPr lang="en-US" sz="1600" b="1" baseline="30000" dirty="0"/>
          </a:p>
          <a:p>
            <a:pPr>
              <a:spcBef>
                <a:spcPts val="0"/>
              </a:spcBef>
            </a:pPr>
            <a:endParaRPr lang="es-US" b="1" dirty="0"/>
          </a:p>
          <a:p>
            <a:pPr>
              <a:spcBef>
                <a:spcPts val="0"/>
              </a:spcBef>
            </a:pPr>
            <a:r>
              <a:rPr lang="es-US" b="1" dirty="0"/>
              <a:t>Rachata Muneepeerakul</a:t>
            </a:r>
            <a:endParaRPr lang="en-US" sz="1600" b="1" baseline="30000" dirty="0"/>
          </a:p>
          <a:p>
            <a:pPr>
              <a:spcBef>
                <a:spcPts val="0"/>
              </a:spcBef>
            </a:pPr>
            <a:endParaRPr lang="es-US" b="1" dirty="0"/>
          </a:p>
          <a:p>
            <a:pPr>
              <a:spcBef>
                <a:spcPts val="0"/>
              </a:spcBef>
            </a:pPr>
            <a:r>
              <a:rPr lang="es-US" b="1" dirty="0"/>
              <a:t>Rafael Muñoz-Carpena</a:t>
            </a:r>
            <a:r>
              <a:rPr lang="en-US" dirty="0"/>
              <a:t> </a:t>
            </a:r>
          </a:p>
        </p:txBody>
      </p:sp>
      <p:pic>
        <p:nvPicPr>
          <p:cNvPr id="22" name="Picture 21">
            <a:extLst>
              <a:ext uri="{FF2B5EF4-FFF2-40B4-BE49-F238E27FC236}">
                <a16:creationId xmlns:a16="http://schemas.microsoft.com/office/drawing/2014/main" id="{5691ED42-FA20-154B-A8FC-87A2850350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6883" y="3852241"/>
            <a:ext cx="546100" cy="546100"/>
          </a:xfrm>
          <a:prstGeom prst="rect">
            <a:avLst/>
          </a:prstGeom>
        </p:spPr>
      </p:pic>
      <p:pic>
        <p:nvPicPr>
          <p:cNvPr id="24" name="Picture 23">
            <a:extLst>
              <a:ext uri="{FF2B5EF4-FFF2-40B4-BE49-F238E27FC236}">
                <a16:creationId xmlns:a16="http://schemas.microsoft.com/office/drawing/2014/main" id="{9EC017DB-9422-D74F-8910-D380325C18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0533" y="4954709"/>
            <a:ext cx="558800" cy="546100"/>
          </a:xfrm>
          <a:prstGeom prst="rect">
            <a:avLst/>
          </a:prstGeom>
        </p:spPr>
      </p:pic>
      <p:pic>
        <p:nvPicPr>
          <p:cNvPr id="26" name="Picture 25">
            <a:extLst>
              <a:ext uri="{FF2B5EF4-FFF2-40B4-BE49-F238E27FC236}">
                <a16:creationId xmlns:a16="http://schemas.microsoft.com/office/drawing/2014/main" id="{80D1F8A2-D20B-4F47-A0EB-6F597C4EF9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17833" y="4421722"/>
            <a:ext cx="584200" cy="571500"/>
          </a:xfrm>
          <a:prstGeom prst="rect">
            <a:avLst/>
          </a:prstGeom>
        </p:spPr>
      </p:pic>
      <p:pic>
        <p:nvPicPr>
          <p:cNvPr id="28" name="Picture 27">
            <a:extLst>
              <a:ext uri="{FF2B5EF4-FFF2-40B4-BE49-F238E27FC236}">
                <a16:creationId xmlns:a16="http://schemas.microsoft.com/office/drawing/2014/main" id="{DBDB5A87-BCE2-FE46-A39A-1B4B68B2D7F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43233" y="6044490"/>
            <a:ext cx="533400" cy="546100"/>
          </a:xfrm>
          <a:prstGeom prst="rect">
            <a:avLst/>
          </a:prstGeom>
        </p:spPr>
      </p:pic>
      <p:pic>
        <p:nvPicPr>
          <p:cNvPr id="30" name="Picture 29">
            <a:extLst>
              <a:ext uri="{FF2B5EF4-FFF2-40B4-BE49-F238E27FC236}">
                <a16:creationId xmlns:a16="http://schemas.microsoft.com/office/drawing/2014/main" id="{C579BA0E-6F73-1348-980A-01B63BFE7D1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30533" y="5498390"/>
            <a:ext cx="558800" cy="546100"/>
          </a:xfrm>
          <a:prstGeom prst="rect">
            <a:avLst/>
          </a:prstGeom>
        </p:spPr>
      </p:pic>
      <p:pic>
        <p:nvPicPr>
          <p:cNvPr id="23" name="Picture 22">
            <a:extLst>
              <a:ext uri="{FF2B5EF4-FFF2-40B4-BE49-F238E27FC236}">
                <a16:creationId xmlns:a16="http://schemas.microsoft.com/office/drawing/2014/main" id="{47988821-D21D-894A-BC77-38834F1BC2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39974" y="269875"/>
            <a:ext cx="533400" cy="546100"/>
          </a:xfrm>
          <a:prstGeom prst="rect">
            <a:avLst/>
          </a:prstGeom>
        </p:spPr>
      </p:pic>
    </p:spTree>
    <p:extLst>
      <p:ext uri="{BB962C8B-B14F-4D97-AF65-F5344CB8AC3E}">
        <p14:creationId xmlns:p14="http://schemas.microsoft.com/office/powerpoint/2010/main" val="1816496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D9A0-01A3-214C-9A7F-6B50178E60DB}"/>
              </a:ext>
            </a:extLst>
          </p:cNvPr>
          <p:cNvSpPr>
            <a:spLocks noGrp="1"/>
          </p:cNvSpPr>
          <p:nvPr>
            <p:ph type="title"/>
          </p:nvPr>
        </p:nvSpPr>
        <p:spPr>
          <a:xfrm>
            <a:off x="679011" y="-90153"/>
            <a:ext cx="10058400" cy="1609344"/>
          </a:xfrm>
        </p:spPr>
        <p:txBody>
          <a:bodyPr/>
          <a:lstStyle/>
          <a:p>
            <a:r>
              <a:rPr lang="en-US" dirty="0"/>
              <a:t>Introduction</a:t>
            </a:r>
          </a:p>
        </p:txBody>
      </p:sp>
      <p:sp>
        <p:nvSpPr>
          <p:cNvPr id="3" name="Content Placeholder 2">
            <a:extLst>
              <a:ext uri="{FF2B5EF4-FFF2-40B4-BE49-F238E27FC236}">
                <a16:creationId xmlns:a16="http://schemas.microsoft.com/office/drawing/2014/main" id="{98365A25-1C43-BD4C-B0F4-240F485DEC3D}"/>
              </a:ext>
            </a:extLst>
          </p:cNvPr>
          <p:cNvSpPr>
            <a:spLocks noGrp="1"/>
          </p:cNvSpPr>
          <p:nvPr>
            <p:ph idx="1"/>
          </p:nvPr>
        </p:nvSpPr>
        <p:spPr>
          <a:xfrm>
            <a:off x="585457" y="1311545"/>
            <a:ext cx="10927532" cy="4596264"/>
          </a:xfrm>
        </p:spPr>
        <p:txBody>
          <a:bodyPr>
            <a:normAutofit/>
          </a:bodyPr>
          <a:lstStyle/>
          <a:p>
            <a:r>
              <a:rPr lang="en-US" sz="2800" dirty="0"/>
              <a:t>Migration and refugee flows are </a:t>
            </a:r>
            <a:r>
              <a:rPr lang="en-US" sz="2800" b="1" dirty="0"/>
              <a:t>network processes</a:t>
            </a:r>
          </a:p>
          <a:p>
            <a:r>
              <a:rPr lang="en-US" sz="2800" dirty="0"/>
              <a:t>Usually, network analysis methods (like MR-QAP) make strong assumptions about functional relationships within these networks</a:t>
            </a:r>
          </a:p>
          <a:p>
            <a:r>
              <a:rPr lang="en-US" sz="2600" dirty="0"/>
              <a:t>Global Sensitivity Analysis (GSA):</a:t>
            </a:r>
          </a:p>
          <a:p>
            <a:pPr lvl="1"/>
            <a:r>
              <a:rPr lang="en-US" sz="2400" dirty="0"/>
              <a:t>High-Dimensional Model Reduction technique (HDMR), variance decomposition of system outcome</a:t>
            </a:r>
          </a:p>
          <a:p>
            <a:pPr lvl="1"/>
            <a:r>
              <a:rPr lang="en-US" sz="2400" dirty="0"/>
              <a:t>not been used for real world data analysis but, provided sufficient data is available (Big Data), it can provide a “model-free” complementary approach to existing methods</a:t>
            </a:r>
            <a:r>
              <a:rPr lang="en-US" sz="2800" dirty="0"/>
              <a:t>.</a:t>
            </a:r>
          </a:p>
          <a:p>
            <a:r>
              <a:rPr lang="en-US" sz="2800" dirty="0"/>
              <a:t>Test case: global refugee flows in 2016</a:t>
            </a:r>
          </a:p>
        </p:txBody>
      </p:sp>
      <p:sp>
        <p:nvSpPr>
          <p:cNvPr id="4" name="Slide Number Placeholder 3">
            <a:extLst>
              <a:ext uri="{FF2B5EF4-FFF2-40B4-BE49-F238E27FC236}">
                <a16:creationId xmlns:a16="http://schemas.microsoft.com/office/drawing/2014/main" id="{23A47A7D-EE98-684D-A8C6-A90CEA98EF88}"/>
              </a:ext>
            </a:extLst>
          </p:cNvPr>
          <p:cNvSpPr>
            <a:spLocks noGrp="1"/>
          </p:cNvSpPr>
          <p:nvPr>
            <p:ph type="sldNum" sz="quarter" idx="12"/>
          </p:nvPr>
        </p:nvSpPr>
        <p:spPr/>
        <p:txBody>
          <a:bodyPr/>
          <a:lstStyle/>
          <a:p>
            <a:fld id="{4FAB73BC-B049-4115-A692-8D63A059BFB8}" type="slidenum">
              <a:rPr lang="en-US" smtClean="0"/>
              <a:t>36</a:t>
            </a:fld>
            <a:endParaRPr lang="en-US"/>
          </a:p>
        </p:txBody>
      </p:sp>
    </p:spTree>
    <p:extLst>
      <p:ext uri="{BB962C8B-B14F-4D97-AF65-F5344CB8AC3E}">
        <p14:creationId xmlns:p14="http://schemas.microsoft.com/office/powerpoint/2010/main" val="879687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F01B-FCD6-0444-8CE8-55CE2153DB63}"/>
              </a:ext>
            </a:extLst>
          </p:cNvPr>
          <p:cNvSpPr>
            <a:spLocks noGrp="1"/>
          </p:cNvSpPr>
          <p:nvPr>
            <p:ph type="title"/>
          </p:nvPr>
        </p:nvSpPr>
        <p:spPr>
          <a:xfrm>
            <a:off x="1066800" y="-140252"/>
            <a:ext cx="10058400" cy="1609344"/>
          </a:xfrm>
        </p:spPr>
        <p:txBody>
          <a:bodyPr/>
          <a:lstStyle/>
          <a:p>
            <a:r>
              <a:rPr lang="en-US" dirty="0"/>
              <a:t>Comparison between MR-QAP and GSA</a:t>
            </a:r>
          </a:p>
        </p:txBody>
      </p:sp>
      <p:sp>
        <p:nvSpPr>
          <p:cNvPr id="5" name="Content Placeholder 2">
            <a:extLst>
              <a:ext uri="{FF2B5EF4-FFF2-40B4-BE49-F238E27FC236}">
                <a16:creationId xmlns:a16="http://schemas.microsoft.com/office/drawing/2014/main" id="{CD7DFCAA-6B0D-DF49-BE85-8D1D3DBC4BEB}"/>
              </a:ext>
            </a:extLst>
          </p:cNvPr>
          <p:cNvSpPr>
            <a:spLocks noGrp="1"/>
          </p:cNvSpPr>
          <p:nvPr>
            <p:ph idx="1"/>
          </p:nvPr>
        </p:nvSpPr>
        <p:spPr>
          <a:xfrm>
            <a:off x="585457" y="1201817"/>
            <a:ext cx="10927532" cy="4596264"/>
          </a:xfrm>
        </p:spPr>
        <p:txBody>
          <a:bodyPr>
            <a:normAutofit/>
          </a:bodyPr>
          <a:lstStyle/>
          <a:p>
            <a:r>
              <a:rPr lang="en-US" sz="2800" dirty="0"/>
              <a:t>Methods are very complementary for the study of Migration</a:t>
            </a:r>
            <a:endParaRPr lang="en-US" sz="2600" dirty="0"/>
          </a:p>
          <a:p>
            <a:r>
              <a:rPr lang="en-US" sz="2800" dirty="0"/>
              <a:t>Each method has </a:t>
            </a:r>
          </a:p>
          <a:p>
            <a:pPr marL="0" indent="0">
              <a:buNone/>
            </a:pPr>
            <a:r>
              <a:rPr lang="en-US" sz="2800" dirty="0"/>
              <a:t>advantages &amp; limitations:</a:t>
            </a:r>
          </a:p>
        </p:txBody>
      </p:sp>
      <p:sp>
        <p:nvSpPr>
          <p:cNvPr id="4" name="Slide Number Placeholder 3">
            <a:extLst>
              <a:ext uri="{FF2B5EF4-FFF2-40B4-BE49-F238E27FC236}">
                <a16:creationId xmlns:a16="http://schemas.microsoft.com/office/drawing/2014/main" id="{D0149333-3DA8-D64A-85A6-CF9E3FEAF641}"/>
              </a:ext>
            </a:extLst>
          </p:cNvPr>
          <p:cNvSpPr>
            <a:spLocks noGrp="1"/>
          </p:cNvSpPr>
          <p:nvPr>
            <p:ph type="sldNum" sz="quarter" idx="12"/>
          </p:nvPr>
        </p:nvSpPr>
        <p:spPr/>
        <p:txBody>
          <a:bodyPr/>
          <a:lstStyle/>
          <a:p>
            <a:fld id="{4FAB73BC-B049-4115-A692-8D63A059BFB8}" type="slidenum">
              <a:rPr lang="en-US" smtClean="0"/>
              <a:t>37</a:t>
            </a:fld>
            <a:endParaRPr lang="en-US"/>
          </a:p>
        </p:txBody>
      </p:sp>
      <p:graphicFrame>
        <p:nvGraphicFramePr>
          <p:cNvPr id="7" name="Table 6">
            <a:extLst>
              <a:ext uri="{FF2B5EF4-FFF2-40B4-BE49-F238E27FC236}">
                <a16:creationId xmlns:a16="http://schemas.microsoft.com/office/drawing/2014/main" id="{59A5FD2D-7AF7-7F40-AC47-231A4C26EBF6}"/>
              </a:ext>
            </a:extLst>
          </p:cNvPr>
          <p:cNvGraphicFramePr>
            <a:graphicFrameLocks noGrp="1"/>
          </p:cNvGraphicFramePr>
          <p:nvPr/>
        </p:nvGraphicFramePr>
        <p:xfrm>
          <a:off x="4899992" y="1784507"/>
          <a:ext cx="6411136" cy="4853402"/>
        </p:xfrm>
        <a:graphic>
          <a:graphicData uri="http://schemas.openxmlformats.org/drawingml/2006/table">
            <a:tbl>
              <a:tblPr firstRow="1" bandRow="1">
                <a:tableStyleId>{9DCAF9ED-07DC-4A11-8D7F-57B35C25682E}</a:tableStyleId>
              </a:tblPr>
              <a:tblGrid>
                <a:gridCol w="1581815">
                  <a:extLst>
                    <a:ext uri="{9D8B030D-6E8A-4147-A177-3AD203B41FA5}">
                      <a16:colId xmlns:a16="http://schemas.microsoft.com/office/drawing/2014/main" val="20000"/>
                    </a:ext>
                  </a:extLst>
                </a:gridCol>
                <a:gridCol w="2261779">
                  <a:extLst>
                    <a:ext uri="{9D8B030D-6E8A-4147-A177-3AD203B41FA5}">
                      <a16:colId xmlns:a16="http://schemas.microsoft.com/office/drawing/2014/main" val="20001"/>
                    </a:ext>
                  </a:extLst>
                </a:gridCol>
                <a:gridCol w="2567542">
                  <a:extLst>
                    <a:ext uri="{9D8B030D-6E8A-4147-A177-3AD203B41FA5}">
                      <a16:colId xmlns:a16="http://schemas.microsoft.com/office/drawing/2014/main" val="20002"/>
                    </a:ext>
                  </a:extLst>
                </a:gridCol>
              </a:tblGrid>
              <a:tr h="297716">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a:txBody>
                  <a:tcPr marL="91432" marR="91432" marT="45733" marB="45733" horzOverflow="overflow"/>
                </a:tc>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MR-QAP</a:t>
                      </a:r>
                      <a:endParaRPr kumimoji="0" lang="en-US" sz="1800" b="1" i="0" u="none" strike="noStrike" cap="none" normalizeH="0" baseline="0" dirty="0">
                        <a:ln>
                          <a:noFill/>
                        </a:ln>
                        <a:solidFill>
                          <a:schemeClr val="bg1"/>
                        </a:solidFill>
                        <a:effectLst/>
                        <a:latin typeface="Times New Roman" panose="02020603050405020304" pitchFamily="18" charset="0"/>
                        <a:ea typeface="ＭＳ Ｐゴシック" charset="-128"/>
                        <a:cs typeface="Times New Roman" panose="02020603050405020304" pitchFamily="18" charset="0"/>
                      </a:endParaRPr>
                    </a:p>
                  </a:txBody>
                  <a:tcPr marL="91432" marR="91432" marT="45733" marB="45733" horzOverflow="overflow"/>
                </a:tc>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GSA</a:t>
                      </a:r>
                      <a:endParaRPr kumimoji="0" lang="en-US" sz="1800" b="1" i="0" u="none" strike="noStrike" cap="none" normalizeH="0" baseline="0" dirty="0">
                        <a:ln>
                          <a:noFill/>
                        </a:ln>
                        <a:solidFill>
                          <a:schemeClr val="bg1"/>
                        </a:solidFill>
                        <a:effectLst/>
                        <a:latin typeface="Times New Roman" panose="02020603050405020304" pitchFamily="18" charset="0"/>
                        <a:ea typeface="ＭＳ Ｐゴシック" charset="-128"/>
                        <a:cs typeface="Times New Roman" panose="02020603050405020304" pitchFamily="18" charset="0"/>
                      </a:endParaRPr>
                    </a:p>
                  </a:txBody>
                  <a:tcPr marL="91432" marR="91432" marT="45733" marB="45733" horzOverflow="overflow"/>
                </a:tc>
                <a:extLst>
                  <a:ext uri="{0D108BD9-81ED-4DB2-BD59-A6C34878D82A}">
                    <a16:rowId xmlns:a16="http://schemas.microsoft.com/office/drawing/2014/main" val="10001"/>
                  </a:ext>
                </a:extLst>
              </a:tr>
              <a:tr h="744259">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Extent</a:t>
                      </a:r>
                      <a:endParaRPr kumimoji="0" lang="en-US" sz="18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a:txBody>
                  <a:tcPr marL="91432" marR="91432" marT="45733" marB="45733" horzOverflow="overflow"/>
                </a:tc>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Account for </a:t>
                      </a:r>
                      <a:r>
                        <a:rPr kumimoji="0" lang="en-US" sz="1800" b="1" u="none" strike="noStrike" cap="none" normalizeH="0" baseline="0" dirty="0">
                          <a:ln>
                            <a:noFill/>
                          </a:ln>
                          <a:effectLst/>
                          <a:latin typeface="Times New Roman" panose="02020603050405020304" pitchFamily="18" charset="0"/>
                          <a:cs typeface="Times New Roman" panose="02020603050405020304" pitchFamily="18" charset="0"/>
                        </a:rPr>
                        <a:t>network</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dependencies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0432FF"/>
                          </a:solidFill>
                          <a:effectLst/>
                          <a:latin typeface="Times New Roman" panose="02020603050405020304" pitchFamily="18" charset="0"/>
                          <a:ea typeface="ＭＳ Ｐゴシック" charset="-128"/>
                          <a:cs typeface="Times New Roman" panose="02020603050405020304" pitchFamily="18" charset="0"/>
                        </a:rPr>
                        <a:t>          (+)</a:t>
                      </a:r>
                    </a:p>
                  </a:txBody>
                  <a:tcPr marL="91432" marR="91432" marT="45733" marB="45733" horzOverflow="overflow"/>
                </a:tc>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Results are </a:t>
                      </a:r>
                      <a:r>
                        <a:rPr kumimoji="0" lang="en-US" sz="1800" b="1" u="none" strike="noStrike" cap="none" normalizeH="0" baseline="0" dirty="0">
                          <a:ln>
                            <a:noFill/>
                          </a:ln>
                          <a:effectLst/>
                          <a:latin typeface="Times New Roman" panose="02020603050405020304" pitchFamily="18" charset="0"/>
                          <a:cs typeface="Times New Roman" panose="02020603050405020304" pitchFamily="18" charset="0"/>
                        </a:rPr>
                        <a:t>global influence</a:t>
                      </a: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 no local network metrics</a:t>
                      </a:r>
                    </a:p>
                  </a:txBody>
                  <a:tcPr marL="91432" marR="91432" marT="45733" marB="45733" horzOverflow="overflow"/>
                </a:tc>
                <a:extLst>
                  <a:ext uri="{0D108BD9-81ED-4DB2-BD59-A6C34878D82A}">
                    <a16:rowId xmlns:a16="http://schemas.microsoft.com/office/drawing/2014/main" val="1489826788"/>
                  </a:ext>
                </a:extLst>
              </a:tr>
              <a:tr h="744259">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Model</a:t>
                      </a:r>
                      <a:endParaRPr kumimoji="0" lang="en-US" sz="18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a:txBody>
                  <a:tcPr marL="91432" marR="91432" marT="45733" marB="45733" horzOverflow="overflow"/>
                </a:tc>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Linear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Monotonic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Additive</a:t>
                      </a:r>
                      <a:endParaRPr kumimoji="0" lang="en-US" sz="18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a:txBody>
                  <a:tcPr marL="91432" marR="91432" marT="45733" marB="45733" horzOverflow="overflow"/>
                </a:tc>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No assumptions</a:t>
                      </a:r>
                      <a:endParaRPr kumimoji="0" lang="en-US" sz="18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              </a:t>
                      </a:r>
                      <a:r>
                        <a:rPr kumimoji="0" lang="en-US" sz="2000" b="1" i="0" u="none" strike="noStrike" cap="none" normalizeH="0" baseline="0" dirty="0">
                          <a:ln>
                            <a:noFill/>
                          </a:ln>
                          <a:solidFill>
                            <a:srgbClr val="0432FF"/>
                          </a:solidFill>
                          <a:effectLst/>
                          <a:latin typeface="Times New Roman" panose="02020603050405020304" pitchFamily="18" charset="0"/>
                          <a:ea typeface="ＭＳ Ｐゴシック" charset="-128"/>
                          <a:cs typeface="Times New Roman" panose="02020603050405020304" pitchFamily="18" charset="0"/>
                        </a:rPr>
                        <a:t>(+)</a:t>
                      </a:r>
                    </a:p>
                  </a:txBody>
                  <a:tcPr marL="91432" marR="91432" marT="45733" marB="45733" horzOverflow="overflow"/>
                </a:tc>
                <a:extLst>
                  <a:ext uri="{0D108BD9-81ED-4DB2-BD59-A6C34878D82A}">
                    <a16:rowId xmlns:a16="http://schemas.microsoft.com/office/drawing/2014/main" val="10002"/>
                  </a:ext>
                </a:extLst>
              </a:tr>
              <a:tr h="693354">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Approach</a:t>
                      </a:r>
                      <a:endParaRPr kumimoji="0" lang="en-US" sz="18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a:txBody>
                  <a:tcPr marL="91432" marR="91432" marT="45733" marB="45733" horzOverflow="overflow"/>
                </a:tc>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Regression based</a:t>
                      </a:r>
                      <a:endParaRPr kumimoji="0" lang="en-US" sz="18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a:txBody>
                  <a:tcPr marL="91432" marR="91432" marT="45733" marB="45733" horzOverflow="overflow"/>
                </a:tc>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High-order variance decomposition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0432FF"/>
                          </a:solidFill>
                          <a:effectLst/>
                          <a:latin typeface="Times New Roman" panose="02020603050405020304" pitchFamily="18" charset="0"/>
                          <a:ea typeface="ＭＳ Ｐゴシック" charset="-128"/>
                          <a:cs typeface="Times New Roman" panose="02020603050405020304" pitchFamily="18" charset="0"/>
                        </a:rPr>
                        <a:t>              (+)</a:t>
                      </a:r>
                    </a:p>
                  </a:txBody>
                  <a:tcPr marL="91432" marR="91432" marT="45733" marB="45733" horzOverflow="overflow"/>
                </a:tc>
                <a:extLst>
                  <a:ext uri="{0D108BD9-81ED-4DB2-BD59-A6C34878D82A}">
                    <a16:rowId xmlns:a16="http://schemas.microsoft.com/office/drawing/2014/main" val="10003"/>
                  </a:ext>
                </a:extLst>
              </a:tr>
              <a:tr h="297716">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latin typeface="Times New Roman" panose="02020603050405020304" pitchFamily="18" charset="0"/>
                          <a:cs typeface="Times New Roman" panose="02020603050405020304" pitchFamily="18" charset="0"/>
                        </a:rPr>
                        <a:t>Interactions</a:t>
                      </a:r>
                      <a:endParaRPr kumimoji="0" lang="en-US" sz="1800" b="0" i="0" u="none" strike="noStrike" cap="none" normalizeH="0" baseline="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a:txBody>
                  <a:tcPr marL="91432" marR="91432" marT="45733" marB="45733" horzOverflow="overflow"/>
                </a:tc>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No</a:t>
                      </a:r>
                      <a:endParaRPr kumimoji="0" lang="en-US" sz="18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a:txBody>
                  <a:tcPr marL="91432" marR="91432" marT="45733" marB="45733" horzOverflow="overflow"/>
                </a:tc>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Yes        </a:t>
                      </a:r>
                      <a:r>
                        <a:rPr kumimoji="0" lang="en-US" sz="1800" b="1" i="0" u="none" strike="noStrike" cap="none" normalizeH="0" baseline="0" dirty="0">
                          <a:ln>
                            <a:noFill/>
                          </a:ln>
                          <a:solidFill>
                            <a:srgbClr val="0432FF"/>
                          </a:solidFill>
                          <a:effectLst/>
                          <a:latin typeface="Times New Roman" panose="02020603050405020304" pitchFamily="18" charset="0"/>
                          <a:ea typeface="ＭＳ Ｐゴシック" charset="-128"/>
                          <a:cs typeface="Times New Roman" panose="02020603050405020304" pitchFamily="18" charset="0"/>
                        </a:rPr>
                        <a:t>(+)</a:t>
                      </a:r>
                    </a:p>
                  </a:txBody>
                  <a:tcPr marL="91432" marR="91432" marT="45733" marB="45733" horzOverflow="overflow"/>
                </a:tc>
                <a:extLst>
                  <a:ext uri="{0D108BD9-81ED-4DB2-BD59-A6C34878D82A}">
                    <a16:rowId xmlns:a16="http://schemas.microsoft.com/office/drawing/2014/main" val="10004"/>
                  </a:ext>
                </a:extLst>
              </a:tr>
              <a:tr h="693354">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Explanatory result</a:t>
                      </a:r>
                      <a:endParaRPr kumimoji="0" lang="en-US" sz="18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a:txBody>
                  <a:tcPr marL="91432" marR="91432" marT="45733" marB="45733" horzOverflow="overflow"/>
                </a:tc>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Regression coefficients</a:t>
                      </a:r>
                      <a:endParaRPr kumimoji="0" lang="en-US" sz="18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a:txBody>
                  <a:tcPr marL="91432" marR="91432" marT="45733" marB="45733" horzOverflow="overflow"/>
                </a:tc>
                <a:tc>
                  <a:txBody>
                    <a:bodyPr/>
                    <a:lstStyle>
                      <a:lvl1pPr marL="0" algn="l" defTabSz="348358" rtl="0" eaLnBrk="1" latinLnBrk="0" hangingPunct="1">
                        <a:defRPr sz="1370" kern="1200">
                          <a:solidFill>
                            <a:schemeClr val="tx1"/>
                          </a:solidFill>
                          <a:latin typeface="Times New Roman"/>
                        </a:defRPr>
                      </a:lvl1pPr>
                      <a:lvl2pPr marL="348358" algn="l" defTabSz="348358" rtl="0" eaLnBrk="1" latinLnBrk="0" hangingPunct="1">
                        <a:defRPr sz="1370" kern="1200">
                          <a:solidFill>
                            <a:schemeClr val="tx1"/>
                          </a:solidFill>
                          <a:latin typeface="Times New Roman"/>
                        </a:defRPr>
                      </a:lvl2pPr>
                      <a:lvl3pPr marL="696720" algn="l" defTabSz="348358" rtl="0" eaLnBrk="1" latinLnBrk="0" hangingPunct="1">
                        <a:defRPr sz="1370" kern="1200">
                          <a:solidFill>
                            <a:schemeClr val="tx1"/>
                          </a:solidFill>
                          <a:latin typeface="Times New Roman"/>
                        </a:defRPr>
                      </a:lvl3pPr>
                      <a:lvl4pPr marL="1045078" algn="l" defTabSz="348358" rtl="0" eaLnBrk="1" latinLnBrk="0" hangingPunct="1">
                        <a:defRPr sz="1370" kern="1200">
                          <a:solidFill>
                            <a:schemeClr val="tx1"/>
                          </a:solidFill>
                          <a:latin typeface="Times New Roman"/>
                        </a:defRPr>
                      </a:lvl4pPr>
                      <a:lvl5pPr marL="1393438" algn="l" defTabSz="348358" rtl="0" eaLnBrk="1" latinLnBrk="0" hangingPunct="1">
                        <a:defRPr sz="1370" kern="1200">
                          <a:solidFill>
                            <a:schemeClr val="tx1"/>
                          </a:solidFill>
                          <a:latin typeface="Times New Roman"/>
                        </a:defRPr>
                      </a:lvl5pPr>
                      <a:lvl6pPr marL="1741796" algn="l" defTabSz="348358" rtl="0" eaLnBrk="1" latinLnBrk="0" hangingPunct="1">
                        <a:defRPr sz="1370" kern="1200">
                          <a:solidFill>
                            <a:schemeClr val="tx1"/>
                          </a:solidFill>
                          <a:latin typeface="Times New Roman"/>
                        </a:defRPr>
                      </a:lvl6pPr>
                      <a:lvl7pPr marL="2090157" algn="l" defTabSz="348358" rtl="0" eaLnBrk="1" latinLnBrk="0" hangingPunct="1">
                        <a:defRPr sz="1370" kern="1200">
                          <a:solidFill>
                            <a:schemeClr val="tx1"/>
                          </a:solidFill>
                          <a:latin typeface="Times New Roman"/>
                        </a:defRPr>
                      </a:lvl7pPr>
                      <a:lvl8pPr marL="2438515" algn="l" defTabSz="348358" rtl="0" eaLnBrk="1" latinLnBrk="0" hangingPunct="1">
                        <a:defRPr sz="1370" kern="1200">
                          <a:solidFill>
                            <a:schemeClr val="tx1"/>
                          </a:solidFill>
                          <a:latin typeface="Times New Roman"/>
                        </a:defRPr>
                      </a:lvl8pPr>
                      <a:lvl9pPr marL="2786874" algn="l" defTabSz="348358" rtl="0" eaLnBrk="1" latinLnBrk="0" hangingPunct="1">
                        <a:defRPr sz="1370" kern="1200">
                          <a:solidFill>
                            <a:schemeClr val="tx1"/>
                          </a:solidFill>
                          <a:latin typeface="Times New Roman"/>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Fraction of explained variance </a:t>
                      </a:r>
                      <a:r>
                        <a:rPr kumimoji="0" lang="en-US" sz="1800" b="1" i="0" u="none" strike="noStrike" cap="none" normalizeH="0" baseline="0" dirty="0">
                          <a:ln>
                            <a:noFill/>
                          </a:ln>
                          <a:solidFill>
                            <a:srgbClr val="0432FF"/>
                          </a:solidFill>
                          <a:effectLst/>
                          <a:latin typeface="Times New Roman" panose="02020603050405020304" pitchFamily="18" charset="0"/>
                          <a:ea typeface="ＭＳ Ｐゴシック" charset="-128"/>
                          <a:cs typeface="Times New Roman" panose="02020603050405020304" pitchFamily="18" charset="0"/>
                        </a:rPr>
                        <a:t>(+)</a:t>
                      </a:r>
                    </a:p>
                  </a:txBody>
                  <a:tcPr marL="91432" marR="91432" marT="45733" marB="45733" horzOverflow="overflow"/>
                </a:tc>
                <a:extLst>
                  <a:ext uri="{0D108BD9-81ED-4DB2-BD59-A6C34878D82A}">
                    <a16:rowId xmlns:a16="http://schemas.microsoft.com/office/drawing/2014/main" val="10005"/>
                  </a:ext>
                </a:extLst>
              </a:tr>
              <a:tr h="68519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Measure of significance</a:t>
                      </a:r>
                    </a:p>
                  </a:txBody>
                  <a:tcPr marL="91432" marR="91432" marT="45733" marB="45733"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p-value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0432FF"/>
                          </a:solidFill>
                          <a:effectLst/>
                          <a:latin typeface="Times New Roman" panose="02020603050405020304" pitchFamily="18" charset="0"/>
                          <a:ea typeface="ＭＳ Ｐゴシック" charset="-128"/>
                          <a:cs typeface="Times New Roman" panose="02020603050405020304" pitchFamily="18" charset="0"/>
                        </a:rPr>
                        <a:t>          (+)</a:t>
                      </a:r>
                    </a:p>
                  </a:txBody>
                  <a:tcPr marL="91432" marR="91432" marT="45733" marB="45733"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Times New Roman" panose="02020603050405020304" pitchFamily="18" charset="0"/>
                          <a:cs typeface="Times New Roman" panose="02020603050405020304" pitchFamily="18" charset="0"/>
                        </a:rPr>
                        <a:t>No. Needs development</a:t>
                      </a:r>
                    </a:p>
                  </a:txBody>
                  <a:tcPr marL="91432" marR="91432" marT="45733" marB="45733" horzOverflow="overflow"/>
                </a:tc>
                <a:extLst>
                  <a:ext uri="{0D108BD9-81ED-4DB2-BD59-A6C34878D82A}">
                    <a16:rowId xmlns:a16="http://schemas.microsoft.com/office/drawing/2014/main" val="799488839"/>
                  </a:ext>
                </a:extLst>
              </a:tr>
            </a:tbl>
          </a:graphicData>
        </a:graphic>
      </p:graphicFrame>
    </p:spTree>
    <p:extLst>
      <p:ext uri="{BB962C8B-B14F-4D97-AF65-F5344CB8AC3E}">
        <p14:creationId xmlns:p14="http://schemas.microsoft.com/office/powerpoint/2010/main" val="3806060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E2FB-8D17-E242-BC37-4B0817DD6B92}"/>
              </a:ext>
            </a:extLst>
          </p:cNvPr>
          <p:cNvSpPr>
            <a:spLocks noGrp="1"/>
          </p:cNvSpPr>
          <p:nvPr>
            <p:ph type="title"/>
          </p:nvPr>
        </p:nvSpPr>
        <p:spPr>
          <a:xfrm>
            <a:off x="1069848" y="-112776"/>
            <a:ext cx="10058400" cy="1609344"/>
          </a:xfrm>
        </p:spPr>
        <p:txBody>
          <a:bodyPr/>
          <a:lstStyle/>
          <a:p>
            <a:r>
              <a:rPr lang="en-US" dirty="0"/>
              <a:t>Data set</a:t>
            </a:r>
          </a:p>
        </p:txBody>
      </p:sp>
      <p:sp>
        <p:nvSpPr>
          <p:cNvPr id="6" name="Content Placeholder 2">
            <a:extLst>
              <a:ext uri="{FF2B5EF4-FFF2-40B4-BE49-F238E27FC236}">
                <a16:creationId xmlns:a16="http://schemas.microsoft.com/office/drawing/2014/main" id="{F8C0914B-2A02-7445-8E0F-08740E590311}"/>
              </a:ext>
            </a:extLst>
          </p:cNvPr>
          <p:cNvSpPr>
            <a:spLocks noGrp="1"/>
          </p:cNvSpPr>
          <p:nvPr>
            <p:ph idx="1"/>
          </p:nvPr>
        </p:nvSpPr>
        <p:spPr>
          <a:xfrm>
            <a:off x="585457" y="1311544"/>
            <a:ext cx="4376687" cy="5060827"/>
          </a:xfrm>
        </p:spPr>
        <p:txBody>
          <a:bodyPr>
            <a:normAutofit/>
          </a:bodyPr>
          <a:lstStyle/>
          <a:p>
            <a:r>
              <a:rPr lang="en-US" sz="2800" dirty="0"/>
              <a:t>For the study case a set of social variables has been used</a:t>
            </a:r>
          </a:p>
          <a:p>
            <a:r>
              <a:rPr lang="en-US" sz="2800" dirty="0"/>
              <a:t>Ideally, environmental drivers would be considered</a:t>
            </a:r>
          </a:p>
          <a:p>
            <a:r>
              <a:rPr lang="en-US" sz="2800" dirty="0"/>
              <a:t>Addition of variables that account for fixed effects:</a:t>
            </a:r>
          </a:p>
          <a:p>
            <a:pPr lvl="1"/>
            <a:r>
              <a:rPr lang="en-US" sz="2400" dirty="0"/>
              <a:t>“Origin is” and “is neighbor of” for top 10 refugee-producer countries</a:t>
            </a:r>
          </a:p>
        </p:txBody>
      </p:sp>
      <p:sp>
        <p:nvSpPr>
          <p:cNvPr id="4" name="Slide Number Placeholder 3">
            <a:extLst>
              <a:ext uri="{FF2B5EF4-FFF2-40B4-BE49-F238E27FC236}">
                <a16:creationId xmlns:a16="http://schemas.microsoft.com/office/drawing/2014/main" id="{2D30F79C-42A0-EB40-9523-D555DFE9F488}"/>
              </a:ext>
            </a:extLst>
          </p:cNvPr>
          <p:cNvSpPr>
            <a:spLocks noGrp="1"/>
          </p:cNvSpPr>
          <p:nvPr>
            <p:ph type="sldNum" sz="quarter" idx="12"/>
          </p:nvPr>
        </p:nvSpPr>
        <p:spPr/>
        <p:txBody>
          <a:bodyPr/>
          <a:lstStyle/>
          <a:p>
            <a:fld id="{4FAB73BC-B049-4115-A692-8D63A059BFB8}" type="slidenum">
              <a:rPr lang="en-US" smtClean="0"/>
              <a:t>38</a:t>
            </a:fld>
            <a:endParaRPr lang="en-US"/>
          </a:p>
        </p:txBody>
      </p:sp>
      <p:graphicFrame>
        <p:nvGraphicFramePr>
          <p:cNvPr id="5" name="Table 4">
            <a:extLst>
              <a:ext uri="{FF2B5EF4-FFF2-40B4-BE49-F238E27FC236}">
                <a16:creationId xmlns:a16="http://schemas.microsoft.com/office/drawing/2014/main" id="{086B7251-D5F4-CC45-B705-0CA2E5C28250}"/>
              </a:ext>
            </a:extLst>
          </p:cNvPr>
          <p:cNvGraphicFramePr>
            <a:graphicFrameLocks noGrp="1"/>
          </p:cNvGraphicFramePr>
          <p:nvPr/>
        </p:nvGraphicFramePr>
        <p:xfrm>
          <a:off x="5052818" y="1286144"/>
          <a:ext cx="6464825" cy="4898404"/>
        </p:xfrm>
        <a:graphic>
          <a:graphicData uri="http://schemas.openxmlformats.org/drawingml/2006/table">
            <a:tbl>
              <a:tblPr firstRow="1" bandRow="1">
                <a:tableStyleId>{9DCAF9ED-07DC-4A11-8D7F-57B35C25682E}</a:tableStyleId>
              </a:tblPr>
              <a:tblGrid>
                <a:gridCol w="3289064">
                  <a:extLst>
                    <a:ext uri="{9D8B030D-6E8A-4147-A177-3AD203B41FA5}">
                      <a16:colId xmlns:a16="http://schemas.microsoft.com/office/drawing/2014/main" val="20000"/>
                    </a:ext>
                  </a:extLst>
                </a:gridCol>
                <a:gridCol w="3175761">
                  <a:extLst>
                    <a:ext uri="{9D8B030D-6E8A-4147-A177-3AD203B41FA5}">
                      <a16:colId xmlns:a16="http://schemas.microsoft.com/office/drawing/2014/main" val="20001"/>
                    </a:ext>
                  </a:extLst>
                </a:gridCol>
              </a:tblGrid>
              <a:tr h="243326">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pPr algn="ctr"/>
                      <a:r>
                        <a:rPr lang="en-US" sz="1400" b="1" i="0" dirty="0">
                          <a:solidFill>
                            <a:schemeClr val="bg1"/>
                          </a:solidFill>
                          <a:latin typeface="Times New Roman" panose="02020603050405020304" pitchFamily="18" charset="0"/>
                          <a:cs typeface="Times New Roman" panose="02020603050405020304" pitchFamily="18" charset="0"/>
                        </a:rPr>
                        <a:t>Network (variable)</a:t>
                      </a:r>
                    </a:p>
                  </a:txBody>
                  <a:tcPr marL="78388" marR="78388" marT="39188" marB="39188"/>
                </a:tc>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pPr algn="ctr"/>
                      <a:r>
                        <a:rPr lang="en-US" sz="1400" b="1" dirty="0">
                          <a:solidFill>
                            <a:schemeClr val="bg1"/>
                          </a:solidFill>
                          <a:latin typeface="Times New Roman" panose="02020603050405020304" pitchFamily="18" charset="0"/>
                          <a:cs typeface="Times New Roman" panose="02020603050405020304" pitchFamily="18" charset="0"/>
                        </a:rPr>
                        <a:t>Source</a:t>
                      </a:r>
                    </a:p>
                  </a:txBody>
                  <a:tcPr marL="78388" marR="78388" marT="39188" marB="39188"/>
                </a:tc>
                <a:extLst>
                  <a:ext uri="{0D108BD9-81ED-4DB2-BD59-A6C34878D82A}">
                    <a16:rowId xmlns:a16="http://schemas.microsoft.com/office/drawing/2014/main" val="10001"/>
                  </a:ext>
                </a:extLst>
              </a:tr>
              <a:tr h="243326">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i="1" dirty="0">
                          <a:latin typeface="Times New Roman" panose="02020603050405020304" pitchFamily="18" charset="0"/>
                          <a:cs typeface="Times New Roman" panose="02020603050405020304" pitchFamily="18" charset="0"/>
                        </a:rPr>
                        <a:t>Refugee flows </a:t>
                      </a:r>
                      <a:r>
                        <a:rPr lang="en-US" sz="1400" i="0" dirty="0">
                          <a:latin typeface="Times New Roman" panose="02020603050405020304" pitchFamily="18" charset="0"/>
                          <a:cs typeface="Times New Roman" panose="02020603050405020304" pitchFamily="18" charset="0"/>
                        </a:rPr>
                        <a:t>(dependent variable)</a:t>
                      </a:r>
                    </a:p>
                  </a:txBody>
                  <a:tcPr marL="78388" marR="78388" marT="39188" marB="39188"/>
                </a:tc>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dirty="0">
                          <a:latin typeface="Times New Roman" panose="02020603050405020304" pitchFamily="18" charset="0"/>
                          <a:cs typeface="Times New Roman" panose="02020603050405020304" pitchFamily="18" charset="0"/>
                        </a:rPr>
                        <a:t>UNHCR</a:t>
                      </a:r>
                    </a:p>
                  </a:txBody>
                  <a:tcPr marL="78388" marR="78388" marT="39188" marB="39188"/>
                </a:tc>
                <a:extLst>
                  <a:ext uri="{0D108BD9-81ED-4DB2-BD59-A6C34878D82A}">
                    <a16:rowId xmlns:a16="http://schemas.microsoft.com/office/drawing/2014/main" val="10002"/>
                  </a:ext>
                </a:extLst>
              </a:tr>
              <a:tr h="243326">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i="1" dirty="0">
                          <a:latin typeface="Times New Roman" panose="02020603050405020304" pitchFamily="18" charset="0"/>
                          <a:cs typeface="Times New Roman" panose="02020603050405020304" pitchFamily="18" charset="0"/>
                        </a:rPr>
                        <a:t>Prior refugee flow</a:t>
                      </a:r>
                    </a:p>
                  </a:txBody>
                  <a:tcPr marL="78388" marR="78388" marT="39188" marB="39188"/>
                </a:tc>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dirty="0">
                          <a:latin typeface="Times New Roman" panose="02020603050405020304" pitchFamily="18" charset="0"/>
                          <a:cs typeface="Times New Roman" panose="02020603050405020304" pitchFamily="18" charset="0"/>
                        </a:rPr>
                        <a:t>UNHCR</a:t>
                      </a:r>
                    </a:p>
                  </a:txBody>
                  <a:tcPr marL="78388" marR="78388" marT="39188" marB="39188"/>
                </a:tc>
                <a:extLst>
                  <a:ext uri="{0D108BD9-81ED-4DB2-BD59-A6C34878D82A}">
                    <a16:rowId xmlns:a16="http://schemas.microsoft.com/office/drawing/2014/main" val="10003"/>
                  </a:ext>
                </a:extLst>
              </a:tr>
              <a:tr h="243326">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i="1" dirty="0">
                          <a:latin typeface="Times New Roman" panose="02020603050405020304" pitchFamily="18" charset="0"/>
                          <a:cs typeface="Times New Roman" panose="02020603050405020304" pitchFamily="18" charset="0"/>
                        </a:rPr>
                        <a:t>Relative safety</a:t>
                      </a:r>
                    </a:p>
                  </a:txBody>
                  <a:tcPr marL="78388" marR="78388" marT="39188" marB="39188"/>
                </a:tc>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dirty="0">
                          <a:latin typeface="Times New Roman" panose="02020603050405020304" pitchFamily="18" charset="0"/>
                          <a:cs typeface="Times New Roman" panose="02020603050405020304" pitchFamily="18" charset="0"/>
                        </a:rPr>
                        <a:t>Political Terror Scale</a:t>
                      </a:r>
                    </a:p>
                  </a:txBody>
                  <a:tcPr marL="78388" marR="78388" marT="39188" marB="39188"/>
                </a:tc>
                <a:extLst>
                  <a:ext uri="{0D108BD9-81ED-4DB2-BD59-A6C34878D82A}">
                    <a16:rowId xmlns:a16="http://schemas.microsoft.com/office/drawing/2014/main" val="10004"/>
                  </a:ext>
                </a:extLst>
              </a:tr>
              <a:tr h="443714">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i="1" dirty="0">
                          <a:latin typeface="Times New Roman" panose="02020603050405020304" pitchFamily="18" charset="0"/>
                          <a:cs typeface="Times New Roman" panose="02020603050405020304" pitchFamily="18" charset="0"/>
                        </a:rPr>
                        <a:t>Wage gaps</a:t>
                      </a:r>
                    </a:p>
                  </a:txBody>
                  <a:tcPr marL="78388" marR="78388" marT="39188" marB="39188"/>
                </a:tc>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dirty="0">
                          <a:latin typeface="Times New Roman" panose="02020603050405020304" pitchFamily="18" charset="0"/>
                          <a:cs typeface="Times New Roman" panose="02020603050405020304" pitchFamily="18" charset="0"/>
                        </a:rPr>
                        <a:t>World Development Indicators</a:t>
                      </a:r>
                    </a:p>
                  </a:txBody>
                  <a:tcPr marL="78388" marR="78388" marT="39188" marB="39188"/>
                </a:tc>
                <a:extLst>
                  <a:ext uri="{0D108BD9-81ED-4DB2-BD59-A6C34878D82A}">
                    <a16:rowId xmlns:a16="http://schemas.microsoft.com/office/drawing/2014/main" val="10005"/>
                  </a:ext>
                </a:extLst>
              </a:tr>
              <a:tr h="243326">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i="1" dirty="0">
                          <a:latin typeface="Times New Roman" panose="02020603050405020304" pitchFamily="18" charset="0"/>
                          <a:cs typeface="Times New Roman" panose="02020603050405020304" pitchFamily="18" charset="0"/>
                        </a:rPr>
                        <a:t>Remittances</a:t>
                      </a:r>
                    </a:p>
                  </a:txBody>
                  <a:tcPr marL="78388" marR="78388" marT="39188" marB="39188"/>
                </a:tc>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dirty="0">
                          <a:latin typeface="Times New Roman" panose="02020603050405020304" pitchFamily="18" charset="0"/>
                          <a:cs typeface="Times New Roman" panose="02020603050405020304" pitchFamily="18" charset="0"/>
                        </a:rPr>
                        <a:t>World Bank</a:t>
                      </a:r>
                    </a:p>
                  </a:txBody>
                  <a:tcPr marL="78388" marR="78388" marT="39188" marB="39188"/>
                </a:tc>
                <a:extLst>
                  <a:ext uri="{0D108BD9-81ED-4DB2-BD59-A6C34878D82A}">
                    <a16:rowId xmlns:a16="http://schemas.microsoft.com/office/drawing/2014/main" val="10006"/>
                  </a:ext>
                </a:extLst>
              </a:tr>
              <a:tr h="443714">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i="1" dirty="0">
                          <a:latin typeface="Times New Roman" panose="02020603050405020304" pitchFamily="18" charset="0"/>
                          <a:cs typeface="Times New Roman" panose="02020603050405020304" pitchFamily="18" charset="0"/>
                        </a:rPr>
                        <a:t>Total migration stock</a:t>
                      </a:r>
                    </a:p>
                  </a:txBody>
                  <a:tcPr marL="78388" marR="78388" marT="39188" marB="39188"/>
                </a:tc>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dirty="0">
                          <a:latin typeface="Times New Roman" panose="02020603050405020304" pitchFamily="18" charset="0"/>
                          <a:cs typeface="Times New Roman" panose="02020603050405020304" pitchFamily="18" charset="0"/>
                        </a:rPr>
                        <a:t>World Bank bilateral migration matrix</a:t>
                      </a:r>
                    </a:p>
                  </a:txBody>
                  <a:tcPr marL="78388" marR="78388" marT="39188" marB="39188"/>
                </a:tc>
                <a:extLst>
                  <a:ext uri="{0D108BD9-81ED-4DB2-BD59-A6C34878D82A}">
                    <a16:rowId xmlns:a16="http://schemas.microsoft.com/office/drawing/2014/main" val="10007"/>
                  </a:ext>
                </a:extLst>
              </a:tr>
              <a:tr h="243326">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i="1" dirty="0">
                          <a:latin typeface="Times New Roman" panose="02020603050405020304" pitchFamily="18" charset="0"/>
                          <a:cs typeface="Times New Roman" panose="02020603050405020304" pitchFamily="18" charset="0"/>
                        </a:rPr>
                        <a:t>International trade</a:t>
                      </a:r>
                    </a:p>
                  </a:txBody>
                  <a:tcPr marL="78388" marR="78388" marT="39188" marB="39188"/>
                </a:tc>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dirty="0">
                          <a:latin typeface="Times New Roman" panose="02020603050405020304" pitchFamily="18" charset="0"/>
                          <a:cs typeface="Times New Roman" panose="02020603050405020304" pitchFamily="18" charset="0"/>
                        </a:rPr>
                        <a:t>Correlates of War</a:t>
                      </a:r>
                    </a:p>
                  </a:txBody>
                  <a:tcPr marL="78388" marR="78388" marT="39188" marB="39188"/>
                </a:tc>
                <a:extLst>
                  <a:ext uri="{0D108BD9-81ED-4DB2-BD59-A6C34878D82A}">
                    <a16:rowId xmlns:a16="http://schemas.microsoft.com/office/drawing/2014/main" val="10008"/>
                  </a:ext>
                </a:extLst>
              </a:tr>
              <a:tr h="243326">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i="1" dirty="0">
                          <a:latin typeface="Times New Roman" panose="02020603050405020304" pitchFamily="18" charset="0"/>
                          <a:cs typeface="Times New Roman" panose="02020603050405020304" pitchFamily="18" charset="0"/>
                        </a:rPr>
                        <a:t>Regime type difference</a:t>
                      </a:r>
                    </a:p>
                  </a:txBody>
                  <a:tcPr marL="78388" marR="78388" marT="39188" marB="39188"/>
                </a:tc>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dirty="0">
                          <a:latin typeface="Times New Roman" panose="02020603050405020304" pitchFamily="18" charset="0"/>
                          <a:cs typeface="Times New Roman" panose="02020603050405020304" pitchFamily="18" charset="0"/>
                        </a:rPr>
                        <a:t>V-DEM</a:t>
                      </a:r>
                    </a:p>
                  </a:txBody>
                  <a:tcPr marL="78388" marR="78388" marT="39188" marB="39188"/>
                </a:tc>
                <a:extLst>
                  <a:ext uri="{0D108BD9-81ED-4DB2-BD59-A6C34878D82A}">
                    <a16:rowId xmlns:a16="http://schemas.microsoft.com/office/drawing/2014/main" val="10009"/>
                  </a:ext>
                </a:extLst>
              </a:tr>
              <a:tr h="243326">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i="1" dirty="0">
                          <a:latin typeface="Times New Roman" panose="02020603050405020304" pitchFamily="18" charset="0"/>
                          <a:cs typeface="Times New Roman" panose="02020603050405020304" pitchFamily="18" charset="0"/>
                        </a:rPr>
                        <a:t>Alliances of mutual defense</a:t>
                      </a:r>
                    </a:p>
                  </a:txBody>
                  <a:tcPr marL="78388" marR="78388" marT="39188" marB="39188"/>
                </a:tc>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dirty="0">
                          <a:latin typeface="Times New Roman" panose="02020603050405020304" pitchFamily="18" charset="0"/>
                          <a:cs typeface="Times New Roman" panose="02020603050405020304" pitchFamily="18" charset="0"/>
                        </a:rPr>
                        <a:t>ATOP version 4.01</a:t>
                      </a:r>
                    </a:p>
                  </a:txBody>
                  <a:tcPr marL="78388" marR="78388" marT="39188" marB="39188"/>
                </a:tc>
                <a:extLst>
                  <a:ext uri="{0D108BD9-81ED-4DB2-BD59-A6C34878D82A}">
                    <a16:rowId xmlns:a16="http://schemas.microsoft.com/office/drawing/2014/main" val="10010"/>
                  </a:ext>
                </a:extLst>
              </a:tr>
              <a:tr h="443714">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i="1" dirty="0">
                          <a:latin typeface="Times New Roman" panose="02020603050405020304" pitchFamily="18" charset="0"/>
                          <a:cs typeface="Times New Roman" panose="02020603050405020304" pitchFamily="18" charset="0"/>
                        </a:rPr>
                        <a:t>Arms flows</a:t>
                      </a:r>
                    </a:p>
                  </a:txBody>
                  <a:tcPr marL="78388" marR="78388" marT="39188" marB="39188"/>
                </a:tc>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dirty="0">
                          <a:latin typeface="Times New Roman" panose="02020603050405020304" pitchFamily="18" charset="0"/>
                          <a:cs typeface="Times New Roman" panose="02020603050405020304" pitchFamily="18" charset="0"/>
                        </a:rPr>
                        <a:t>SIPRI Arms Transfer Database</a:t>
                      </a:r>
                    </a:p>
                  </a:txBody>
                  <a:tcPr marL="78388" marR="78388" marT="39188" marB="39188"/>
                </a:tc>
                <a:extLst>
                  <a:ext uri="{0D108BD9-81ED-4DB2-BD59-A6C34878D82A}">
                    <a16:rowId xmlns:a16="http://schemas.microsoft.com/office/drawing/2014/main" val="10011"/>
                  </a:ext>
                </a:extLst>
              </a:tr>
              <a:tr h="358166">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i="1" dirty="0">
                          <a:latin typeface="Times New Roman" panose="02020603050405020304" pitchFamily="18" charset="0"/>
                          <a:cs typeface="Times New Roman" panose="02020603050405020304" pitchFamily="18" charset="0"/>
                        </a:rPr>
                        <a:t>Strategic rivalry</a:t>
                      </a:r>
                    </a:p>
                  </a:txBody>
                  <a:tcPr marL="78388" marR="78388" marT="39188" marB="39188"/>
                </a:tc>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dirty="0">
                          <a:latin typeface="Times New Roman" panose="02020603050405020304" pitchFamily="18" charset="0"/>
                          <a:cs typeface="Times New Roman" panose="02020603050405020304" pitchFamily="18" charset="0"/>
                        </a:rPr>
                        <a:t>Thompson &amp; Dreyer (2007)</a:t>
                      </a:r>
                    </a:p>
                  </a:txBody>
                  <a:tcPr marL="78388" marR="78388" marT="39188" marB="39188"/>
                </a:tc>
                <a:extLst>
                  <a:ext uri="{0D108BD9-81ED-4DB2-BD59-A6C34878D82A}">
                    <a16:rowId xmlns:a16="http://schemas.microsoft.com/office/drawing/2014/main" val="10012"/>
                  </a:ext>
                </a:extLst>
              </a:tr>
              <a:tr h="243326">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i="1" dirty="0">
                          <a:latin typeface="Times New Roman" panose="02020603050405020304" pitchFamily="18" charset="0"/>
                          <a:cs typeface="Times New Roman" panose="02020603050405020304" pitchFamily="18" charset="0"/>
                        </a:rPr>
                        <a:t>Contiguity</a:t>
                      </a:r>
                    </a:p>
                  </a:txBody>
                  <a:tcPr marL="78388" marR="78388" marT="39188" marB="39188"/>
                </a:tc>
                <a:tc>
                  <a:txBody>
                    <a:bodyPr/>
                    <a:lstStyle>
                      <a:lvl1pPr marL="0" algn="l" defTabSz="348358" rtl="0" eaLnBrk="1" latinLnBrk="0" hangingPunct="1">
                        <a:defRPr sz="1370" kern="1200">
                          <a:solidFill>
                            <a:schemeClr val="dk1"/>
                          </a:solidFill>
                          <a:latin typeface="Times New Roman"/>
                        </a:defRPr>
                      </a:lvl1pPr>
                      <a:lvl2pPr marL="348358" algn="l" defTabSz="348358" rtl="0" eaLnBrk="1" latinLnBrk="0" hangingPunct="1">
                        <a:defRPr sz="1370" kern="1200">
                          <a:solidFill>
                            <a:schemeClr val="dk1"/>
                          </a:solidFill>
                          <a:latin typeface="Times New Roman"/>
                        </a:defRPr>
                      </a:lvl2pPr>
                      <a:lvl3pPr marL="696720" algn="l" defTabSz="348358" rtl="0" eaLnBrk="1" latinLnBrk="0" hangingPunct="1">
                        <a:defRPr sz="1370" kern="1200">
                          <a:solidFill>
                            <a:schemeClr val="dk1"/>
                          </a:solidFill>
                          <a:latin typeface="Times New Roman"/>
                        </a:defRPr>
                      </a:lvl3pPr>
                      <a:lvl4pPr marL="1045078" algn="l" defTabSz="348358" rtl="0" eaLnBrk="1" latinLnBrk="0" hangingPunct="1">
                        <a:defRPr sz="1370" kern="1200">
                          <a:solidFill>
                            <a:schemeClr val="dk1"/>
                          </a:solidFill>
                          <a:latin typeface="Times New Roman"/>
                        </a:defRPr>
                      </a:lvl4pPr>
                      <a:lvl5pPr marL="1393438" algn="l" defTabSz="348358" rtl="0" eaLnBrk="1" latinLnBrk="0" hangingPunct="1">
                        <a:defRPr sz="1370" kern="1200">
                          <a:solidFill>
                            <a:schemeClr val="dk1"/>
                          </a:solidFill>
                          <a:latin typeface="Times New Roman"/>
                        </a:defRPr>
                      </a:lvl5pPr>
                      <a:lvl6pPr marL="1741796" algn="l" defTabSz="348358" rtl="0" eaLnBrk="1" latinLnBrk="0" hangingPunct="1">
                        <a:defRPr sz="1370" kern="1200">
                          <a:solidFill>
                            <a:schemeClr val="dk1"/>
                          </a:solidFill>
                          <a:latin typeface="Times New Roman"/>
                        </a:defRPr>
                      </a:lvl6pPr>
                      <a:lvl7pPr marL="2090157" algn="l" defTabSz="348358" rtl="0" eaLnBrk="1" latinLnBrk="0" hangingPunct="1">
                        <a:defRPr sz="1370" kern="1200">
                          <a:solidFill>
                            <a:schemeClr val="dk1"/>
                          </a:solidFill>
                          <a:latin typeface="Times New Roman"/>
                        </a:defRPr>
                      </a:lvl7pPr>
                      <a:lvl8pPr marL="2438515" algn="l" defTabSz="348358" rtl="0" eaLnBrk="1" latinLnBrk="0" hangingPunct="1">
                        <a:defRPr sz="1370" kern="1200">
                          <a:solidFill>
                            <a:schemeClr val="dk1"/>
                          </a:solidFill>
                          <a:latin typeface="Times New Roman"/>
                        </a:defRPr>
                      </a:lvl8pPr>
                      <a:lvl9pPr marL="2786874" algn="l" defTabSz="348358" rtl="0" eaLnBrk="1" latinLnBrk="0" hangingPunct="1">
                        <a:defRPr sz="1370" kern="1200">
                          <a:solidFill>
                            <a:schemeClr val="dk1"/>
                          </a:solidFill>
                          <a:latin typeface="Times New Roman"/>
                        </a:defRPr>
                      </a:lvl9pPr>
                    </a:lstStyle>
                    <a:p>
                      <a:r>
                        <a:rPr lang="en-US" sz="1400" dirty="0">
                          <a:latin typeface="Times New Roman" panose="02020603050405020304" pitchFamily="18" charset="0"/>
                          <a:cs typeface="Times New Roman" panose="02020603050405020304" pitchFamily="18" charset="0"/>
                        </a:rPr>
                        <a:t>Correlates of War</a:t>
                      </a:r>
                    </a:p>
                  </a:txBody>
                  <a:tcPr marL="78388" marR="78388" marT="39188" marB="39188"/>
                </a:tc>
                <a:extLst>
                  <a:ext uri="{0D108BD9-81ED-4DB2-BD59-A6C34878D82A}">
                    <a16:rowId xmlns:a16="http://schemas.microsoft.com/office/drawing/2014/main" val="10013"/>
                  </a:ext>
                </a:extLst>
              </a:tr>
              <a:tr h="243326">
                <a:tc>
                  <a:txBody>
                    <a:bodyPr/>
                    <a:lstStyle/>
                    <a:p>
                      <a:r>
                        <a:rPr lang="en-US" sz="1400" i="1" dirty="0">
                          <a:latin typeface="Times New Roman" panose="02020603050405020304" pitchFamily="18" charset="0"/>
                          <a:cs typeface="Times New Roman" panose="02020603050405020304" pitchFamily="18" charset="0"/>
                        </a:rPr>
                        <a:t>Origin is X</a:t>
                      </a:r>
                    </a:p>
                  </a:txBody>
                  <a:tcPr marL="78388" marR="78388" marT="39188" marB="39188"/>
                </a:tc>
                <a:tc>
                  <a:txBody>
                    <a:bodyPr/>
                    <a:lstStyle/>
                    <a:p>
                      <a:pPr algn="l"/>
                      <a:r>
                        <a:rPr lang="en-US" sz="1400" dirty="0">
                          <a:latin typeface="Times New Roman" panose="02020603050405020304" pitchFamily="18" charset="0"/>
                          <a:cs typeface="Times New Roman" panose="02020603050405020304" pitchFamily="18" charset="0"/>
                        </a:rPr>
                        <a:t>Network topology</a:t>
                      </a:r>
                    </a:p>
                  </a:txBody>
                  <a:tcPr marL="78388" marR="78388" marT="39188" marB="39188"/>
                </a:tc>
                <a:extLst>
                  <a:ext uri="{0D108BD9-81ED-4DB2-BD59-A6C34878D82A}">
                    <a16:rowId xmlns:a16="http://schemas.microsoft.com/office/drawing/2014/main" val="541973795"/>
                  </a:ext>
                </a:extLst>
              </a:tr>
              <a:tr h="243326">
                <a:tc>
                  <a:txBody>
                    <a:bodyPr/>
                    <a:lstStyle/>
                    <a:p>
                      <a:r>
                        <a:rPr lang="en-US" sz="1400" i="1" dirty="0">
                          <a:latin typeface="Times New Roman" panose="02020603050405020304" pitchFamily="18" charset="0"/>
                          <a:cs typeface="Times New Roman" panose="02020603050405020304" pitchFamily="18" charset="0"/>
                        </a:rPr>
                        <a:t>Is Neighbor of X</a:t>
                      </a:r>
                    </a:p>
                  </a:txBody>
                  <a:tcPr marL="78388" marR="78388" marT="39188" marB="39188"/>
                </a:tc>
                <a:tc>
                  <a:txBody>
                    <a:bodyPr/>
                    <a:lstStyle/>
                    <a:p>
                      <a:r>
                        <a:rPr lang="en-US" sz="1400" dirty="0">
                          <a:latin typeface="Times New Roman" panose="02020603050405020304" pitchFamily="18" charset="0"/>
                          <a:cs typeface="Times New Roman" panose="02020603050405020304" pitchFamily="18" charset="0"/>
                        </a:rPr>
                        <a:t>Network topology</a:t>
                      </a:r>
                    </a:p>
                  </a:txBody>
                  <a:tcPr marL="78388" marR="78388" marT="39188" marB="39188"/>
                </a:tc>
                <a:extLst>
                  <a:ext uri="{0D108BD9-81ED-4DB2-BD59-A6C34878D82A}">
                    <a16:rowId xmlns:a16="http://schemas.microsoft.com/office/drawing/2014/main" val="2527788814"/>
                  </a:ext>
                </a:extLst>
              </a:tr>
            </a:tbl>
          </a:graphicData>
        </a:graphic>
      </p:graphicFrame>
      <p:sp>
        <p:nvSpPr>
          <p:cNvPr id="7" name="TextBox 6">
            <a:extLst>
              <a:ext uri="{FF2B5EF4-FFF2-40B4-BE49-F238E27FC236}">
                <a16:creationId xmlns:a16="http://schemas.microsoft.com/office/drawing/2014/main" id="{CC64B44C-51DC-A645-A946-7B5245D39A39}"/>
              </a:ext>
            </a:extLst>
          </p:cNvPr>
          <p:cNvSpPr txBox="1"/>
          <p:nvPr/>
        </p:nvSpPr>
        <p:spPr>
          <a:xfrm>
            <a:off x="3423102" y="5661328"/>
            <a:ext cx="1196161" cy="523220"/>
          </a:xfrm>
          <a:prstGeom prst="rect">
            <a:avLst/>
          </a:prstGeom>
          <a:noFill/>
        </p:spPr>
        <p:txBody>
          <a:bodyPr wrap="none" rtlCol="0">
            <a:spAutoFit/>
          </a:bodyPr>
          <a:lstStyle/>
          <a:p>
            <a:r>
              <a:rPr lang="en-US" sz="2800" dirty="0"/>
              <a:t>k = 31</a:t>
            </a:r>
          </a:p>
        </p:txBody>
      </p:sp>
    </p:spTree>
    <p:extLst>
      <p:ext uri="{BB962C8B-B14F-4D97-AF65-F5344CB8AC3E}">
        <p14:creationId xmlns:p14="http://schemas.microsoft.com/office/powerpoint/2010/main" val="263470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C900-50BE-C246-9CF9-AF53FFDF93B5}"/>
              </a:ext>
            </a:extLst>
          </p:cNvPr>
          <p:cNvSpPr>
            <a:spLocks noGrp="1"/>
          </p:cNvSpPr>
          <p:nvPr>
            <p:ph type="title"/>
          </p:nvPr>
        </p:nvSpPr>
        <p:spPr>
          <a:xfrm>
            <a:off x="801624" y="-173736"/>
            <a:ext cx="10058400" cy="1609344"/>
          </a:xfrm>
        </p:spPr>
        <p:txBody>
          <a:bodyPr/>
          <a:lstStyle/>
          <a:p>
            <a:r>
              <a:rPr lang="en-US" dirty="0"/>
              <a:t>Methodology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79554F-EBB5-5F4A-AA85-7C00D206B28A}"/>
                  </a:ext>
                </a:extLst>
              </p:cNvPr>
              <p:cNvSpPr>
                <a:spLocks noGrp="1"/>
              </p:cNvSpPr>
              <p:nvPr>
                <p:ph idx="1"/>
              </p:nvPr>
            </p:nvSpPr>
            <p:spPr>
              <a:xfrm>
                <a:off x="585457" y="1116472"/>
                <a:ext cx="10927532" cy="5255899"/>
              </a:xfrm>
            </p:spPr>
            <p:txBody>
              <a:bodyPr>
                <a:normAutofit lnSpcReduction="10000"/>
              </a:bodyPr>
              <a:lstStyle/>
              <a:p>
                <a:pPr marL="457200" indent="-457200">
                  <a:buFont typeface="+mj-lt"/>
                  <a:buAutoNum type="arabicPeriod"/>
                </a:pPr>
                <a:r>
                  <a:rPr lang="en-US" sz="2400" b="1" dirty="0"/>
                  <a:t>Transformation</a:t>
                </a:r>
                <a:r>
                  <a:rPr lang="en-US" sz="2400" dirty="0"/>
                  <a:t> (log) of skewed variables (refugee flows, trade, immigrant population, remittances, arms flows)</a:t>
                </a:r>
              </a:p>
              <a:p>
                <a:pPr marL="457200" indent="-457200">
                  <a:buFont typeface="+mj-lt"/>
                  <a:buAutoNum type="arabicPeriod"/>
                </a:pPr>
                <a:r>
                  <a:rPr lang="en-US" sz="2400" b="1" dirty="0"/>
                  <a:t>Categorization</a:t>
                </a:r>
                <a:r>
                  <a:rPr lang="en-US" sz="2400" dirty="0"/>
                  <a:t> of </a:t>
                </a:r>
                <a:r>
                  <a:rPr lang="en-US" sz="2400" i="1" dirty="0"/>
                  <a:t>k=31</a:t>
                </a:r>
                <a:r>
                  <a:rPr lang="en-US" sz="2400" dirty="0"/>
                  <a:t> input variables (2-5 categories per variable)</a:t>
                </a:r>
              </a:p>
              <a:p>
                <a:pPr marL="457200" indent="-457200">
                  <a:buFont typeface="+mj-lt"/>
                  <a:buAutoNum type="arabicPeriod"/>
                </a:pPr>
                <a:r>
                  <a:rPr lang="en-US" sz="2400" b="1" dirty="0"/>
                  <a:t>Variance decomposition of response variable, V(Y) </a:t>
                </a:r>
                <a:r>
                  <a:rPr lang="en-US" sz="2400" dirty="0"/>
                  <a:t>(refugee flows):</a:t>
                </a:r>
              </a:p>
              <a:p>
                <a:pPr marL="0" indent="0">
                  <a:buNone/>
                </a:pP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𝑉𝑎𝑟</m:t>
                          </m:r>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sub>
                      </m:sSub>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sub>
                          </m:sSub>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𝑌</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e>
                          </m:d>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𝑥</m:t>
                          </m:r>
                        </m:sub>
                        <m:sup/>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sub>
                                  </m:sSub>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𝑌</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e>
                                  </m:d>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𝑃</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𝐸</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𝑌</m:t>
                                  </m:r>
                                </m:e>
                              </m:d>
                            </m:e>
                            <m:sup>
                              <m:r>
                                <a:rPr lang="en-US" sz="2400" b="0" i="1" smtClean="0">
                                  <a:latin typeface="Cambria Math" panose="02040503050406030204" pitchFamily="18" charset="0"/>
                                </a:rPr>
                                <m:t>2</m:t>
                              </m:r>
                            </m:sup>
                          </m:sSup>
                        </m:e>
                      </m:nary>
                    </m:oMath>
                  </m:oMathPara>
                </a14:m>
                <a:endParaRPr lang="en-US" sz="2400" dirty="0"/>
              </a:p>
              <a:p>
                <a:pPr marL="0" indent="0">
                  <a:buNone/>
                </a:pP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𝑉𝑎𝑟</m:t>
                          </m:r>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sub>
                      </m:sSub>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sub>
                          </m:sSub>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𝑌</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e>
                          </m:d>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sub>
                        <m:sup/>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sub>
                                  </m:sSub>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𝑌</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r>
                                        <a:rPr lang="en-US" sz="2400" b="0" i="1" smtClean="0">
                                          <a:latin typeface="Cambria Math" panose="02040503050406030204" pitchFamily="18" charset="0"/>
                                        </a:rPr>
                                        <m:t>𝑦</m:t>
                                      </m:r>
                                    </m:e>
                                  </m:d>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𝑃</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r>
                                <a:rPr lang="en-US" sz="2400" b="0" i="1" smtClean="0">
                                  <a:latin typeface="Cambria Math" panose="02040503050406030204" pitchFamily="18" charset="0"/>
                                </a:rPr>
                                <m:t>𝑦</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𝐸</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𝑌</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𝑗</m:t>
                              </m:r>
                            </m:sub>
                          </m:sSub>
                        </m:e>
                      </m:nary>
                    </m:oMath>
                  </m:oMathPara>
                </a14:m>
                <a:endParaRPr lang="en-US" sz="2400" b="0" dirty="0"/>
              </a:p>
              <a:p>
                <a:pPr lvl="1"/>
                <a:endParaRPr lang="en-US" sz="2000" dirty="0">
                  <a:latin typeface="Rockwell" panose="02060603020205020403" pitchFamily="18" charset="77"/>
                </a:endParaRPr>
              </a:p>
              <a:p>
                <a:pPr lvl="1"/>
                <a:r>
                  <a:rPr lang="en-US" sz="2400" dirty="0">
                    <a:latin typeface="Rockwell" panose="02060603020205020403" pitchFamily="18" charset="77"/>
                  </a:rPr>
                  <a:t>First (direct) order effects: </a:t>
                </a:r>
                <a:r>
                  <a:rPr lang="en-US" sz="2400" i="1" dirty="0">
                    <a:latin typeface="Rockwell" panose="02060603020205020403" pitchFamily="18" charset="77"/>
                  </a:rPr>
                  <a:t>S</a:t>
                </a:r>
                <a:r>
                  <a:rPr lang="en-US" sz="2400" i="1" baseline="-25000" dirty="0">
                    <a:latin typeface="Rockwell" panose="02060603020205020403" pitchFamily="18" charset="77"/>
                  </a:rPr>
                  <a:t>i</a:t>
                </a:r>
                <a:r>
                  <a:rPr lang="en-US" sz="2400" dirty="0">
                    <a:latin typeface="Rockwell" panose="02060603020205020403" pitchFamily="18" charset="77"/>
                  </a:rPr>
                  <a:t>=</a:t>
                </a:r>
                <a:r>
                  <a:rPr lang="en-US" sz="2400" i="1" dirty="0">
                    <a:latin typeface="Rockwell" panose="02060603020205020403" pitchFamily="18" charset="77"/>
                  </a:rPr>
                  <a:t>V</a:t>
                </a:r>
                <a:r>
                  <a:rPr lang="en-US" sz="2400" i="1" baseline="-25000" dirty="0">
                    <a:latin typeface="Rockwell" panose="02060603020205020403" pitchFamily="18" charset="77"/>
                  </a:rPr>
                  <a:t>i </a:t>
                </a:r>
                <a:r>
                  <a:rPr lang="en-US" sz="2400" dirty="0">
                    <a:latin typeface="Rockwell" panose="02060603020205020403" pitchFamily="18" charset="77"/>
                  </a:rPr>
                  <a:t>/ (</a:t>
                </a:r>
                <a:r>
                  <a:rPr lang="en-US" sz="2400" i="1" dirty="0">
                    <a:latin typeface="Rockwell" panose="02060603020205020403" pitchFamily="18" charset="77"/>
                  </a:rPr>
                  <a:t>V(Y)</a:t>
                </a:r>
                <a:r>
                  <a:rPr lang="en-US" sz="2400" dirty="0">
                    <a:latin typeface="Rockwell" panose="02060603020205020403" pitchFamily="18" charset="77"/>
                  </a:rPr>
                  <a:t>)	</a:t>
                </a:r>
              </a:p>
              <a:p>
                <a:pPr lvl="1"/>
                <a:r>
                  <a:rPr lang="en-US" sz="2400" dirty="0">
                    <a:latin typeface="Rockwell" panose="02060603020205020403" pitchFamily="18" charset="77"/>
                  </a:rPr>
                  <a:t>Total order effects:  </a:t>
                </a:r>
                <a:r>
                  <a:rPr lang="en-US" sz="2400" i="1" dirty="0" err="1">
                    <a:latin typeface="Rockwell" panose="02060603020205020403" pitchFamily="18" charset="77"/>
                  </a:rPr>
                  <a:t>S</a:t>
                </a:r>
                <a:r>
                  <a:rPr lang="en-US" sz="2400" i="1" baseline="-25000" dirty="0" err="1">
                    <a:latin typeface="Rockwell" panose="02060603020205020403" pitchFamily="18" charset="77"/>
                  </a:rPr>
                  <a:t>Ti</a:t>
                </a:r>
                <a:r>
                  <a:rPr lang="en-US" sz="2400" baseline="-25000" dirty="0">
                    <a:latin typeface="Rockwell" panose="02060603020205020403" pitchFamily="18" charset="77"/>
                  </a:rPr>
                  <a:t> </a:t>
                </a:r>
                <a:r>
                  <a:rPr lang="en-US" sz="2400" dirty="0">
                    <a:latin typeface="Rockwell" panose="02060603020205020403" pitchFamily="18" charset="77"/>
                  </a:rPr>
                  <a:t>( i.e. for factor X</a:t>
                </a:r>
                <a:r>
                  <a:rPr lang="en-US" sz="2400" baseline="-25000" dirty="0">
                    <a:latin typeface="Rockwell" panose="02060603020205020403" pitchFamily="18" charset="77"/>
                  </a:rPr>
                  <a:t>1</a:t>
                </a:r>
                <a:r>
                  <a:rPr lang="en-US" sz="2400" i="1" dirty="0">
                    <a:latin typeface="Rockwell" panose="02060603020205020403" pitchFamily="18" charset="77"/>
                  </a:rPr>
                  <a:t>)= S</a:t>
                </a:r>
                <a:r>
                  <a:rPr lang="en-US" sz="2400" b="1" i="1" baseline="-25000" dirty="0">
                    <a:latin typeface="Rockwell" panose="02060603020205020403" pitchFamily="18" charset="77"/>
                  </a:rPr>
                  <a:t>1</a:t>
                </a:r>
                <a:r>
                  <a:rPr lang="en-US" sz="2400" i="1" dirty="0">
                    <a:latin typeface="Rockwell" panose="02060603020205020403" pitchFamily="18" charset="77"/>
                  </a:rPr>
                  <a:t> + S</a:t>
                </a:r>
                <a:r>
                  <a:rPr lang="en-US" sz="2400" b="1" i="1" baseline="-25000" dirty="0">
                    <a:latin typeface="Rockwell" panose="02060603020205020403" pitchFamily="18" charset="77"/>
                  </a:rPr>
                  <a:t>1</a:t>
                </a:r>
                <a:r>
                  <a:rPr lang="en-US" sz="2400" i="1" baseline="-25000" dirty="0">
                    <a:latin typeface="Rockwell" panose="02060603020205020403" pitchFamily="18" charset="77"/>
                  </a:rPr>
                  <a:t>2</a:t>
                </a:r>
                <a:r>
                  <a:rPr lang="en-US" sz="2400" i="1" dirty="0">
                    <a:latin typeface="Rockwell" panose="02060603020205020403" pitchFamily="18" charset="77"/>
                  </a:rPr>
                  <a:t> + S</a:t>
                </a:r>
                <a:r>
                  <a:rPr lang="en-US" sz="2400" b="1" i="1" baseline="-25000" dirty="0">
                    <a:latin typeface="Rockwell" panose="02060603020205020403" pitchFamily="18" charset="77"/>
                  </a:rPr>
                  <a:t>1</a:t>
                </a:r>
                <a:r>
                  <a:rPr lang="en-US" sz="2400" i="1" baseline="-25000" dirty="0">
                    <a:latin typeface="Rockwell" panose="02060603020205020403" pitchFamily="18" charset="77"/>
                  </a:rPr>
                  <a:t>3</a:t>
                </a:r>
                <a:r>
                  <a:rPr lang="en-US" sz="2400" i="1" dirty="0">
                    <a:latin typeface="Rockwell" panose="02060603020205020403" pitchFamily="18" charset="77"/>
                  </a:rPr>
                  <a:t> + … + S</a:t>
                </a:r>
                <a:r>
                  <a:rPr lang="en-US" sz="2400" b="1" i="1" baseline="-25000" dirty="0">
                    <a:latin typeface="Rockwell" panose="02060603020205020403" pitchFamily="18" charset="77"/>
                  </a:rPr>
                  <a:t>1</a:t>
                </a:r>
                <a:r>
                  <a:rPr lang="en-US" sz="2400" i="1" baseline="-25000" dirty="0">
                    <a:latin typeface="Rockwell" panose="02060603020205020403" pitchFamily="18" charset="77"/>
                  </a:rPr>
                  <a:t>23</a:t>
                </a:r>
                <a:r>
                  <a:rPr lang="en-US" sz="2400" i="1" dirty="0">
                    <a:latin typeface="Rockwell" panose="02060603020205020403" pitchFamily="18" charset="77"/>
                  </a:rPr>
                  <a:t> </a:t>
                </a:r>
                <a:r>
                  <a:rPr lang="en-US" sz="2400" dirty="0">
                    <a:latin typeface="Rockwell" panose="02060603020205020403" pitchFamily="18" charset="77"/>
                  </a:rPr>
                  <a:t>+ …</a:t>
                </a:r>
              </a:p>
              <a:p>
                <a:pPr lvl="1"/>
                <a:r>
                  <a:rPr lang="en-US" sz="2400" dirty="0">
                    <a:latin typeface="Rockwell" panose="02060603020205020403" pitchFamily="18" charset="77"/>
                  </a:rPr>
                  <a:t>Interactions (higher order effects) : </a:t>
                </a:r>
                <a:r>
                  <a:rPr lang="en-US" sz="2400" i="1" dirty="0" err="1">
                    <a:latin typeface="Rockwell" panose="02060603020205020403" pitchFamily="18" charset="77"/>
                  </a:rPr>
                  <a:t>S</a:t>
                </a:r>
                <a:r>
                  <a:rPr lang="en-US" sz="2400" i="1" baseline="-25000" dirty="0" err="1">
                    <a:latin typeface="Rockwell" panose="02060603020205020403" pitchFamily="18" charset="77"/>
                  </a:rPr>
                  <a:t>Ti</a:t>
                </a:r>
                <a:r>
                  <a:rPr lang="en-US" sz="2400" i="1" dirty="0">
                    <a:latin typeface="Rockwell" panose="02060603020205020403" pitchFamily="18" charset="77"/>
                  </a:rPr>
                  <a:t> – S</a:t>
                </a:r>
                <a:r>
                  <a:rPr lang="en-US" sz="2400" i="1" baseline="-25000" dirty="0">
                    <a:latin typeface="Rockwell" panose="02060603020205020403" pitchFamily="18" charset="77"/>
                  </a:rPr>
                  <a:t>i</a:t>
                </a:r>
              </a:p>
            </p:txBody>
          </p:sp>
        </mc:Choice>
        <mc:Fallback xmlns="">
          <p:sp>
            <p:nvSpPr>
              <p:cNvPr id="3" name="Content Placeholder 2">
                <a:extLst>
                  <a:ext uri="{FF2B5EF4-FFF2-40B4-BE49-F238E27FC236}">
                    <a16:creationId xmlns:a16="http://schemas.microsoft.com/office/drawing/2014/main" id="{1779554F-EBB5-5F4A-AA85-7C00D206B28A}"/>
                  </a:ext>
                </a:extLst>
              </p:cNvPr>
              <p:cNvSpPr>
                <a:spLocks noGrp="1" noRot="1" noChangeAspect="1" noMove="1" noResize="1" noEditPoints="1" noAdjustHandles="1" noChangeArrowheads="1" noChangeShapeType="1" noTextEdit="1"/>
              </p:cNvSpPr>
              <p:nvPr>
                <p:ph idx="1"/>
              </p:nvPr>
            </p:nvSpPr>
            <p:spPr>
              <a:xfrm>
                <a:off x="585457" y="1116472"/>
                <a:ext cx="10927532" cy="5255899"/>
              </a:xfrm>
              <a:blipFill>
                <a:blip r:embed="rId2"/>
                <a:stretch>
                  <a:fillRect l="-6845" t="-2169" b="-60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18B9B6A-6792-004F-9C27-F8C016F89EA0}"/>
              </a:ext>
            </a:extLst>
          </p:cNvPr>
          <p:cNvSpPr>
            <a:spLocks noGrp="1"/>
          </p:cNvSpPr>
          <p:nvPr>
            <p:ph type="sldNum" sz="quarter" idx="12"/>
          </p:nvPr>
        </p:nvSpPr>
        <p:spPr/>
        <p:txBody>
          <a:bodyPr/>
          <a:lstStyle/>
          <a:p>
            <a:fld id="{4FAB73BC-B049-4115-A692-8D63A059BFB8}" type="slidenum">
              <a:rPr lang="en-US" smtClean="0"/>
              <a:t>39</a:t>
            </a:fld>
            <a:endParaRPr lang="en-US"/>
          </a:p>
        </p:txBody>
      </p:sp>
    </p:spTree>
    <p:extLst>
      <p:ext uri="{BB962C8B-B14F-4D97-AF65-F5344CB8AC3E}">
        <p14:creationId xmlns:p14="http://schemas.microsoft.com/office/powerpoint/2010/main" val="10366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B9AA90-634E-454D-9851-F993BC3E748F}"/>
              </a:ext>
            </a:extLst>
          </p:cNvPr>
          <p:cNvSpPr>
            <a:spLocks noGrp="1"/>
          </p:cNvSpPr>
          <p:nvPr>
            <p:ph type="sldNum" sz="quarter" idx="12"/>
          </p:nvPr>
        </p:nvSpPr>
        <p:spPr>
          <a:xfrm>
            <a:off x="11541995" y="6399897"/>
            <a:ext cx="393300" cy="315148"/>
          </a:xfrm>
        </p:spPr>
        <p:txBody>
          <a:bodyPr/>
          <a:lstStyle/>
          <a:p>
            <a:fld id="{D59318F9-956F-4F00-BBAE-8C1FE4046403}" type="slidenum">
              <a:rPr lang="en-US" b="1" smtClean="0">
                <a:solidFill>
                  <a:schemeClr val="bg1"/>
                </a:solidFill>
                <a:latin typeface="Calibri"/>
              </a:rPr>
              <a:pPr/>
              <a:t>4</a:t>
            </a:fld>
            <a:endParaRPr lang="en-US" b="1" dirty="0">
              <a:solidFill>
                <a:schemeClr val="bg1"/>
              </a:solidFill>
              <a:latin typeface="Calibri"/>
            </a:endParaRPr>
          </a:p>
        </p:txBody>
      </p:sp>
      <p:sp>
        <p:nvSpPr>
          <p:cNvPr id="13" name="Title 12">
            <a:extLst>
              <a:ext uri="{FF2B5EF4-FFF2-40B4-BE49-F238E27FC236}">
                <a16:creationId xmlns:a16="http://schemas.microsoft.com/office/drawing/2014/main" id="{A09663E5-D652-0D4C-97CA-1D8127879036}"/>
              </a:ext>
            </a:extLst>
          </p:cNvPr>
          <p:cNvSpPr>
            <a:spLocks noGrp="1" noChangeAspect="1"/>
          </p:cNvSpPr>
          <p:nvPr>
            <p:ph type="title"/>
          </p:nvPr>
        </p:nvSpPr>
        <p:spPr/>
        <p:txBody>
          <a:bodyPr>
            <a:normAutofit/>
          </a:bodyPr>
          <a:lstStyle/>
          <a:p>
            <a:r>
              <a:rPr lang="en-US" dirty="0"/>
              <a:t>The Team</a:t>
            </a:r>
          </a:p>
        </p:txBody>
      </p:sp>
      <p:pic>
        <p:nvPicPr>
          <p:cNvPr id="3" name="Picture 2">
            <a:extLst>
              <a:ext uri="{FF2B5EF4-FFF2-40B4-BE49-F238E27FC236}">
                <a16:creationId xmlns:a16="http://schemas.microsoft.com/office/drawing/2014/main" id="{5EEF100A-7804-C444-8678-B3BC8AB52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55" y="1135523"/>
            <a:ext cx="11049000" cy="5689600"/>
          </a:xfrm>
          <a:prstGeom prst="rect">
            <a:avLst/>
          </a:prstGeom>
        </p:spPr>
      </p:pic>
      <p:sp>
        <p:nvSpPr>
          <p:cNvPr id="5" name="TextBox 4">
            <a:extLst>
              <a:ext uri="{FF2B5EF4-FFF2-40B4-BE49-F238E27FC236}">
                <a16:creationId xmlns:a16="http://schemas.microsoft.com/office/drawing/2014/main" id="{7B985E32-D06B-FC42-B749-BE16E080992E}"/>
              </a:ext>
            </a:extLst>
          </p:cNvPr>
          <p:cNvSpPr txBox="1"/>
          <p:nvPr/>
        </p:nvSpPr>
        <p:spPr>
          <a:xfrm>
            <a:off x="10590266" y="2910044"/>
            <a:ext cx="1295302" cy="738664"/>
          </a:xfrm>
          <a:prstGeom prst="rect">
            <a:avLst/>
          </a:prstGeom>
          <a:solidFill>
            <a:srgbClr val="D34817"/>
          </a:solid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See Poster</a:t>
            </a:r>
          </a:p>
          <a:p>
            <a:r>
              <a:rPr lang="en-US" sz="1400" b="1" dirty="0">
                <a:solidFill>
                  <a:schemeClr val="bg1"/>
                </a:solidFill>
                <a:latin typeface="Arial" panose="020B0604020202020204" pitchFamily="34" charset="0"/>
                <a:cs typeface="Arial" panose="020B0604020202020204" pitchFamily="34" charset="0"/>
              </a:rPr>
              <a:t>Mehran’s</a:t>
            </a:r>
          </a:p>
          <a:p>
            <a:r>
              <a:rPr lang="en-US" sz="1400" b="1" dirty="0">
                <a:solidFill>
                  <a:schemeClr val="bg1"/>
                </a:solidFill>
                <a:latin typeface="Arial" panose="020B0604020202020204" pitchFamily="34" charset="0"/>
                <a:cs typeface="Arial" panose="020B0604020202020204" pitchFamily="34" charset="0"/>
              </a:rPr>
              <a:t>work</a:t>
            </a:r>
          </a:p>
        </p:txBody>
      </p:sp>
      <p:sp>
        <p:nvSpPr>
          <p:cNvPr id="6" name="TextBox 5">
            <a:extLst>
              <a:ext uri="{FF2B5EF4-FFF2-40B4-BE49-F238E27FC236}">
                <a16:creationId xmlns:a16="http://schemas.microsoft.com/office/drawing/2014/main" id="{A1620A4E-8985-2F45-A9F2-6876A7B4B036}"/>
              </a:ext>
            </a:extLst>
          </p:cNvPr>
          <p:cNvSpPr txBox="1"/>
          <p:nvPr/>
        </p:nvSpPr>
        <p:spPr>
          <a:xfrm>
            <a:off x="11439255" y="3025451"/>
            <a:ext cx="446313" cy="707886"/>
          </a:xfrm>
          <a:prstGeom prst="rect">
            <a:avLst/>
          </a:prstGeom>
          <a:noFill/>
        </p:spPr>
        <p:txBody>
          <a:bodyPr wrap="square" rtlCol="0">
            <a:spAutoFit/>
          </a:bodyPr>
          <a:lstStyle/>
          <a:p>
            <a:r>
              <a:rPr lang="en-US" sz="4000" b="1" dirty="0">
                <a:solidFill>
                  <a:schemeClr val="bg1"/>
                </a:solidFill>
              </a:rPr>
              <a:t>5</a:t>
            </a:r>
            <a:endParaRPr lang="en-US" sz="2400" b="1" dirty="0">
              <a:solidFill>
                <a:schemeClr val="bg1"/>
              </a:solidFill>
            </a:endParaRPr>
          </a:p>
        </p:txBody>
      </p:sp>
      <p:cxnSp>
        <p:nvCxnSpPr>
          <p:cNvPr id="7" name="Straight Arrow Connector 6">
            <a:extLst>
              <a:ext uri="{FF2B5EF4-FFF2-40B4-BE49-F238E27FC236}">
                <a16:creationId xmlns:a16="http://schemas.microsoft.com/office/drawing/2014/main" id="{80346FBB-39EA-F04A-9C63-6BE7D4760DE9}"/>
              </a:ext>
            </a:extLst>
          </p:cNvPr>
          <p:cNvCxnSpPr>
            <a:cxnSpLocks/>
            <a:stCxn id="5" idx="1"/>
          </p:cNvCxnSpPr>
          <p:nvPr/>
        </p:nvCxnSpPr>
        <p:spPr>
          <a:xfrm flipH="1">
            <a:off x="10199852" y="3279376"/>
            <a:ext cx="390414"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66F2E74-AB24-6C47-A8ED-7B207F4D73D5}"/>
              </a:ext>
            </a:extLst>
          </p:cNvPr>
          <p:cNvSpPr txBox="1"/>
          <p:nvPr/>
        </p:nvSpPr>
        <p:spPr>
          <a:xfrm>
            <a:off x="5996006" y="524727"/>
            <a:ext cx="1206178" cy="738664"/>
          </a:xfrm>
          <a:prstGeom prst="rect">
            <a:avLst/>
          </a:prstGeom>
          <a:solidFill>
            <a:srgbClr val="D34817"/>
          </a:solid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See Poster</a:t>
            </a:r>
          </a:p>
          <a:p>
            <a:r>
              <a:rPr lang="en-US" sz="1400" b="1" dirty="0">
                <a:solidFill>
                  <a:schemeClr val="bg1"/>
                </a:solidFill>
                <a:latin typeface="Arial" panose="020B0604020202020204" pitchFamily="34" charset="0"/>
                <a:cs typeface="Arial" panose="020B0604020202020204" pitchFamily="34" charset="0"/>
              </a:rPr>
              <a:t>John’s</a:t>
            </a:r>
          </a:p>
          <a:p>
            <a:r>
              <a:rPr lang="en-US" sz="1400" b="1" dirty="0">
                <a:solidFill>
                  <a:schemeClr val="bg1"/>
                </a:solidFill>
                <a:latin typeface="Arial" panose="020B0604020202020204" pitchFamily="34" charset="0"/>
                <a:cs typeface="Arial" panose="020B0604020202020204" pitchFamily="34" charset="0"/>
              </a:rPr>
              <a:t>work</a:t>
            </a:r>
          </a:p>
        </p:txBody>
      </p:sp>
      <p:cxnSp>
        <p:nvCxnSpPr>
          <p:cNvPr id="11" name="Straight Arrow Connector 10">
            <a:extLst>
              <a:ext uri="{FF2B5EF4-FFF2-40B4-BE49-F238E27FC236}">
                <a16:creationId xmlns:a16="http://schemas.microsoft.com/office/drawing/2014/main" id="{4DDBF1F8-DE7B-F548-B22A-A2CA6ED594E5}"/>
              </a:ext>
            </a:extLst>
          </p:cNvPr>
          <p:cNvCxnSpPr>
            <a:cxnSpLocks/>
          </p:cNvCxnSpPr>
          <p:nvPr/>
        </p:nvCxnSpPr>
        <p:spPr>
          <a:xfrm flipH="1">
            <a:off x="6314887" y="1201747"/>
            <a:ext cx="270848" cy="2997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D019C9-D7EA-1543-BF6F-9E46E7CEC684}"/>
              </a:ext>
            </a:extLst>
          </p:cNvPr>
          <p:cNvSpPr txBox="1"/>
          <p:nvPr/>
        </p:nvSpPr>
        <p:spPr>
          <a:xfrm>
            <a:off x="6629240" y="646473"/>
            <a:ext cx="446313" cy="707886"/>
          </a:xfrm>
          <a:prstGeom prst="rect">
            <a:avLst/>
          </a:prstGeom>
          <a:noFill/>
        </p:spPr>
        <p:txBody>
          <a:bodyPr wrap="square" rtlCol="0">
            <a:spAutoFit/>
          </a:bodyPr>
          <a:lstStyle/>
          <a:p>
            <a:r>
              <a:rPr lang="en-US" sz="4000" b="1" dirty="0">
                <a:solidFill>
                  <a:schemeClr val="bg1"/>
                </a:solidFill>
              </a:rPr>
              <a:t>7</a:t>
            </a:r>
            <a:endParaRPr lang="en-US" sz="2400" b="1" dirty="0">
              <a:solidFill>
                <a:schemeClr val="bg1"/>
              </a:solidFill>
            </a:endParaRPr>
          </a:p>
        </p:txBody>
      </p:sp>
    </p:spTree>
    <p:extLst>
      <p:ext uri="{BB962C8B-B14F-4D97-AF65-F5344CB8AC3E}">
        <p14:creationId xmlns:p14="http://schemas.microsoft.com/office/powerpoint/2010/main" val="206954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7547-334B-0F40-9D34-0DE241B3236A}"/>
              </a:ext>
            </a:extLst>
          </p:cNvPr>
          <p:cNvSpPr>
            <a:spLocks noGrp="1"/>
          </p:cNvSpPr>
          <p:nvPr>
            <p:ph type="title"/>
          </p:nvPr>
        </p:nvSpPr>
        <p:spPr>
          <a:xfrm>
            <a:off x="801624" y="-137561"/>
            <a:ext cx="10058400" cy="1609344"/>
          </a:xfrm>
        </p:spPr>
        <p:txBody>
          <a:bodyPr/>
          <a:lstStyle/>
          <a:p>
            <a:r>
              <a:rPr lang="en-US" dirty="0"/>
              <a:t>Comparison of results</a:t>
            </a:r>
          </a:p>
        </p:txBody>
      </p:sp>
      <p:graphicFrame>
        <p:nvGraphicFramePr>
          <p:cNvPr id="5" name="Content Placeholder 4">
            <a:extLst>
              <a:ext uri="{FF2B5EF4-FFF2-40B4-BE49-F238E27FC236}">
                <a16:creationId xmlns:a16="http://schemas.microsoft.com/office/drawing/2014/main" id="{E41DDC36-BE4B-C447-8399-1B6426934D42}"/>
              </a:ext>
            </a:extLst>
          </p:cNvPr>
          <p:cNvGraphicFramePr>
            <a:graphicFrameLocks noGrp="1"/>
          </p:cNvGraphicFramePr>
          <p:nvPr>
            <p:ph idx="1"/>
          </p:nvPr>
        </p:nvGraphicFramePr>
        <p:xfrm>
          <a:off x="4631960" y="1244185"/>
          <a:ext cx="7433828" cy="3852470"/>
        </p:xfrm>
        <a:graphic>
          <a:graphicData uri="http://schemas.openxmlformats.org/drawingml/2006/table">
            <a:tbl>
              <a:tblPr firstRow="1" firstCol="1" bandRow="1">
                <a:tableStyleId>{5940675A-B579-460E-94D1-54222C63F5DA}</a:tableStyleId>
              </a:tblPr>
              <a:tblGrid>
                <a:gridCol w="1662039">
                  <a:extLst>
                    <a:ext uri="{9D8B030D-6E8A-4147-A177-3AD203B41FA5}">
                      <a16:colId xmlns:a16="http://schemas.microsoft.com/office/drawing/2014/main" val="2493358402"/>
                    </a:ext>
                  </a:extLst>
                </a:gridCol>
                <a:gridCol w="3171470">
                  <a:extLst>
                    <a:ext uri="{9D8B030D-6E8A-4147-A177-3AD203B41FA5}">
                      <a16:colId xmlns:a16="http://schemas.microsoft.com/office/drawing/2014/main" val="4144169015"/>
                    </a:ext>
                  </a:extLst>
                </a:gridCol>
                <a:gridCol w="2600319">
                  <a:extLst>
                    <a:ext uri="{9D8B030D-6E8A-4147-A177-3AD203B41FA5}">
                      <a16:colId xmlns:a16="http://schemas.microsoft.com/office/drawing/2014/main" val="2477734213"/>
                    </a:ext>
                  </a:extLst>
                </a:gridCol>
              </a:tblGrid>
              <a:tr h="264159">
                <a:tc>
                  <a:txBody>
                    <a:bodyPr/>
                    <a:lstStyle/>
                    <a:p>
                      <a:pPr>
                        <a:spcAft>
                          <a:spcPts val="0"/>
                        </a:spcAft>
                      </a:pPr>
                      <a:r>
                        <a:rPr lang="en-US" sz="1400" dirty="0">
                          <a:effectLst/>
                        </a:rPr>
                        <a:t> </a:t>
                      </a:r>
                      <a:endParaRPr lang="en-US" sz="1400" dirty="0">
                        <a:effectLst/>
                        <a:latin typeface="Calibri" panose="020F0502020204030204" pitchFamily="34" charset="0"/>
                        <a:ea typeface="Malgun Gothic" panose="020B0503020000020004" pitchFamily="34" charset="-127"/>
                        <a:cs typeface="Cordia New" panose="020B0304020202020204" pitchFamily="34" charset="-34"/>
                      </a:endParaRPr>
                    </a:p>
                  </a:txBody>
                  <a:tcPr marL="72998" marR="72998" marT="0" marB="0"/>
                </a:tc>
                <a:tc>
                  <a:txBody>
                    <a:bodyPr/>
                    <a:lstStyle/>
                    <a:p>
                      <a:pPr>
                        <a:spcAft>
                          <a:spcPts val="0"/>
                        </a:spcAft>
                      </a:pPr>
                      <a:r>
                        <a:rPr lang="en-US" sz="1700" dirty="0">
                          <a:effectLst/>
                        </a:rPr>
                        <a:t>MR-QAP Important </a:t>
                      </a:r>
                      <a:r>
                        <a:rPr lang="en-US" sz="1700" dirty="0">
                          <a:solidFill>
                            <a:srgbClr val="00B050"/>
                          </a:solidFill>
                          <a:effectLst/>
                        </a:rPr>
                        <a:t>(+/-)</a:t>
                      </a:r>
                      <a:endParaRPr lang="en-US" sz="1700" dirty="0">
                        <a:solidFill>
                          <a:srgbClr val="00B050"/>
                        </a:solidFill>
                        <a:effectLst/>
                        <a:latin typeface="Calibri" panose="020F0502020204030204" pitchFamily="34" charset="0"/>
                        <a:ea typeface="Malgun Gothic" panose="020B0503020000020004" pitchFamily="34" charset="-127"/>
                        <a:cs typeface="Cordia New" panose="020B0304020202020204" pitchFamily="34" charset="-34"/>
                      </a:endParaRPr>
                    </a:p>
                  </a:txBody>
                  <a:tcPr marL="72998" marR="72998" marT="0" marB="0"/>
                </a:tc>
                <a:tc>
                  <a:txBody>
                    <a:bodyPr/>
                    <a:lstStyle/>
                    <a:p>
                      <a:pPr>
                        <a:spcAft>
                          <a:spcPts val="0"/>
                        </a:spcAft>
                      </a:pPr>
                      <a:r>
                        <a:rPr lang="en-US" sz="1700" dirty="0">
                          <a:effectLst/>
                        </a:rPr>
                        <a:t>MR-QAP not Important</a:t>
                      </a:r>
                      <a:endParaRPr lang="en-US" sz="1700" dirty="0">
                        <a:effectLst/>
                        <a:latin typeface="Calibri" panose="020F0502020204030204" pitchFamily="34" charset="0"/>
                        <a:ea typeface="Malgun Gothic" panose="020B0503020000020004" pitchFamily="34" charset="-127"/>
                        <a:cs typeface="Cordia New" panose="020B0304020202020204" pitchFamily="34" charset="-34"/>
                      </a:endParaRPr>
                    </a:p>
                  </a:txBody>
                  <a:tcPr marL="72998" marR="72998" marT="0" marB="0"/>
                </a:tc>
                <a:extLst>
                  <a:ext uri="{0D108BD9-81ED-4DB2-BD59-A6C34878D82A}">
                    <a16:rowId xmlns:a16="http://schemas.microsoft.com/office/drawing/2014/main" val="85995241"/>
                  </a:ext>
                </a:extLst>
              </a:tr>
              <a:tr h="1416814">
                <a:tc>
                  <a:txBody>
                    <a:bodyPr/>
                    <a:lstStyle/>
                    <a:p>
                      <a:pPr>
                        <a:spcAft>
                          <a:spcPts val="0"/>
                        </a:spcAft>
                      </a:pPr>
                      <a:r>
                        <a:rPr lang="es-US" sz="1700" dirty="0">
                          <a:effectLst/>
                        </a:rPr>
                        <a:t>GSA Important (</a:t>
                      </a:r>
                      <a:r>
                        <a:rPr lang="es-US" sz="1700" dirty="0">
                          <a:solidFill>
                            <a:srgbClr val="0432FF"/>
                          </a:solidFill>
                          <a:effectLst/>
                        </a:rPr>
                        <a:t>Si &gt; 0.03 </a:t>
                      </a:r>
                      <a:r>
                        <a:rPr lang="es-US" sz="1700" dirty="0">
                          <a:effectLst/>
                        </a:rPr>
                        <a:t>&amp; </a:t>
                      </a:r>
                      <a:r>
                        <a:rPr lang="es-US" sz="1700" dirty="0">
                          <a:solidFill>
                            <a:srgbClr val="FF0000"/>
                          </a:solidFill>
                          <a:effectLst/>
                        </a:rPr>
                        <a:t>STi &gt; 5%∑STi</a:t>
                      </a:r>
                      <a:r>
                        <a:rPr lang="es-US" sz="1700" dirty="0">
                          <a:effectLst/>
                        </a:rPr>
                        <a:t>)</a:t>
                      </a:r>
                    </a:p>
                    <a:p>
                      <a:pPr>
                        <a:spcAft>
                          <a:spcPts val="0"/>
                        </a:spcAft>
                      </a:pPr>
                      <a:endParaRPr lang="es-US" sz="17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FF0000"/>
                          </a:solidFill>
                        </a:rPr>
                        <a:t>∑STi = 5.65</a:t>
                      </a:r>
                    </a:p>
                  </a:txBody>
                  <a:tcPr marL="72998" marR="72998" marT="0" marB="0"/>
                </a:tc>
                <a:tc>
                  <a:txBody>
                    <a:bodyPr/>
                    <a:lstStyle/>
                    <a:p>
                      <a:pPr>
                        <a:spcAft>
                          <a:spcPts val="0"/>
                        </a:spcAft>
                      </a:pPr>
                      <a:r>
                        <a:rPr lang="en-US" sz="1400" dirty="0">
                          <a:effectLst/>
                        </a:rPr>
                        <a:t>Prior Refugee Flows </a:t>
                      </a:r>
                      <a:r>
                        <a:rPr lang="en-US" sz="1400" dirty="0">
                          <a:solidFill>
                            <a:srgbClr val="00B050"/>
                          </a:solidFill>
                          <a:effectLst/>
                        </a:rPr>
                        <a:t>(+) </a:t>
                      </a:r>
                      <a:r>
                        <a:rPr lang="en-US" sz="1400" dirty="0">
                          <a:solidFill>
                            <a:srgbClr val="0432FF"/>
                          </a:solidFill>
                          <a:effectLst/>
                        </a:rPr>
                        <a:t>(0.52)</a:t>
                      </a:r>
                      <a:r>
                        <a:rPr lang="en-US" sz="1400" dirty="0">
                          <a:solidFill>
                            <a:srgbClr val="FF0000"/>
                          </a:solidFill>
                          <a:effectLst/>
                        </a:rPr>
                        <a:t> (0.54)</a:t>
                      </a:r>
                    </a:p>
                    <a:p>
                      <a:pPr>
                        <a:spcAft>
                          <a:spcPts val="0"/>
                        </a:spcAft>
                      </a:pPr>
                      <a:r>
                        <a:rPr lang="en-US" sz="1400" dirty="0">
                          <a:effectLst/>
                        </a:rPr>
                        <a:t>Democracy Gain </a:t>
                      </a:r>
                      <a:r>
                        <a:rPr lang="en-US" sz="1400" dirty="0">
                          <a:solidFill>
                            <a:srgbClr val="00B050"/>
                          </a:solidFill>
                          <a:effectLst/>
                        </a:rPr>
                        <a:t>(+) </a:t>
                      </a:r>
                      <a:r>
                        <a:rPr lang="en-US" sz="1400" dirty="0">
                          <a:solidFill>
                            <a:srgbClr val="0432FF"/>
                          </a:solidFill>
                          <a:effectLst/>
                        </a:rPr>
                        <a:t>(0.03)</a:t>
                      </a:r>
                      <a:r>
                        <a:rPr lang="en-US" sz="1400" dirty="0">
                          <a:effectLst/>
                        </a:rPr>
                        <a:t> </a:t>
                      </a:r>
                      <a:r>
                        <a:rPr lang="en-US" sz="1400" dirty="0">
                          <a:solidFill>
                            <a:srgbClr val="FF0000"/>
                          </a:solidFill>
                          <a:effectLst/>
                        </a:rPr>
                        <a:t>(0.49)</a:t>
                      </a:r>
                    </a:p>
                    <a:p>
                      <a:pPr>
                        <a:spcAft>
                          <a:spcPts val="0"/>
                        </a:spcAft>
                      </a:pPr>
                      <a:r>
                        <a:rPr lang="en-US" sz="1400" dirty="0">
                          <a:effectLst/>
                        </a:rPr>
                        <a:t>Relative Safety </a:t>
                      </a:r>
                      <a:r>
                        <a:rPr lang="en-US" sz="1400" dirty="0">
                          <a:solidFill>
                            <a:srgbClr val="00B050"/>
                          </a:solidFill>
                          <a:effectLst/>
                        </a:rPr>
                        <a:t>(+) </a:t>
                      </a:r>
                      <a:r>
                        <a:rPr lang="en-US" sz="1400" dirty="0">
                          <a:solidFill>
                            <a:srgbClr val="0432FF"/>
                          </a:solidFill>
                          <a:effectLst/>
                        </a:rPr>
                        <a:t>(0.08)</a:t>
                      </a:r>
                      <a:r>
                        <a:rPr lang="en-US" sz="1400" dirty="0">
                          <a:effectLst/>
                        </a:rPr>
                        <a:t> </a:t>
                      </a:r>
                      <a:r>
                        <a:rPr lang="en-US" sz="1400" dirty="0">
                          <a:solidFill>
                            <a:srgbClr val="FF0000"/>
                          </a:solidFill>
                          <a:effectLst/>
                        </a:rPr>
                        <a:t>(0.49)</a:t>
                      </a:r>
                    </a:p>
                    <a:p>
                      <a:pPr>
                        <a:spcAft>
                          <a:spcPts val="0"/>
                        </a:spcAft>
                      </a:pPr>
                      <a:r>
                        <a:rPr lang="en-US" sz="1400" dirty="0">
                          <a:effectLst/>
                        </a:rPr>
                        <a:t>Immigrant Population </a:t>
                      </a:r>
                      <a:r>
                        <a:rPr lang="en-US" sz="1400" dirty="0">
                          <a:solidFill>
                            <a:srgbClr val="00B050"/>
                          </a:solidFill>
                          <a:effectLst/>
                        </a:rPr>
                        <a:t>(+) </a:t>
                      </a:r>
                      <a:r>
                        <a:rPr lang="en-US" sz="1400" dirty="0">
                          <a:solidFill>
                            <a:srgbClr val="0432FF"/>
                          </a:solidFill>
                          <a:effectLst/>
                        </a:rPr>
                        <a:t>(0.08) </a:t>
                      </a:r>
                      <a:r>
                        <a:rPr lang="en-US" sz="1400" dirty="0">
                          <a:solidFill>
                            <a:srgbClr val="FF0000"/>
                          </a:solidFill>
                          <a:effectLst/>
                        </a:rPr>
                        <a:t>(0.45)</a:t>
                      </a:r>
                    </a:p>
                    <a:p>
                      <a:pPr>
                        <a:spcAft>
                          <a:spcPts val="0"/>
                        </a:spcAft>
                      </a:pPr>
                      <a:r>
                        <a:rPr lang="en-US" sz="1400" dirty="0">
                          <a:effectLst/>
                        </a:rPr>
                        <a:t> </a:t>
                      </a:r>
                      <a:endParaRPr lang="en-US" sz="1400" dirty="0">
                        <a:effectLst/>
                        <a:latin typeface="Calibri" panose="020F0502020204030204" pitchFamily="34" charset="0"/>
                        <a:ea typeface="Malgun Gothic" panose="020B0503020000020004" pitchFamily="34" charset="-127"/>
                        <a:cs typeface="Cordia New" panose="020B0304020202020204" pitchFamily="34" charset="-34"/>
                      </a:endParaRPr>
                    </a:p>
                  </a:txBody>
                  <a:tcPr marL="72998" marR="72998" marT="0" marB="0"/>
                </a:tc>
                <a:tc>
                  <a:txBody>
                    <a:bodyPr/>
                    <a:lstStyle/>
                    <a:p>
                      <a:pPr>
                        <a:spcAft>
                          <a:spcPts val="0"/>
                        </a:spcAft>
                      </a:pPr>
                      <a:r>
                        <a:rPr lang="en-US" sz="1400" dirty="0">
                          <a:solidFill>
                            <a:srgbClr val="FF9300"/>
                          </a:solidFill>
                          <a:effectLst/>
                        </a:rPr>
                        <a:t>Trade</a:t>
                      </a:r>
                      <a:r>
                        <a:rPr lang="en-US" sz="1400" dirty="0">
                          <a:effectLst/>
                        </a:rPr>
                        <a:t> </a:t>
                      </a:r>
                      <a:r>
                        <a:rPr lang="en-US" sz="1400" dirty="0">
                          <a:solidFill>
                            <a:srgbClr val="0432FF"/>
                          </a:solidFill>
                          <a:effectLst/>
                        </a:rPr>
                        <a:t>(0.03)</a:t>
                      </a:r>
                      <a:r>
                        <a:rPr lang="en-US" sz="1400" dirty="0">
                          <a:effectLst/>
                        </a:rPr>
                        <a:t> </a:t>
                      </a:r>
                      <a:r>
                        <a:rPr lang="en-US" sz="1400" dirty="0">
                          <a:solidFill>
                            <a:srgbClr val="FF0000"/>
                          </a:solidFill>
                          <a:effectLst/>
                        </a:rPr>
                        <a:t>(0.44)</a:t>
                      </a:r>
                    </a:p>
                  </a:txBody>
                  <a:tcPr marL="72998" marR="72998" marT="0" marB="0"/>
                </a:tc>
                <a:extLst>
                  <a:ext uri="{0D108BD9-81ED-4DB2-BD59-A6C34878D82A}">
                    <a16:rowId xmlns:a16="http://schemas.microsoft.com/office/drawing/2014/main" val="4132112672"/>
                  </a:ext>
                </a:extLst>
              </a:tr>
              <a:tr h="2171497">
                <a:tc>
                  <a:txBody>
                    <a:bodyPr/>
                    <a:lstStyle/>
                    <a:p>
                      <a:pPr>
                        <a:spcAft>
                          <a:spcPts val="0"/>
                        </a:spcAft>
                      </a:pPr>
                      <a:r>
                        <a:rPr lang="en-US" sz="1700" dirty="0">
                          <a:effectLst/>
                        </a:rPr>
                        <a:t>GSA not Important</a:t>
                      </a:r>
                    </a:p>
                  </a:txBody>
                  <a:tcPr marL="72998" marR="72998" marT="0" marB="0"/>
                </a:tc>
                <a:tc>
                  <a:txBody>
                    <a:bodyPr/>
                    <a:lstStyle/>
                    <a:p>
                      <a:pPr>
                        <a:spcAft>
                          <a:spcPts val="0"/>
                        </a:spcAft>
                      </a:pPr>
                      <a:r>
                        <a:rPr lang="en-US" sz="1400" dirty="0">
                          <a:solidFill>
                            <a:schemeClr val="bg1">
                              <a:lumMod val="50000"/>
                            </a:schemeClr>
                          </a:solidFill>
                          <a:effectLst/>
                        </a:rPr>
                        <a:t>No alliance</a:t>
                      </a:r>
                      <a:r>
                        <a:rPr lang="en-US" sz="1400" dirty="0">
                          <a:effectLst/>
                        </a:rPr>
                        <a:t> </a:t>
                      </a:r>
                      <a:r>
                        <a:rPr lang="en-US" sz="1400" dirty="0">
                          <a:solidFill>
                            <a:srgbClr val="00B050"/>
                          </a:solidFill>
                          <a:effectLst/>
                        </a:rPr>
                        <a:t>(+) </a:t>
                      </a:r>
                      <a:r>
                        <a:rPr lang="en-US" sz="1400" dirty="0">
                          <a:solidFill>
                            <a:srgbClr val="0432FF"/>
                          </a:solidFill>
                          <a:effectLst/>
                        </a:rPr>
                        <a:t>(&lt;0.02)</a:t>
                      </a:r>
                      <a:r>
                        <a:rPr lang="en-US" sz="1400" dirty="0">
                          <a:effectLst/>
                        </a:rPr>
                        <a:t> </a:t>
                      </a:r>
                      <a:r>
                        <a:rPr lang="en-US" sz="1400" dirty="0">
                          <a:solidFill>
                            <a:srgbClr val="FF0000"/>
                          </a:solidFill>
                          <a:effectLst/>
                        </a:rPr>
                        <a:t>(0.29)</a:t>
                      </a:r>
                    </a:p>
                    <a:p>
                      <a:pPr>
                        <a:spcAft>
                          <a:spcPts val="0"/>
                        </a:spcAft>
                      </a:pPr>
                      <a:r>
                        <a:rPr lang="en-US" sz="1400" dirty="0">
                          <a:solidFill>
                            <a:schemeClr val="bg1">
                              <a:lumMod val="50000"/>
                            </a:schemeClr>
                          </a:solidFill>
                          <a:effectLst/>
                        </a:rPr>
                        <a:t>Origin is Syria</a:t>
                      </a:r>
                      <a:r>
                        <a:rPr lang="en-US" sz="1400" dirty="0">
                          <a:effectLst/>
                        </a:rPr>
                        <a:t> </a:t>
                      </a:r>
                      <a:r>
                        <a:rPr lang="en-US" sz="1400" dirty="0">
                          <a:solidFill>
                            <a:srgbClr val="00B050"/>
                          </a:solidFill>
                          <a:effectLst/>
                        </a:rPr>
                        <a:t>(+) </a:t>
                      </a:r>
                      <a:r>
                        <a:rPr lang="en-US" sz="1400" dirty="0">
                          <a:solidFill>
                            <a:srgbClr val="0432FF"/>
                          </a:solidFill>
                          <a:effectLst/>
                        </a:rPr>
                        <a:t>(0.03)</a:t>
                      </a:r>
                      <a:r>
                        <a:rPr lang="en-US" sz="1400" dirty="0">
                          <a:effectLst/>
                        </a:rPr>
                        <a:t> </a:t>
                      </a:r>
                      <a:r>
                        <a:rPr lang="en-US" sz="1400" dirty="0">
                          <a:solidFill>
                            <a:srgbClr val="FF0000"/>
                          </a:solidFill>
                          <a:effectLst/>
                        </a:rPr>
                        <a:t>(0.13)</a:t>
                      </a:r>
                    </a:p>
                    <a:p>
                      <a:pPr>
                        <a:spcAft>
                          <a:spcPts val="0"/>
                        </a:spcAft>
                      </a:pPr>
                      <a:r>
                        <a:rPr lang="en-US" sz="1400" dirty="0">
                          <a:solidFill>
                            <a:schemeClr val="bg1">
                              <a:lumMod val="50000"/>
                            </a:schemeClr>
                          </a:solidFill>
                          <a:effectLst/>
                        </a:rPr>
                        <a:t>Origin is Afghanistan </a:t>
                      </a:r>
                      <a:r>
                        <a:rPr lang="en-US" sz="1400" dirty="0">
                          <a:solidFill>
                            <a:srgbClr val="00B050"/>
                          </a:solidFill>
                          <a:effectLst/>
                        </a:rPr>
                        <a:t>(+) </a:t>
                      </a:r>
                      <a:r>
                        <a:rPr lang="en-US" sz="1400" dirty="0">
                          <a:solidFill>
                            <a:srgbClr val="0432FF"/>
                          </a:solidFill>
                          <a:effectLst/>
                        </a:rPr>
                        <a:t>(&lt;0.01) </a:t>
                      </a:r>
                      <a:r>
                        <a:rPr lang="en-US" sz="1400" dirty="0">
                          <a:solidFill>
                            <a:srgbClr val="FF0000"/>
                          </a:solidFill>
                          <a:effectLst/>
                        </a:rPr>
                        <a:t>(0.08)</a:t>
                      </a:r>
                    </a:p>
                    <a:p>
                      <a:pPr>
                        <a:spcAft>
                          <a:spcPts val="0"/>
                        </a:spcAft>
                      </a:pPr>
                      <a:r>
                        <a:rPr lang="en-US" sz="1400" dirty="0">
                          <a:solidFill>
                            <a:schemeClr val="bg1">
                              <a:lumMod val="50000"/>
                            </a:schemeClr>
                          </a:solidFill>
                          <a:effectLst/>
                        </a:rPr>
                        <a:t>Origin is Burundi </a:t>
                      </a:r>
                      <a:r>
                        <a:rPr lang="en-US" sz="1400" dirty="0">
                          <a:solidFill>
                            <a:srgbClr val="00B050"/>
                          </a:solidFill>
                          <a:effectLst/>
                        </a:rPr>
                        <a:t>(+) </a:t>
                      </a:r>
                      <a:r>
                        <a:rPr lang="en-US" sz="1400" dirty="0">
                          <a:solidFill>
                            <a:srgbClr val="0432FF"/>
                          </a:solidFill>
                          <a:effectLst/>
                        </a:rPr>
                        <a:t>(&lt;0.01) </a:t>
                      </a:r>
                      <a:r>
                        <a:rPr lang="en-US" sz="1400" dirty="0">
                          <a:solidFill>
                            <a:srgbClr val="FF0000"/>
                          </a:solidFill>
                          <a:effectLst/>
                        </a:rPr>
                        <a:t>(0.11)</a:t>
                      </a:r>
                    </a:p>
                    <a:p>
                      <a:pPr>
                        <a:spcAft>
                          <a:spcPts val="0"/>
                        </a:spcAft>
                      </a:pPr>
                      <a:r>
                        <a:rPr lang="en-US" sz="1400" dirty="0">
                          <a:solidFill>
                            <a:schemeClr val="bg1">
                              <a:lumMod val="50000"/>
                            </a:schemeClr>
                          </a:solidFill>
                          <a:effectLst/>
                        </a:rPr>
                        <a:t>Origin is CAR</a:t>
                      </a:r>
                      <a:r>
                        <a:rPr lang="en-US" sz="1400" dirty="0">
                          <a:effectLst/>
                        </a:rPr>
                        <a:t> </a:t>
                      </a:r>
                      <a:r>
                        <a:rPr lang="en-US" sz="1400" dirty="0">
                          <a:solidFill>
                            <a:srgbClr val="00B050"/>
                          </a:solidFill>
                          <a:effectLst/>
                        </a:rPr>
                        <a:t>(+) </a:t>
                      </a:r>
                      <a:r>
                        <a:rPr lang="en-US" sz="1400" dirty="0">
                          <a:solidFill>
                            <a:srgbClr val="0432FF"/>
                          </a:solidFill>
                          <a:effectLst/>
                        </a:rPr>
                        <a:t>(&lt;0.01) </a:t>
                      </a:r>
                      <a:r>
                        <a:rPr lang="en-US" sz="1400" dirty="0">
                          <a:solidFill>
                            <a:srgbClr val="FF0000"/>
                          </a:solidFill>
                          <a:effectLst/>
                        </a:rPr>
                        <a:t>(0.04)</a:t>
                      </a:r>
                    </a:p>
                    <a:p>
                      <a:pPr>
                        <a:spcAft>
                          <a:spcPts val="0"/>
                        </a:spcAft>
                      </a:pPr>
                      <a:r>
                        <a:rPr lang="en-US" sz="1400" dirty="0">
                          <a:solidFill>
                            <a:schemeClr val="bg1">
                              <a:lumMod val="50000"/>
                            </a:schemeClr>
                          </a:solidFill>
                          <a:effectLst/>
                        </a:rPr>
                        <a:t>Origin is Eritrea </a:t>
                      </a:r>
                      <a:r>
                        <a:rPr lang="en-US" sz="1400" dirty="0">
                          <a:solidFill>
                            <a:srgbClr val="00B050"/>
                          </a:solidFill>
                          <a:effectLst/>
                        </a:rPr>
                        <a:t>(+) </a:t>
                      </a:r>
                      <a:r>
                        <a:rPr lang="en-US" sz="1400" dirty="0">
                          <a:solidFill>
                            <a:srgbClr val="0432FF"/>
                          </a:solidFill>
                          <a:effectLst/>
                        </a:rPr>
                        <a:t>(&lt;0.01) </a:t>
                      </a:r>
                      <a:r>
                        <a:rPr lang="en-US" sz="1400" dirty="0">
                          <a:solidFill>
                            <a:srgbClr val="FF0000"/>
                          </a:solidFill>
                          <a:effectLst/>
                        </a:rPr>
                        <a:t>(0.05)</a:t>
                      </a:r>
                    </a:p>
                    <a:p>
                      <a:pPr>
                        <a:spcAft>
                          <a:spcPts val="0"/>
                        </a:spcAft>
                      </a:pPr>
                      <a:r>
                        <a:rPr lang="en-US" sz="1400" dirty="0">
                          <a:solidFill>
                            <a:schemeClr val="bg1">
                              <a:lumMod val="50000"/>
                            </a:schemeClr>
                          </a:solidFill>
                          <a:effectLst/>
                        </a:rPr>
                        <a:t>Origin is Iraq</a:t>
                      </a:r>
                      <a:r>
                        <a:rPr lang="en-US" sz="1400" dirty="0">
                          <a:effectLst/>
                        </a:rPr>
                        <a:t> </a:t>
                      </a:r>
                      <a:r>
                        <a:rPr lang="en-US" sz="1400" dirty="0">
                          <a:solidFill>
                            <a:srgbClr val="00B050"/>
                          </a:solidFill>
                          <a:effectLst/>
                        </a:rPr>
                        <a:t>(+) </a:t>
                      </a:r>
                      <a:r>
                        <a:rPr lang="en-US" sz="1400" dirty="0">
                          <a:solidFill>
                            <a:srgbClr val="0432FF"/>
                          </a:solidFill>
                          <a:effectLst/>
                        </a:rPr>
                        <a:t>(&lt;0.01)</a:t>
                      </a:r>
                      <a:r>
                        <a:rPr lang="en-US" sz="1400" dirty="0">
                          <a:effectLst/>
                        </a:rPr>
                        <a:t> </a:t>
                      </a:r>
                      <a:r>
                        <a:rPr lang="en-US" sz="1400" dirty="0">
                          <a:solidFill>
                            <a:srgbClr val="FF0000"/>
                          </a:solidFill>
                          <a:effectLst/>
                        </a:rPr>
                        <a:t>(0.08)</a:t>
                      </a:r>
                    </a:p>
                    <a:p>
                      <a:pPr>
                        <a:spcAft>
                          <a:spcPts val="0"/>
                        </a:spcAft>
                      </a:pPr>
                      <a:r>
                        <a:rPr lang="en-US" sz="1400" dirty="0">
                          <a:solidFill>
                            <a:schemeClr val="bg1">
                              <a:lumMod val="50000"/>
                            </a:schemeClr>
                          </a:solidFill>
                          <a:effectLst/>
                        </a:rPr>
                        <a:t>Origin is Sudan </a:t>
                      </a:r>
                      <a:r>
                        <a:rPr lang="en-US" sz="1400" dirty="0">
                          <a:solidFill>
                            <a:srgbClr val="00B050"/>
                          </a:solidFill>
                          <a:effectLst/>
                        </a:rPr>
                        <a:t>(+) </a:t>
                      </a:r>
                      <a:r>
                        <a:rPr lang="en-US" sz="1400" dirty="0">
                          <a:solidFill>
                            <a:srgbClr val="0432FF"/>
                          </a:solidFill>
                          <a:effectLst/>
                        </a:rPr>
                        <a:t>(&lt;0.01) </a:t>
                      </a:r>
                      <a:r>
                        <a:rPr lang="en-US" sz="1400" dirty="0">
                          <a:solidFill>
                            <a:srgbClr val="FF0000"/>
                          </a:solidFill>
                          <a:effectLst/>
                        </a:rPr>
                        <a:t>(0.06)</a:t>
                      </a:r>
                      <a:endParaRPr lang="en-US" sz="1400" dirty="0">
                        <a:solidFill>
                          <a:srgbClr val="FF0000"/>
                        </a:solidFill>
                        <a:effectLst/>
                        <a:latin typeface="Calibri" panose="020F0502020204030204" pitchFamily="34" charset="0"/>
                        <a:ea typeface="Malgun Gothic" panose="020B0503020000020004" pitchFamily="34" charset="-127"/>
                        <a:cs typeface="Cordia New" panose="020B0304020202020204" pitchFamily="34" charset="-34"/>
                      </a:endParaRPr>
                    </a:p>
                  </a:txBody>
                  <a:tcPr marL="72998" marR="72998" marT="0" marB="0"/>
                </a:tc>
                <a:tc>
                  <a:txBody>
                    <a:bodyPr/>
                    <a:lstStyle/>
                    <a:p>
                      <a:pPr>
                        <a:spcAft>
                          <a:spcPts val="0"/>
                        </a:spcAft>
                      </a:pPr>
                      <a:r>
                        <a:rPr lang="en-US" sz="1400" dirty="0" err="1">
                          <a:effectLst/>
                        </a:rPr>
                        <a:t>Gdppc</a:t>
                      </a:r>
                      <a:r>
                        <a:rPr lang="en-US" sz="1400" dirty="0">
                          <a:effectLst/>
                        </a:rPr>
                        <a:t> gradient </a:t>
                      </a:r>
                      <a:r>
                        <a:rPr lang="en-US" sz="1400" dirty="0">
                          <a:solidFill>
                            <a:srgbClr val="0432FF"/>
                          </a:solidFill>
                          <a:effectLst/>
                        </a:rPr>
                        <a:t>(0.03) </a:t>
                      </a:r>
                      <a:r>
                        <a:rPr lang="en-US" sz="1400" dirty="0">
                          <a:solidFill>
                            <a:srgbClr val="FF0000"/>
                          </a:solidFill>
                          <a:effectLst/>
                        </a:rPr>
                        <a:t>(0.21)</a:t>
                      </a:r>
                    </a:p>
                    <a:p>
                      <a:pPr>
                        <a:spcAft>
                          <a:spcPts val="0"/>
                        </a:spcAft>
                      </a:pPr>
                      <a:r>
                        <a:rPr lang="en-US" sz="1400" dirty="0">
                          <a:solidFill>
                            <a:srgbClr val="00B050"/>
                          </a:solidFill>
                          <a:effectLst/>
                        </a:rPr>
                        <a:t>Contiguity</a:t>
                      </a:r>
                      <a:r>
                        <a:rPr lang="en-US" sz="1400" dirty="0">
                          <a:effectLst/>
                        </a:rPr>
                        <a:t> </a:t>
                      </a:r>
                      <a:r>
                        <a:rPr lang="en-US" sz="1400" dirty="0">
                          <a:solidFill>
                            <a:srgbClr val="0432FF"/>
                          </a:solidFill>
                          <a:effectLst/>
                        </a:rPr>
                        <a:t>(&lt;0.02)</a:t>
                      </a:r>
                      <a:r>
                        <a:rPr lang="en-US" sz="1400" dirty="0">
                          <a:effectLst/>
                        </a:rPr>
                        <a:t> </a:t>
                      </a:r>
                      <a:r>
                        <a:rPr lang="en-US" sz="1400" dirty="0">
                          <a:solidFill>
                            <a:srgbClr val="FF0000"/>
                          </a:solidFill>
                          <a:effectLst/>
                        </a:rPr>
                        <a:t>(0.42)</a:t>
                      </a:r>
                    </a:p>
                    <a:p>
                      <a:pPr>
                        <a:spcAft>
                          <a:spcPts val="0"/>
                        </a:spcAft>
                      </a:pPr>
                      <a:r>
                        <a:rPr lang="en-US" sz="1400" dirty="0">
                          <a:solidFill>
                            <a:srgbClr val="00B050"/>
                          </a:solidFill>
                          <a:effectLst/>
                        </a:rPr>
                        <a:t>Neighbors</a:t>
                      </a:r>
                      <a:r>
                        <a:rPr lang="en-US" sz="1400" dirty="0">
                          <a:effectLst/>
                        </a:rPr>
                        <a:t> </a:t>
                      </a:r>
                      <a:r>
                        <a:rPr lang="en-US" sz="1400" dirty="0">
                          <a:solidFill>
                            <a:srgbClr val="0432FF"/>
                          </a:solidFill>
                          <a:effectLst/>
                        </a:rPr>
                        <a:t>(&lt;0.02)</a:t>
                      </a:r>
                      <a:r>
                        <a:rPr lang="en-US" sz="1400" dirty="0">
                          <a:effectLst/>
                        </a:rPr>
                        <a:t> </a:t>
                      </a:r>
                      <a:r>
                        <a:rPr lang="en-US" sz="1400" dirty="0">
                          <a:solidFill>
                            <a:srgbClr val="FF0000"/>
                          </a:solidFill>
                          <a:effectLst/>
                        </a:rPr>
                        <a:t>(&lt;=0.35)</a:t>
                      </a:r>
                    </a:p>
                    <a:p>
                      <a:pPr>
                        <a:spcAft>
                          <a:spcPts val="0"/>
                        </a:spcAft>
                      </a:pPr>
                      <a:r>
                        <a:rPr lang="en-US" sz="1400" dirty="0">
                          <a:effectLst/>
                        </a:rPr>
                        <a:t>Origin is South Sudan </a:t>
                      </a:r>
                      <a:r>
                        <a:rPr lang="en-US" sz="1400" dirty="0">
                          <a:solidFill>
                            <a:srgbClr val="0432FF"/>
                          </a:solidFill>
                          <a:effectLst/>
                        </a:rPr>
                        <a:t>(&lt;0.01) </a:t>
                      </a:r>
                      <a:r>
                        <a:rPr lang="en-US" sz="1400" dirty="0">
                          <a:solidFill>
                            <a:srgbClr val="FF0000"/>
                          </a:solidFill>
                          <a:effectLst/>
                        </a:rPr>
                        <a:t>(0.05)</a:t>
                      </a:r>
                    </a:p>
                    <a:p>
                      <a:pPr>
                        <a:spcAft>
                          <a:spcPts val="0"/>
                        </a:spcAft>
                      </a:pPr>
                      <a:r>
                        <a:rPr lang="en-US" sz="1400" dirty="0">
                          <a:effectLst/>
                        </a:rPr>
                        <a:t>Rivalry </a:t>
                      </a:r>
                      <a:r>
                        <a:rPr lang="en-US" sz="1400" dirty="0">
                          <a:solidFill>
                            <a:srgbClr val="0432FF"/>
                          </a:solidFill>
                          <a:effectLst/>
                        </a:rPr>
                        <a:t>(&lt;0.02) </a:t>
                      </a:r>
                      <a:r>
                        <a:rPr lang="en-US" sz="1400" dirty="0">
                          <a:solidFill>
                            <a:srgbClr val="FF0000"/>
                          </a:solidFill>
                          <a:effectLst/>
                        </a:rPr>
                        <a:t>(0.15)</a:t>
                      </a:r>
                    </a:p>
                    <a:p>
                      <a:pPr>
                        <a:spcAft>
                          <a:spcPts val="0"/>
                        </a:spcAft>
                      </a:pPr>
                      <a:r>
                        <a:rPr lang="en-US" sz="1400" dirty="0">
                          <a:effectLst/>
                        </a:rPr>
                        <a:t>Rest of countries matrixes </a:t>
                      </a:r>
                      <a:r>
                        <a:rPr lang="en-US" sz="1400" dirty="0">
                          <a:solidFill>
                            <a:srgbClr val="0432FF"/>
                          </a:solidFill>
                          <a:effectLst/>
                        </a:rPr>
                        <a:t>(&lt;0.02) </a:t>
                      </a:r>
                      <a:r>
                        <a:rPr lang="en-US" sz="1400" dirty="0">
                          <a:solidFill>
                            <a:srgbClr val="FF0000"/>
                          </a:solidFill>
                          <a:effectLst/>
                        </a:rPr>
                        <a:t>(&lt;0.02)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Remittances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Arms Flows Inverse </a:t>
                      </a:r>
                    </a:p>
                  </a:txBody>
                  <a:tcPr marL="72998" marR="72998" marT="0" marB="0"/>
                </a:tc>
                <a:extLst>
                  <a:ext uri="{0D108BD9-81ED-4DB2-BD59-A6C34878D82A}">
                    <a16:rowId xmlns:a16="http://schemas.microsoft.com/office/drawing/2014/main" val="3514837100"/>
                  </a:ext>
                </a:extLst>
              </a:tr>
            </a:tbl>
          </a:graphicData>
        </a:graphic>
      </p:graphicFrame>
      <p:sp>
        <p:nvSpPr>
          <p:cNvPr id="4" name="Slide Number Placeholder 3">
            <a:extLst>
              <a:ext uri="{FF2B5EF4-FFF2-40B4-BE49-F238E27FC236}">
                <a16:creationId xmlns:a16="http://schemas.microsoft.com/office/drawing/2014/main" id="{BBCD8AA1-7335-1941-8DDA-DEFFA8695B86}"/>
              </a:ext>
            </a:extLst>
          </p:cNvPr>
          <p:cNvSpPr>
            <a:spLocks noGrp="1"/>
          </p:cNvSpPr>
          <p:nvPr>
            <p:ph type="sldNum" sz="quarter" idx="12"/>
          </p:nvPr>
        </p:nvSpPr>
        <p:spPr/>
        <p:txBody>
          <a:bodyPr/>
          <a:lstStyle/>
          <a:p>
            <a:fld id="{4FAB73BC-B049-4115-A692-8D63A059BFB8}" type="slidenum">
              <a:rPr lang="en-US" smtClean="0"/>
              <a:t>40</a:t>
            </a:fld>
            <a:endParaRPr lang="en-US"/>
          </a:p>
        </p:txBody>
      </p:sp>
      <p:sp>
        <p:nvSpPr>
          <p:cNvPr id="8" name="TextBox 7">
            <a:extLst>
              <a:ext uri="{FF2B5EF4-FFF2-40B4-BE49-F238E27FC236}">
                <a16:creationId xmlns:a16="http://schemas.microsoft.com/office/drawing/2014/main" id="{22F3BB8A-368F-204E-BBED-79A07EA5DB93}"/>
              </a:ext>
            </a:extLst>
          </p:cNvPr>
          <p:cNvSpPr txBox="1"/>
          <p:nvPr/>
        </p:nvSpPr>
        <p:spPr>
          <a:xfrm>
            <a:off x="-222924" y="1244185"/>
            <a:ext cx="4578096" cy="5062924"/>
          </a:xfrm>
          <a:prstGeom prst="rect">
            <a:avLst/>
          </a:prstGeom>
          <a:noFill/>
        </p:spPr>
        <p:txBody>
          <a:bodyPr wrap="square" rtlCol="0">
            <a:spAutoFit/>
          </a:bodyPr>
          <a:lstStyle/>
          <a:p>
            <a:pPr marL="342900" indent="-342900">
              <a:buClr>
                <a:schemeClr val="accent2"/>
              </a:buClr>
              <a:buFont typeface="Wingdings" pitchFamily="2" charset="2"/>
              <a:buChar char="§"/>
            </a:pPr>
            <a:r>
              <a:rPr lang="en-US" sz="1900" dirty="0"/>
              <a:t>MR-QAP provides directionality of significant variables</a:t>
            </a:r>
          </a:p>
          <a:p>
            <a:pPr marL="342900" indent="-342900">
              <a:buClr>
                <a:schemeClr val="accent2"/>
              </a:buClr>
              <a:buFont typeface="Wingdings" pitchFamily="2" charset="2"/>
              <a:buChar char="§"/>
            </a:pPr>
            <a:r>
              <a:rPr lang="en-US" sz="1900" dirty="0"/>
              <a:t>Discrepancies explained by:</a:t>
            </a:r>
          </a:p>
          <a:p>
            <a:pPr marL="800100" lvl="1" indent="-342900">
              <a:buClr>
                <a:schemeClr val="accent2"/>
              </a:buClr>
              <a:buFont typeface="Wingdings" pitchFamily="2" charset="2"/>
              <a:buChar char="§"/>
            </a:pPr>
            <a:r>
              <a:rPr lang="en-US" sz="1900" dirty="0"/>
              <a:t>GSA only finds “globally” important factors </a:t>
            </a:r>
          </a:p>
          <a:p>
            <a:pPr marL="800100" lvl="1" indent="-342900">
              <a:buClr>
                <a:schemeClr val="accent2"/>
              </a:buClr>
              <a:buFont typeface="Wingdings" pitchFamily="2" charset="2"/>
              <a:buChar char="§"/>
            </a:pPr>
            <a:r>
              <a:rPr lang="en-US" sz="1900" dirty="0"/>
              <a:t>GSA ability to capture non-linear dynamics (</a:t>
            </a:r>
            <a:r>
              <a:rPr lang="en-US" sz="1900" dirty="0">
                <a:solidFill>
                  <a:srgbClr val="FF9300"/>
                </a:solidFill>
              </a:rPr>
              <a:t>Trade, highly-interactive?</a:t>
            </a:r>
            <a:r>
              <a:rPr lang="en-US" sz="1900" dirty="0"/>
              <a:t>) </a:t>
            </a:r>
          </a:p>
          <a:p>
            <a:pPr marL="800100" lvl="1" indent="-342900">
              <a:buClr>
                <a:schemeClr val="accent2"/>
              </a:buClr>
              <a:buFont typeface="Wingdings" pitchFamily="2" charset="2"/>
              <a:buChar char="§"/>
            </a:pPr>
            <a:r>
              <a:rPr lang="en-US" sz="1900" dirty="0"/>
              <a:t>GSA not picking up rare occurrence or categorical inputs with extremely uneven distribution (</a:t>
            </a:r>
            <a:r>
              <a:rPr lang="en-US" sz="1900" dirty="0">
                <a:solidFill>
                  <a:schemeClr val="bg1">
                    <a:lumMod val="50000"/>
                  </a:schemeClr>
                </a:solidFill>
              </a:rPr>
              <a:t>Origin and no alliance variables</a:t>
            </a:r>
            <a:r>
              <a:rPr lang="en-US" sz="1900" dirty="0"/>
              <a:t>)</a:t>
            </a:r>
          </a:p>
          <a:p>
            <a:pPr marL="342900" indent="-342900">
              <a:buClr>
                <a:schemeClr val="accent2"/>
              </a:buClr>
              <a:buFont typeface="Wingdings" pitchFamily="2" charset="2"/>
              <a:buChar char="§"/>
            </a:pPr>
            <a:r>
              <a:rPr lang="en-US" sz="1900" u="sng" dirty="0"/>
              <a:t>High interactions</a:t>
            </a:r>
            <a:r>
              <a:rPr lang="en-US" sz="1900" dirty="0"/>
              <a:t> for some variables (</a:t>
            </a:r>
            <a:r>
              <a:rPr lang="en-US" sz="1900" dirty="0">
                <a:solidFill>
                  <a:srgbClr val="00B050"/>
                </a:solidFill>
              </a:rPr>
              <a:t>Neighbors and contiguity</a:t>
            </a:r>
            <a:r>
              <a:rPr lang="en-US" sz="1900" dirty="0"/>
              <a:t>). This could be </a:t>
            </a:r>
            <a:r>
              <a:rPr lang="en-US" sz="1900" u="sng" dirty="0"/>
              <a:t>spurious</a:t>
            </a:r>
            <a:r>
              <a:rPr lang="en-US" sz="1900" dirty="0"/>
              <a:t> and not significant when tested</a:t>
            </a:r>
          </a:p>
        </p:txBody>
      </p:sp>
      <p:sp>
        <p:nvSpPr>
          <p:cNvPr id="9" name="TextBox 8">
            <a:extLst>
              <a:ext uri="{FF2B5EF4-FFF2-40B4-BE49-F238E27FC236}">
                <a16:creationId xmlns:a16="http://schemas.microsoft.com/office/drawing/2014/main" id="{6C526EA4-D391-FB48-90A6-8A37935336B3}"/>
              </a:ext>
            </a:extLst>
          </p:cNvPr>
          <p:cNvSpPr txBox="1"/>
          <p:nvPr/>
        </p:nvSpPr>
        <p:spPr>
          <a:xfrm>
            <a:off x="5589937" y="5437580"/>
            <a:ext cx="5517874" cy="1200329"/>
          </a:xfrm>
          <a:prstGeom prst="rect">
            <a:avLst/>
          </a:prstGeom>
          <a:noFill/>
          <a:ln>
            <a:solidFill>
              <a:schemeClr val="tx1"/>
            </a:solidFill>
          </a:ln>
        </p:spPr>
        <p:txBody>
          <a:bodyPr wrap="square" rtlCol="0">
            <a:spAutoFit/>
          </a:bodyPr>
          <a:lstStyle/>
          <a:p>
            <a:pPr>
              <a:buClr>
                <a:schemeClr val="accent2"/>
              </a:buClr>
            </a:pPr>
            <a:r>
              <a:rPr lang="en-US" sz="2400" dirty="0"/>
              <a:t>GSA significance needs to be explored. Needed to separate “noise” (unexplained variance)</a:t>
            </a:r>
          </a:p>
        </p:txBody>
      </p:sp>
      <p:sp>
        <p:nvSpPr>
          <p:cNvPr id="3" name="TextBox 2">
            <a:extLst>
              <a:ext uri="{FF2B5EF4-FFF2-40B4-BE49-F238E27FC236}">
                <a16:creationId xmlns:a16="http://schemas.microsoft.com/office/drawing/2014/main" id="{E2B17C0C-418B-1F46-809C-563B33CC75A6}"/>
              </a:ext>
            </a:extLst>
          </p:cNvPr>
          <p:cNvSpPr txBox="1"/>
          <p:nvPr/>
        </p:nvSpPr>
        <p:spPr>
          <a:xfrm>
            <a:off x="8799226" y="2022532"/>
            <a:ext cx="595035" cy="830997"/>
          </a:xfrm>
          <a:prstGeom prst="rect">
            <a:avLst/>
          </a:prstGeom>
          <a:noFill/>
        </p:spPr>
        <p:txBody>
          <a:bodyPr wrap="none" rtlCol="0">
            <a:spAutoFit/>
          </a:bodyPr>
          <a:lstStyle/>
          <a:p>
            <a:r>
              <a:rPr lang="en-US" sz="4800" dirty="0"/>
              <a:t>=</a:t>
            </a:r>
          </a:p>
        </p:txBody>
      </p:sp>
      <p:sp>
        <p:nvSpPr>
          <p:cNvPr id="10" name="TextBox 9">
            <a:extLst>
              <a:ext uri="{FF2B5EF4-FFF2-40B4-BE49-F238E27FC236}">
                <a16:creationId xmlns:a16="http://schemas.microsoft.com/office/drawing/2014/main" id="{2479EF84-A9AA-B942-82E2-7F407C5A0BEA}"/>
              </a:ext>
            </a:extLst>
          </p:cNvPr>
          <p:cNvSpPr txBox="1"/>
          <p:nvPr/>
        </p:nvSpPr>
        <p:spPr>
          <a:xfrm>
            <a:off x="11470753" y="4301036"/>
            <a:ext cx="595035" cy="830997"/>
          </a:xfrm>
          <a:prstGeom prst="rect">
            <a:avLst/>
          </a:prstGeom>
          <a:noFill/>
        </p:spPr>
        <p:txBody>
          <a:bodyPr wrap="none" rtlCol="0">
            <a:spAutoFit/>
          </a:bodyPr>
          <a:lstStyle/>
          <a:p>
            <a:r>
              <a:rPr lang="en-US" sz="4800" dirty="0"/>
              <a:t>=</a:t>
            </a:r>
          </a:p>
        </p:txBody>
      </p:sp>
      <p:sp>
        <p:nvSpPr>
          <p:cNvPr id="11" name="TextBox 10">
            <a:extLst>
              <a:ext uri="{FF2B5EF4-FFF2-40B4-BE49-F238E27FC236}">
                <a16:creationId xmlns:a16="http://schemas.microsoft.com/office/drawing/2014/main" id="{6E2BB302-1A1E-8944-B9F6-5C233E4EBD0F}"/>
              </a:ext>
            </a:extLst>
          </p:cNvPr>
          <p:cNvSpPr txBox="1"/>
          <p:nvPr/>
        </p:nvSpPr>
        <p:spPr>
          <a:xfrm>
            <a:off x="11308841" y="2056786"/>
            <a:ext cx="595035" cy="830997"/>
          </a:xfrm>
          <a:prstGeom prst="rect">
            <a:avLst/>
          </a:prstGeom>
          <a:noFill/>
        </p:spPr>
        <p:txBody>
          <a:bodyPr wrap="none" rtlCol="0">
            <a:spAutoFit/>
          </a:bodyPr>
          <a:lstStyle/>
          <a:p>
            <a:r>
              <a:rPr lang="en-US" sz="4800" dirty="0"/>
              <a:t>≠</a:t>
            </a:r>
          </a:p>
        </p:txBody>
      </p:sp>
      <p:sp>
        <p:nvSpPr>
          <p:cNvPr id="12" name="TextBox 11">
            <a:extLst>
              <a:ext uri="{FF2B5EF4-FFF2-40B4-BE49-F238E27FC236}">
                <a16:creationId xmlns:a16="http://schemas.microsoft.com/office/drawing/2014/main" id="{8E9F9082-F754-AB48-A2C6-BEE2A2958948}"/>
              </a:ext>
            </a:extLst>
          </p:cNvPr>
          <p:cNvSpPr txBox="1"/>
          <p:nvPr/>
        </p:nvSpPr>
        <p:spPr>
          <a:xfrm>
            <a:off x="8799225" y="4301036"/>
            <a:ext cx="595035" cy="830997"/>
          </a:xfrm>
          <a:prstGeom prst="rect">
            <a:avLst/>
          </a:prstGeom>
          <a:noFill/>
        </p:spPr>
        <p:txBody>
          <a:bodyPr wrap="none" rtlCol="0">
            <a:spAutoFit/>
          </a:bodyPr>
          <a:lstStyle/>
          <a:p>
            <a:r>
              <a:rPr lang="en-US" sz="4800" dirty="0"/>
              <a:t>≠</a:t>
            </a:r>
          </a:p>
        </p:txBody>
      </p:sp>
    </p:spTree>
    <p:extLst>
      <p:ext uri="{BB962C8B-B14F-4D97-AF65-F5344CB8AC3E}">
        <p14:creationId xmlns:p14="http://schemas.microsoft.com/office/powerpoint/2010/main" val="674642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9C3A6F-5EE9-4340-94A9-36CD05880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47" y="3043619"/>
            <a:ext cx="10972800" cy="1054100"/>
          </a:xfrm>
          <a:prstGeom prst="rect">
            <a:avLst/>
          </a:prstGeom>
        </p:spPr>
      </p:pic>
      <p:sp>
        <p:nvSpPr>
          <p:cNvPr id="2" name="Title 1">
            <a:extLst>
              <a:ext uri="{FF2B5EF4-FFF2-40B4-BE49-F238E27FC236}">
                <a16:creationId xmlns:a16="http://schemas.microsoft.com/office/drawing/2014/main" id="{E6A5FE9C-11B0-3044-9BCE-C3423CC0974F}"/>
              </a:ext>
            </a:extLst>
          </p:cNvPr>
          <p:cNvSpPr>
            <a:spLocks noGrp="1"/>
          </p:cNvSpPr>
          <p:nvPr>
            <p:ph type="title"/>
          </p:nvPr>
        </p:nvSpPr>
        <p:spPr>
          <a:xfrm>
            <a:off x="850392" y="-88392"/>
            <a:ext cx="10058400" cy="1609344"/>
          </a:xfrm>
        </p:spPr>
        <p:txBody>
          <a:bodyPr/>
          <a:lstStyle/>
          <a:p>
            <a:r>
              <a:rPr lang="en-US" dirty="0"/>
              <a:t>Conclusions</a:t>
            </a:r>
          </a:p>
        </p:txBody>
      </p:sp>
      <p:sp>
        <p:nvSpPr>
          <p:cNvPr id="3" name="Content Placeholder 2">
            <a:extLst>
              <a:ext uri="{FF2B5EF4-FFF2-40B4-BE49-F238E27FC236}">
                <a16:creationId xmlns:a16="http://schemas.microsoft.com/office/drawing/2014/main" id="{4B5AE5A5-A7E0-E94D-A1BC-277272CD5D65}"/>
              </a:ext>
            </a:extLst>
          </p:cNvPr>
          <p:cNvSpPr>
            <a:spLocks noGrp="1"/>
          </p:cNvSpPr>
          <p:nvPr>
            <p:ph idx="1"/>
          </p:nvPr>
        </p:nvSpPr>
        <p:spPr>
          <a:xfrm>
            <a:off x="585457" y="1299353"/>
            <a:ext cx="11116392" cy="1609344"/>
          </a:xfrm>
        </p:spPr>
        <p:txBody>
          <a:bodyPr>
            <a:normAutofit fontScale="92500" lnSpcReduction="10000"/>
          </a:bodyPr>
          <a:lstStyle/>
          <a:p>
            <a:r>
              <a:rPr lang="en-US" sz="2600" dirty="0"/>
              <a:t>GSA and MR-QAP proved complementary to understand refugee flows</a:t>
            </a:r>
          </a:p>
          <a:p>
            <a:r>
              <a:rPr lang="en-US" sz="2600" dirty="0"/>
              <a:t>GSA “model-free” allows to confront the results from dynamics of observed refugee flows/migration signals to those of large data sets. </a:t>
            </a:r>
          </a:p>
          <a:p>
            <a:r>
              <a:rPr lang="en-US" sz="2600" dirty="0"/>
              <a:t>MR-QAP network based, locally important variables in network</a:t>
            </a:r>
          </a:p>
          <a:p>
            <a:pPr marL="0" indent="0">
              <a:buNone/>
            </a:pPr>
            <a:endParaRPr lang="en-US" sz="2600" dirty="0"/>
          </a:p>
          <a:p>
            <a:endParaRPr lang="en-US" sz="2600" dirty="0"/>
          </a:p>
        </p:txBody>
      </p:sp>
      <p:sp>
        <p:nvSpPr>
          <p:cNvPr id="4" name="Slide Number Placeholder 3">
            <a:extLst>
              <a:ext uri="{FF2B5EF4-FFF2-40B4-BE49-F238E27FC236}">
                <a16:creationId xmlns:a16="http://schemas.microsoft.com/office/drawing/2014/main" id="{66D0BD6F-7B5E-7E4B-97B8-804EA2197EC8}"/>
              </a:ext>
            </a:extLst>
          </p:cNvPr>
          <p:cNvSpPr>
            <a:spLocks noGrp="1"/>
          </p:cNvSpPr>
          <p:nvPr>
            <p:ph type="sldNum" sz="quarter" idx="12"/>
          </p:nvPr>
        </p:nvSpPr>
        <p:spPr/>
        <p:txBody>
          <a:bodyPr/>
          <a:lstStyle/>
          <a:p>
            <a:fld id="{4FAB73BC-B049-4115-A692-8D63A059BFB8}" type="slidenum">
              <a:rPr lang="en-US" smtClean="0"/>
              <a:t>41</a:t>
            </a:fld>
            <a:endParaRPr lang="en-US"/>
          </a:p>
        </p:txBody>
      </p:sp>
      <p:sp>
        <p:nvSpPr>
          <p:cNvPr id="5" name="Title 1">
            <a:extLst>
              <a:ext uri="{FF2B5EF4-FFF2-40B4-BE49-F238E27FC236}">
                <a16:creationId xmlns:a16="http://schemas.microsoft.com/office/drawing/2014/main" id="{6C900D8A-8A41-3E43-805D-C9DE621D2F1C}"/>
              </a:ext>
            </a:extLst>
          </p:cNvPr>
          <p:cNvSpPr txBox="1">
            <a:spLocks/>
          </p:cNvSpPr>
          <p:nvPr/>
        </p:nvSpPr>
        <p:spPr>
          <a:xfrm>
            <a:off x="910833" y="2820090"/>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Next steps: GS-QAP</a:t>
            </a:r>
          </a:p>
        </p:txBody>
      </p:sp>
      <p:sp>
        <p:nvSpPr>
          <p:cNvPr id="6" name="Content Placeholder 2">
            <a:extLst>
              <a:ext uri="{FF2B5EF4-FFF2-40B4-BE49-F238E27FC236}">
                <a16:creationId xmlns:a16="http://schemas.microsoft.com/office/drawing/2014/main" id="{4A93F777-1F6D-C04D-99C2-0DF4A972A870}"/>
              </a:ext>
            </a:extLst>
          </p:cNvPr>
          <p:cNvSpPr txBox="1">
            <a:spLocks/>
          </p:cNvSpPr>
          <p:nvPr/>
        </p:nvSpPr>
        <p:spPr>
          <a:xfrm>
            <a:off x="585457" y="4076190"/>
            <a:ext cx="10927532" cy="278181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600" dirty="0"/>
              <a:t>Combine the two methods to obtain a new one, GS-QAP:</a:t>
            </a:r>
          </a:p>
          <a:p>
            <a:pPr lvl="1"/>
            <a:r>
              <a:rPr lang="en-US" sz="2400" dirty="0"/>
              <a:t>Assumptions free + stating significance of results</a:t>
            </a:r>
          </a:p>
          <a:p>
            <a:pPr lvl="1"/>
            <a:r>
              <a:rPr lang="en-US" sz="2400" dirty="0"/>
              <a:t>Significance could allow to distinguish interactions due to unexplained variance</a:t>
            </a:r>
          </a:p>
          <a:p>
            <a:r>
              <a:rPr lang="en-US" sz="2600" dirty="0"/>
              <a:t>Use this new method to determine variables which are good predictors for migration/refugee flow patterns</a:t>
            </a:r>
          </a:p>
          <a:p>
            <a:r>
              <a:rPr lang="en-US" sz="2600" dirty="0"/>
              <a:t>GS-QAP will serve as evaluation and corroboration of MURI modelling efforts</a:t>
            </a:r>
          </a:p>
        </p:txBody>
      </p:sp>
    </p:spTree>
    <p:extLst>
      <p:ext uri="{BB962C8B-B14F-4D97-AF65-F5344CB8AC3E}">
        <p14:creationId xmlns:p14="http://schemas.microsoft.com/office/powerpoint/2010/main" val="56348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2" name="Rectangle 2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03C49E-7566-3C4D-BB5E-EAA7A5AA4781}"/>
              </a:ext>
            </a:extLst>
          </p:cNvPr>
          <p:cNvSpPr>
            <a:spLocks noGrp="1"/>
          </p:cNvSpPr>
          <p:nvPr>
            <p:ph type="title"/>
          </p:nvPr>
        </p:nvSpPr>
        <p:spPr>
          <a:xfrm>
            <a:off x="6556100" y="691744"/>
            <a:ext cx="5200645" cy="3320029"/>
          </a:xfrm>
        </p:spPr>
        <p:txBody>
          <a:bodyPr vert="horz" lIns="91440" tIns="45720" rIns="91440" bIns="45720" rtlCol="0" anchor="b">
            <a:normAutofit/>
          </a:bodyPr>
          <a:lstStyle/>
          <a:p>
            <a:pPr>
              <a:lnSpc>
                <a:spcPct val="80000"/>
              </a:lnSpc>
            </a:pPr>
            <a:r>
              <a:rPr lang="en-US" cap="all" dirty="0">
                <a:solidFill>
                  <a:schemeClr val="tx1"/>
                </a:solidFill>
                <a:latin typeface="+mn-lt"/>
              </a:rPr>
              <a:t>Combining analyses to make sense of environmental-migration data: Somalia case</a:t>
            </a:r>
          </a:p>
        </p:txBody>
      </p:sp>
      <p:sp>
        <p:nvSpPr>
          <p:cNvPr id="24" name="Freeform: Shape 23">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descr="C:\Users\Paulina\Dropbox\2017 ARO MIGRATION\Papers\CuSums Environmental Migration in Somalia\Paper Writing\Figures\Somalia Regions and Rivers op2.tiff">
            <a:extLst>
              <a:ext uri="{FF2B5EF4-FFF2-40B4-BE49-F238E27FC236}">
                <a16:creationId xmlns:a16="http://schemas.microsoft.com/office/drawing/2014/main" id="{EB582CC3-8C4C-9A49-AB90-A367CCACAAF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2808" r="12838" b="3981"/>
          <a:stretch/>
        </p:blipFill>
        <p:spPr bwMode="auto">
          <a:xfrm>
            <a:off x="640490" y="314919"/>
            <a:ext cx="3776976" cy="3723982"/>
          </a:xfrm>
          <a:custGeom>
            <a:avLst/>
            <a:gdLst>
              <a:gd name="connsiteX0" fmla="*/ 803746 w 3776976"/>
              <a:gd name="connsiteY0" fmla="*/ 0 h 3723982"/>
              <a:gd name="connsiteX1" fmla="*/ 3058387 w 3776976"/>
              <a:gd name="connsiteY1" fmla="*/ 0 h 3723982"/>
              <a:gd name="connsiteX2" fmla="*/ 3093311 w 3776976"/>
              <a:gd name="connsiteY2" fmla="*/ 40744 h 3723982"/>
              <a:gd name="connsiteX3" fmla="*/ 3161677 w 3776976"/>
              <a:gd name="connsiteY3" fmla="*/ 109111 h 3723982"/>
              <a:gd name="connsiteX4" fmla="*/ 3238590 w 3776976"/>
              <a:gd name="connsiteY4" fmla="*/ 211660 h 3723982"/>
              <a:gd name="connsiteX5" fmla="*/ 3264227 w 3776976"/>
              <a:gd name="connsiteY5" fmla="*/ 237298 h 3723982"/>
              <a:gd name="connsiteX6" fmla="*/ 3281318 w 3776976"/>
              <a:gd name="connsiteY6" fmla="*/ 262935 h 3723982"/>
              <a:gd name="connsiteX7" fmla="*/ 3332593 w 3776976"/>
              <a:gd name="connsiteY7" fmla="*/ 314210 h 3723982"/>
              <a:gd name="connsiteX8" fmla="*/ 3383868 w 3776976"/>
              <a:gd name="connsiteY8" fmla="*/ 365484 h 3723982"/>
              <a:gd name="connsiteX9" fmla="*/ 3435143 w 3776976"/>
              <a:gd name="connsiteY9" fmla="*/ 416759 h 3723982"/>
              <a:gd name="connsiteX10" fmla="*/ 3469326 w 3776976"/>
              <a:gd name="connsiteY10" fmla="*/ 433851 h 3723982"/>
              <a:gd name="connsiteX11" fmla="*/ 3563330 w 3776976"/>
              <a:gd name="connsiteY11" fmla="*/ 519309 h 3723982"/>
              <a:gd name="connsiteX12" fmla="*/ 3597513 w 3776976"/>
              <a:gd name="connsiteY12" fmla="*/ 553492 h 3723982"/>
              <a:gd name="connsiteX13" fmla="*/ 3665879 w 3776976"/>
              <a:gd name="connsiteY13" fmla="*/ 604767 h 3723982"/>
              <a:gd name="connsiteX14" fmla="*/ 3691517 w 3776976"/>
              <a:gd name="connsiteY14" fmla="*/ 630404 h 3723982"/>
              <a:gd name="connsiteX15" fmla="*/ 3725700 w 3776976"/>
              <a:gd name="connsiteY15" fmla="*/ 647496 h 3723982"/>
              <a:gd name="connsiteX16" fmla="*/ 3776975 w 3776976"/>
              <a:gd name="connsiteY16" fmla="*/ 698770 h 3723982"/>
              <a:gd name="connsiteX17" fmla="*/ 3776976 w 3776976"/>
              <a:gd name="connsiteY17" fmla="*/ 698771 h 3723982"/>
              <a:gd name="connsiteX18" fmla="*/ 3776976 w 3776976"/>
              <a:gd name="connsiteY18" fmla="*/ 2632157 h 3723982"/>
              <a:gd name="connsiteX19" fmla="*/ 2307098 w 3776976"/>
              <a:gd name="connsiteY19" fmla="*/ 2578845 h 3723982"/>
              <a:gd name="connsiteX20" fmla="*/ 666305 w 3776976"/>
              <a:gd name="connsiteY20" fmla="*/ 3723982 h 3723982"/>
              <a:gd name="connsiteX21" fmla="*/ 0 w 3776976"/>
              <a:gd name="connsiteY21" fmla="*/ 3682852 h 3723982"/>
              <a:gd name="connsiteX22" fmla="*/ 0 w 3776976"/>
              <a:gd name="connsiteY22" fmla="*/ 2090016 h 3723982"/>
              <a:gd name="connsiteX23" fmla="*/ 33917 w 3776976"/>
              <a:gd name="connsiteY23" fmla="*/ 6561 h 372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76976" h="3723982">
                <a:moveTo>
                  <a:pt x="803746" y="0"/>
                </a:moveTo>
                <a:lnTo>
                  <a:pt x="3058387" y="0"/>
                </a:lnTo>
                <a:lnTo>
                  <a:pt x="3093311" y="40744"/>
                </a:lnTo>
                <a:cubicBezTo>
                  <a:pt x="3115301" y="64305"/>
                  <a:pt x="3143799" y="82296"/>
                  <a:pt x="3161677" y="109111"/>
                </a:cubicBezTo>
                <a:cubicBezTo>
                  <a:pt x="3197884" y="163419"/>
                  <a:pt x="3193887" y="161368"/>
                  <a:pt x="3238590" y="211660"/>
                </a:cubicBezTo>
                <a:cubicBezTo>
                  <a:pt x="3246619" y="220693"/>
                  <a:pt x="3256490" y="228013"/>
                  <a:pt x="3264227" y="237298"/>
                </a:cubicBezTo>
                <a:cubicBezTo>
                  <a:pt x="3270802" y="245188"/>
                  <a:pt x="3274495" y="255259"/>
                  <a:pt x="3281318" y="262935"/>
                </a:cubicBezTo>
                <a:cubicBezTo>
                  <a:pt x="3297376" y="281001"/>
                  <a:pt x="3315501" y="297118"/>
                  <a:pt x="3332593" y="314210"/>
                </a:cubicBezTo>
                <a:lnTo>
                  <a:pt x="3383868" y="365484"/>
                </a:lnTo>
                <a:lnTo>
                  <a:pt x="3435143" y="416759"/>
                </a:lnTo>
                <a:lnTo>
                  <a:pt x="3469326" y="433851"/>
                </a:lnTo>
                <a:cubicBezTo>
                  <a:pt x="3516385" y="504436"/>
                  <a:pt x="3440521" y="396500"/>
                  <a:pt x="3563330" y="519309"/>
                </a:cubicBezTo>
                <a:cubicBezTo>
                  <a:pt x="3574724" y="530703"/>
                  <a:pt x="3585134" y="543176"/>
                  <a:pt x="3597513" y="553492"/>
                </a:cubicBezTo>
                <a:cubicBezTo>
                  <a:pt x="3619396" y="571728"/>
                  <a:pt x="3645736" y="584625"/>
                  <a:pt x="3665879" y="604767"/>
                </a:cubicBezTo>
                <a:cubicBezTo>
                  <a:pt x="3674425" y="613313"/>
                  <a:pt x="3681682" y="623379"/>
                  <a:pt x="3691517" y="630404"/>
                </a:cubicBezTo>
                <a:cubicBezTo>
                  <a:pt x="3701883" y="637809"/>
                  <a:pt x="3715752" y="639538"/>
                  <a:pt x="3725700" y="647496"/>
                </a:cubicBezTo>
                <a:cubicBezTo>
                  <a:pt x="3744574" y="662595"/>
                  <a:pt x="3756864" y="685362"/>
                  <a:pt x="3776975" y="698770"/>
                </a:cubicBezTo>
                <a:lnTo>
                  <a:pt x="3776976" y="698771"/>
                </a:lnTo>
                <a:lnTo>
                  <a:pt x="3776976" y="2632157"/>
                </a:lnTo>
                <a:lnTo>
                  <a:pt x="2307098" y="2578845"/>
                </a:lnTo>
                <a:lnTo>
                  <a:pt x="666305" y="3723982"/>
                </a:lnTo>
                <a:lnTo>
                  <a:pt x="0" y="3682852"/>
                </a:lnTo>
                <a:lnTo>
                  <a:pt x="0" y="2090016"/>
                </a:lnTo>
                <a:lnTo>
                  <a:pt x="33917" y="6561"/>
                </a:lnTo>
                <a:close/>
              </a:path>
            </a:pathLst>
          </a:custGeom>
          <a:noFill/>
        </p:spPr>
      </p:pic>
      <p:sp>
        <p:nvSpPr>
          <p:cNvPr id="4" name="Slide Number Placeholder 3">
            <a:extLst>
              <a:ext uri="{FF2B5EF4-FFF2-40B4-BE49-F238E27FC236}">
                <a16:creationId xmlns:a16="http://schemas.microsoft.com/office/drawing/2014/main" id="{D8B58F7F-A38D-6F44-A4A6-67BECD8458D0}"/>
              </a:ext>
            </a:extLst>
          </p:cNvPr>
          <p:cNvSpPr>
            <a:spLocks noGrp="1"/>
          </p:cNvSpPr>
          <p:nvPr>
            <p:ph type="sldNum" sz="quarter" idx="12"/>
          </p:nvPr>
        </p:nvSpPr>
        <p:spPr>
          <a:xfrm>
            <a:off x="10334744" y="500322"/>
            <a:ext cx="1193868" cy="640080"/>
          </a:xfrm>
        </p:spPr>
        <p:txBody>
          <a:bodyPr vert="horz" lIns="91440" tIns="45720" rIns="91440" bIns="45720" rtlCol="0" anchor="ctr">
            <a:normAutofit/>
          </a:bodyPr>
          <a:lstStyle/>
          <a:p>
            <a:pPr algn="r">
              <a:spcAft>
                <a:spcPts val="600"/>
              </a:spcAft>
            </a:pPr>
            <a:fld id="{4FAB73BC-B049-4115-A692-8D63A059BFB8}" type="slidenum">
              <a:rPr lang="en-US" sz="2800">
                <a:solidFill>
                  <a:schemeClr val="tx1"/>
                </a:solidFill>
              </a:rPr>
              <a:pPr algn="r">
                <a:spcAft>
                  <a:spcPts val="600"/>
                </a:spcAft>
              </a:pPr>
              <a:t>42</a:t>
            </a:fld>
            <a:endParaRPr lang="en-US" sz="2800">
              <a:solidFill>
                <a:schemeClr val="tx1"/>
              </a:solidFill>
            </a:endParaRPr>
          </a:p>
        </p:txBody>
      </p:sp>
      <p:pic>
        <p:nvPicPr>
          <p:cNvPr id="26" name="Picture 25">
            <a:extLst>
              <a:ext uri="{FF2B5EF4-FFF2-40B4-BE49-F238E27FC236}">
                <a16:creationId xmlns:a16="http://schemas.microsoft.com/office/drawing/2014/main" id="{7228438B-CB8D-F641-9EAE-8AC23864F3F7}"/>
              </a:ext>
            </a:extLst>
          </p:cNvPr>
          <p:cNvPicPr>
            <a:picLocks noChangeAspect="1"/>
          </p:cNvPicPr>
          <p:nvPr/>
        </p:nvPicPr>
        <p:blipFill>
          <a:blip r:embed="rId8"/>
          <a:stretch>
            <a:fillRect/>
          </a:stretch>
        </p:blipFill>
        <p:spPr>
          <a:xfrm>
            <a:off x="129663" y="4261264"/>
            <a:ext cx="4668516" cy="2515322"/>
          </a:xfrm>
          <a:prstGeom prst="rect">
            <a:avLst/>
          </a:prstGeom>
        </p:spPr>
      </p:pic>
      <p:sp>
        <p:nvSpPr>
          <p:cNvPr id="17" name="Rectangle 16">
            <a:extLst>
              <a:ext uri="{FF2B5EF4-FFF2-40B4-BE49-F238E27FC236}">
                <a16:creationId xmlns:a16="http://schemas.microsoft.com/office/drawing/2014/main" id="{E7DD611D-A01F-1749-BBE7-72EDB8112270}"/>
              </a:ext>
            </a:extLst>
          </p:cNvPr>
          <p:cNvSpPr/>
          <p:nvPr/>
        </p:nvSpPr>
        <p:spPr>
          <a:xfrm>
            <a:off x="7314733" y="4250384"/>
            <a:ext cx="3251633" cy="1477328"/>
          </a:xfrm>
          <a:prstGeom prst="rect">
            <a:avLst/>
          </a:prstGeom>
        </p:spPr>
        <p:txBody>
          <a:bodyPr wrap="square">
            <a:spAutoFit/>
          </a:bodyPr>
          <a:lstStyle/>
          <a:p>
            <a:pPr>
              <a:spcBef>
                <a:spcPts val="0"/>
              </a:spcBef>
            </a:pPr>
            <a:r>
              <a:rPr lang="en-US" b="1" dirty="0"/>
              <a:t>Paulina Concha </a:t>
            </a:r>
            <a:r>
              <a:rPr lang="en-US" b="1" dirty="0" err="1"/>
              <a:t>Larrauri</a:t>
            </a:r>
            <a:endParaRPr lang="es-US" b="1" dirty="0"/>
          </a:p>
          <a:p>
            <a:pPr>
              <a:spcBef>
                <a:spcPts val="0"/>
              </a:spcBef>
            </a:pPr>
            <a:endParaRPr lang="es-US" b="1" dirty="0"/>
          </a:p>
          <a:p>
            <a:pPr>
              <a:spcBef>
                <a:spcPts val="0"/>
              </a:spcBef>
            </a:pPr>
            <a:r>
              <a:rPr lang="es-US" b="1" dirty="0"/>
              <a:t>Justin Schon </a:t>
            </a:r>
          </a:p>
          <a:p>
            <a:pPr>
              <a:spcBef>
                <a:spcPts val="0"/>
              </a:spcBef>
            </a:pPr>
            <a:endParaRPr lang="es-US" b="1" dirty="0"/>
          </a:p>
          <a:p>
            <a:pPr>
              <a:spcBef>
                <a:spcPts val="0"/>
              </a:spcBef>
            </a:pPr>
            <a:r>
              <a:rPr lang="en-US" b="1" dirty="0" err="1"/>
              <a:t>Upmanu</a:t>
            </a:r>
            <a:r>
              <a:rPr lang="en-US" b="1" dirty="0"/>
              <a:t> </a:t>
            </a:r>
            <a:r>
              <a:rPr lang="en-US" b="1" dirty="0" err="1"/>
              <a:t>Lall</a:t>
            </a:r>
            <a:endParaRPr lang="en-US" dirty="0"/>
          </a:p>
        </p:txBody>
      </p:sp>
      <p:pic>
        <p:nvPicPr>
          <p:cNvPr id="5" name="Picture 4">
            <a:extLst>
              <a:ext uri="{FF2B5EF4-FFF2-40B4-BE49-F238E27FC236}">
                <a16:creationId xmlns:a16="http://schemas.microsoft.com/office/drawing/2014/main" id="{1D9EA46E-E63F-9341-9D50-3087F0BEB9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9862" y="5252571"/>
            <a:ext cx="508000" cy="546100"/>
          </a:xfrm>
          <a:prstGeom prst="rect">
            <a:avLst/>
          </a:prstGeom>
        </p:spPr>
      </p:pic>
      <p:pic>
        <p:nvPicPr>
          <p:cNvPr id="7" name="Picture 6">
            <a:extLst>
              <a:ext uri="{FF2B5EF4-FFF2-40B4-BE49-F238E27FC236}">
                <a16:creationId xmlns:a16="http://schemas.microsoft.com/office/drawing/2014/main" id="{0070B1DA-1B2E-3648-83AB-C318780665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39748" y="4168588"/>
            <a:ext cx="558800" cy="571500"/>
          </a:xfrm>
          <a:prstGeom prst="rect">
            <a:avLst/>
          </a:prstGeom>
        </p:spPr>
      </p:pic>
      <p:pic>
        <p:nvPicPr>
          <p:cNvPr id="9" name="Picture 8">
            <a:extLst>
              <a:ext uri="{FF2B5EF4-FFF2-40B4-BE49-F238E27FC236}">
                <a16:creationId xmlns:a16="http://schemas.microsoft.com/office/drawing/2014/main" id="{235E4777-ABBC-394C-B2CC-CC0210FF15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67573" y="4719171"/>
            <a:ext cx="584200" cy="571500"/>
          </a:xfrm>
          <a:prstGeom prst="rect">
            <a:avLst/>
          </a:prstGeom>
        </p:spPr>
      </p:pic>
      <p:sp>
        <p:nvSpPr>
          <p:cNvPr id="30" name="Freeform 29">
            <a:extLst>
              <a:ext uri="{FF2B5EF4-FFF2-40B4-BE49-F238E27FC236}">
                <a16:creationId xmlns:a16="http://schemas.microsoft.com/office/drawing/2014/main" id="{412DB2B0-49D1-7045-9085-A9AC0A2CE446}"/>
              </a:ext>
            </a:extLst>
          </p:cNvPr>
          <p:cNvSpPr/>
          <p:nvPr/>
        </p:nvSpPr>
        <p:spPr>
          <a:xfrm>
            <a:off x="148173" y="4256185"/>
            <a:ext cx="4672584" cy="2514600"/>
          </a:xfrm>
          <a:custGeom>
            <a:avLst/>
            <a:gdLst>
              <a:gd name="connsiteX0" fmla="*/ 1171220 w 4672584"/>
              <a:gd name="connsiteY0" fmla="*/ 97632 h 2514600"/>
              <a:gd name="connsiteX1" fmla="*/ 1003294 w 4672584"/>
              <a:gd name="connsiteY1" fmla="*/ 265558 h 2514600"/>
              <a:gd name="connsiteX2" fmla="*/ 1003294 w 4672584"/>
              <a:gd name="connsiteY2" fmla="*/ 1887850 h 2514600"/>
              <a:gd name="connsiteX3" fmla="*/ 1171220 w 4672584"/>
              <a:gd name="connsiteY3" fmla="*/ 2055776 h 2514600"/>
              <a:gd name="connsiteX4" fmla="*/ 1842901 w 4672584"/>
              <a:gd name="connsiteY4" fmla="*/ 2055776 h 2514600"/>
              <a:gd name="connsiteX5" fmla="*/ 2010827 w 4672584"/>
              <a:gd name="connsiteY5" fmla="*/ 1887850 h 2514600"/>
              <a:gd name="connsiteX6" fmla="*/ 2010827 w 4672584"/>
              <a:gd name="connsiteY6" fmla="*/ 265558 h 2514600"/>
              <a:gd name="connsiteX7" fmla="*/ 1842901 w 4672584"/>
              <a:gd name="connsiteY7" fmla="*/ 97632 h 2514600"/>
              <a:gd name="connsiteX8" fmla="*/ 0 w 4672584"/>
              <a:gd name="connsiteY8" fmla="*/ 0 h 2514600"/>
              <a:gd name="connsiteX9" fmla="*/ 4672584 w 4672584"/>
              <a:gd name="connsiteY9" fmla="*/ 0 h 2514600"/>
              <a:gd name="connsiteX10" fmla="*/ 4672584 w 4672584"/>
              <a:gd name="connsiteY10" fmla="*/ 2514600 h 2514600"/>
              <a:gd name="connsiteX11" fmla="*/ 0 w 4672584"/>
              <a:gd name="connsiteY11"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2584" h="2514600">
                <a:moveTo>
                  <a:pt x="1171220" y="97632"/>
                </a:moveTo>
                <a:cubicBezTo>
                  <a:pt x="1078477" y="97632"/>
                  <a:pt x="1003294" y="172815"/>
                  <a:pt x="1003294" y="265558"/>
                </a:cubicBezTo>
                <a:lnTo>
                  <a:pt x="1003294" y="1887850"/>
                </a:lnTo>
                <a:cubicBezTo>
                  <a:pt x="1003294" y="1980593"/>
                  <a:pt x="1078477" y="2055776"/>
                  <a:pt x="1171220" y="2055776"/>
                </a:cubicBezTo>
                <a:lnTo>
                  <a:pt x="1842901" y="2055776"/>
                </a:lnTo>
                <a:cubicBezTo>
                  <a:pt x="1935644" y="2055776"/>
                  <a:pt x="2010827" y="1980593"/>
                  <a:pt x="2010827" y="1887850"/>
                </a:cubicBezTo>
                <a:lnTo>
                  <a:pt x="2010827" y="265558"/>
                </a:lnTo>
                <a:cubicBezTo>
                  <a:pt x="2010827" y="172815"/>
                  <a:pt x="1935644" y="97632"/>
                  <a:pt x="1842901" y="97632"/>
                </a:cubicBezTo>
                <a:close/>
                <a:moveTo>
                  <a:pt x="0" y="0"/>
                </a:moveTo>
                <a:lnTo>
                  <a:pt x="4672584" y="0"/>
                </a:lnTo>
                <a:lnTo>
                  <a:pt x="4672584" y="2514600"/>
                </a:lnTo>
                <a:lnTo>
                  <a:pt x="0" y="2514600"/>
                </a:lnTo>
                <a:close/>
              </a:path>
            </a:pathLst>
          </a:custGeom>
          <a:solidFill>
            <a:srgbClr val="000000">
              <a:alpha val="50196"/>
            </a:srgbClr>
          </a:solidFill>
          <a:ln w="5715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A4ACE908-9C5F-5A41-8AFB-D8F6E68CA891}"/>
              </a:ext>
            </a:extLst>
          </p:cNvPr>
          <p:cNvPicPr>
            <a:picLocks noChangeAspect="1"/>
          </p:cNvPicPr>
          <p:nvPr/>
        </p:nvPicPr>
        <p:blipFill rotWithShape="1">
          <a:blip r:embed="rId12"/>
          <a:srcRect l="12821" t="20346" r="80" b="27237"/>
          <a:stretch/>
        </p:blipFill>
        <p:spPr>
          <a:xfrm>
            <a:off x="2269037" y="4786148"/>
            <a:ext cx="2367185" cy="758904"/>
          </a:xfrm>
          <a:prstGeom prst="rect">
            <a:avLst/>
          </a:prstGeom>
        </p:spPr>
      </p:pic>
      <p:pic>
        <p:nvPicPr>
          <p:cNvPr id="29" name="Picture 28">
            <a:extLst>
              <a:ext uri="{FF2B5EF4-FFF2-40B4-BE49-F238E27FC236}">
                <a16:creationId xmlns:a16="http://schemas.microsoft.com/office/drawing/2014/main" id="{6AD3B556-D1BB-F34E-9C10-388F4083A524}"/>
              </a:ext>
            </a:extLst>
          </p:cNvPr>
          <p:cNvPicPr>
            <a:picLocks noChangeAspect="1"/>
          </p:cNvPicPr>
          <p:nvPr/>
        </p:nvPicPr>
        <p:blipFill rotWithShape="1">
          <a:blip r:embed="rId13"/>
          <a:srcRect l="12138" t="20894" r="5005" b="31928"/>
          <a:stretch/>
        </p:blipFill>
        <p:spPr>
          <a:xfrm>
            <a:off x="2269037" y="5628913"/>
            <a:ext cx="2346592" cy="683047"/>
          </a:xfrm>
          <a:prstGeom prst="rect">
            <a:avLst/>
          </a:prstGeom>
        </p:spPr>
      </p:pic>
      <p:pic>
        <p:nvPicPr>
          <p:cNvPr id="23" name="Picture 22">
            <a:extLst>
              <a:ext uri="{FF2B5EF4-FFF2-40B4-BE49-F238E27FC236}">
                <a16:creationId xmlns:a16="http://schemas.microsoft.com/office/drawing/2014/main" id="{61216D1E-5EB3-304F-9700-64F03544F2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84087" y="563142"/>
            <a:ext cx="508000" cy="546100"/>
          </a:xfrm>
          <a:prstGeom prst="rect">
            <a:avLst/>
          </a:prstGeom>
        </p:spPr>
      </p:pic>
      <p:sp>
        <p:nvSpPr>
          <p:cNvPr id="25" name="TextBox 24">
            <a:extLst>
              <a:ext uri="{FF2B5EF4-FFF2-40B4-BE49-F238E27FC236}">
                <a16:creationId xmlns:a16="http://schemas.microsoft.com/office/drawing/2014/main" id="{772DA57A-C143-8241-9839-52BE395697CB}"/>
              </a:ext>
            </a:extLst>
          </p:cNvPr>
          <p:cNvSpPr txBox="1"/>
          <p:nvPr/>
        </p:nvSpPr>
        <p:spPr>
          <a:xfrm>
            <a:off x="10644024" y="4127455"/>
            <a:ext cx="1554480" cy="738664"/>
          </a:xfrm>
          <a:prstGeom prst="rect">
            <a:avLst/>
          </a:prstGeom>
          <a:solidFill>
            <a:srgbClr val="D34817"/>
          </a:solidFill>
        </p:spPr>
        <p:txBody>
          <a:bodyPr wrap="square" rtlCol="0">
            <a:spAutoFit/>
          </a:bodyPr>
          <a:lstStyle/>
          <a:p>
            <a:r>
              <a:rPr lang="en-US" sz="1400" b="1" dirty="0">
                <a:latin typeface="Arial" panose="020B0604020202020204" pitchFamily="34" charset="0"/>
                <a:cs typeface="Arial" panose="020B0604020202020204" pitchFamily="34" charset="0"/>
              </a:rPr>
              <a:t>See Poster </a:t>
            </a:r>
          </a:p>
          <a:p>
            <a:r>
              <a:rPr lang="en-US" sz="1400" b="1" dirty="0">
                <a:latin typeface="Arial" panose="020B0604020202020204" pitchFamily="34" charset="0"/>
                <a:cs typeface="Arial" panose="020B0604020202020204" pitchFamily="34" charset="0"/>
              </a:rPr>
              <a:t>for more </a:t>
            </a:r>
          </a:p>
          <a:p>
            <a:r>
              <a:rPr lang="en-US" sz="1400" b="1" dirty="0">
                <a:latin typeface="Arial" panose="020B0604020202020204" pitchFamily="34" charset="0"/>
                <a:cs typeface="Arial" panose="020B0604020202020204" pitchFamily="34" charset="0"/>
              </a:rPr>
              <a:t>work by Paulina</a:t>
            </a:r>
          </a:p>
        </p:txBody>
      </p:sp>
      <p:sp>
        <p:nvSpPr>
          <p:cNvPr id="27" name="TextBox 26">
            <a:extLst>
              <a:ext uri="{FF2B5EF4-FFF2-40B4-BE49-F238E27FC236}">
                <a16:creationId xmlns:a16="http://schemas.microsoft.com/office/drawing/2014/main" id="{F9D10A78-95F5-BF44-A6D2-DC3825B6C3B2}"/>
              </a:ext>
            </a:extLst>
          </p:cNvPr>
          <p:cNvSpPr txBox="1"/>
          <p:nvPr/>
        </p:nvSpPr>
        <p:spPr>
          <a:xfrm>
            <a:off x="11671107" y="4011773"/>
            <a:ext cx="446313" cy="707886"/>
          </a:xfrm>
          <a:prstGeom prst="rect">
            <a:avLst/>
          </a:prstGeom>
          <a:noFill/>
        </p:spPr>
        <p:txBody>
          <a:bodyPr wrap="square" rtlCol="0">
            <a:spAutoFit/>
          </a:bodyPr>
          <a:lstStyle/>
          <a:p>
            <a:r>
              <a:rPr lang="en-US" sz="4000" b="1" dirty="0"/>
              <a:t>3</a:t>
            </a:r>
            <a:endParaRPr lang="en-US" sz="2400" b="1" dirty="0"/>
          </a:p>
        </p:txBody>
      </p:sp>
      <p:cxnSp>
        <p:nvCxnSpPr>
          <p:cNvPr id="31" name="Straight Arrow Connector 30">
            <a:extLst>
              <a:ext uri="{FF2B5EF4-FFF2-40B4-BE49-F238E27FC236}">
                <a16:creationId xmlns:a16="http://schemas.microsoft.com/office/drawing/2014/main" id="{40763E7D-3610-E640-8FD4-FF0C2A7BBB2B}"/>
              </a:ext>
            </a:extLst>
          </p:cNvPr>
          <p:cNvCxnSpPr>
            <a:cxnSpLocks/>
            <a:stCxn id="25" idx="1"/>
          </p:cNvCxnSpPr>
          <p:nvPr/>
        </p:nvCxnSpPr>
        <p:spPr>
          <a:xfrm flipH="1">
            <a:off x="10253609" y="4496787"/>
            <a:ext cx="39041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843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8AF7B39-75D4-0042-A285-25F0B7146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990" y="1586755"/>
            <a:ext cx="7492828" cy="5218885"/>
          </a:xfrm>
          <a:prstGeom prst="rect">
            <a:avLst/>
          </a:prstGeom>
        </p:spPr>
      </p:pic>
      <p:sp>
        <p:nvSpPr>
          <p:cNvPr id="2" name="Title 1">
            <a:extLst>
              <a:ext uri="{FF2B5EF4-FFF2-40B4-BE49-F238E27FC236}">
                <a16:creationId xmlns:a16="http://schemas.microsoft.com/office/drawing/2014/main" id="{AA9C5556-6CD2-CD49-AB5A-D9D2482033FB}"/>
              </a:ext>
            </a:extLst>
          </p:cNvPr>
          <p:cNvSpPr>
            <a:spLocks noGrp="1"/>
          </p:cNvSpPr>
          <p:nvPr>
            <p:ph type="title"/>
          </p:nvPr>
        </p:nvSpPr>
        <p:spPr/>
        <p:txBody>
          <a:bodyPr/>
          <a:lstStyle/>
          <a:p>
            <a:r>
              <a:rPr lang="en-US" dirty="0"/>
              <a:t>IDP: Violence, water, or both?</a:t>
            </a:r>
          </a:p>
        </p:txBody>
      </p:sp>
      <p:sp>
        <p:nvSpPr>
          <p:cNvPr id="3" name="Content Placeholder 2">
            <a:extLst>
              <a:ext uri="{FF2B5EF4-FFF2-40B4-BE49-F238E27FC236}">
                <a16:creationId xmlns:a16="http://schemas.microsoft.com/office/drawing/2014/main" id="{9CA853DF-4E19-494E-80EC-9E2E06E91B37}"/>
              </a:ext>
            </a:extLst>
          </p:cNvPr>
          <p:cNvSpPr>
            <a:spLocks noGrp="1"/>
          </p:cNvSpPr>
          <p:nvPr>
            <p:ph idx="1"/>
          </p:nvPr>
        </p:nvSpPr>
        <p:spPr/>
        <p:txBody>
          <a:bodyPr/>
          <a:lstStyle/>
          <a:p>
            <a:r>
              <a:rPr lang="en-US" dirty="0"/>
              <a:t>Somalia: Floods, droughts, intense conflict, food insecurity , a failed State. </a:t>
            </a:r>
          </a:p>
        </p:txBody>
      </p:sp>
      <p:sp>
        <p:nvSpPr>
          <p:cNvPr id="4" name="Slide Number Placeholder 3">
            <a:extLst>
              <a:ext uri="{FF2B5EF4-FFF2-40B4-BE49-F238E27FC236}">
                <a16:creationId xmlns:a16="http://schemas.microsoft.com/office/drawing/2014/main" id="{4E3F6065-5207-AB4C-990C-5C599CA8EC2D}"/>
              </a:ext>
            </a:extLst>
          </p:cNvPr>
          <p:cNvSpPr>
            <a:spLocks noGrp="1"/>
          </p:cNvSpPr>
          <p:nvPr>
            <p:ph type="sldNum" sz="quarter" idx="12"/>
          </p:nvPr>
        </p:nvSpPr>
        <p:spPr/>
        <p:txBody>
          <a:bodyPr/>
          <a:lstStyle/>
          <a:p>
            <a:fld id="{4FAB73BC-B049-4115-A692-8D63A059BFB8}" type="slidenum">
              <a:rPr lang="en-US" smtClean="0"/>
              <a:t>43</a:t>
            </a:fld>
            <a:endParaRPr lang="en-US"/>
          </a:p>
        </p:txBody>
      </p:sp>
      <p:grpSp>
        <p:nvGrpSpPr>
          <p:cNvPr id="11" name="Group 10"/>
          <p:cNvGrpSpPr/>
          <p:nvPr/>
        </p:nvGrpSpPr>
        <p:grpSpPr>
          <a:xfrm>
            <a:off x="61628" y="1940639"/>
            <a:ext cx="4331069" cy="4546971"/>
            <a:chOff x="295275" y="2007963"/>
            <a:chExt cx="4331069" cy="4546971"/>
          </a:xfrm>
        </p:grpSpPr>
        <p:grpSp>
          <p:nvGrpSpPr>
            <p:cNvPr id="8" name="Group 7"/>
            <p:cNvGrpSpPr/>
            <p:nvPr/>
          </p:nvGrpSpPr>
          <p:grpSpPr>
            <a:xfrm>
              <a:off x="295275" y="2007963"/>
              <a:ext cx="4331069" cy="4546971"/>
              <a:chOff x="768096" y="2489549"/>
              <a:chExt cx="4090550" cy="4247948"/>
            </a:xfrm>
          </p:grpSpPr>
          <p:pic>
            <p:nvPicPr>
              <p:cNvPr id="5" name="Picture 4" descr="C:\Users\Paulina\Dropbox\2017 ARO MIGRATION\Papers\CuSums Environmental Migration in Somalia\Paper Writing\Figures\Somalia Regions and Rivers op2.tiff"/>
              <p:cNvPicPr/>
              <p:nvPr/>
            </p:nvPicPr>
            <p:blipFill rotWithShape="1">
              <a:blip r:embed="rId4" cstate="email">
                <a:extLst>
                  <a:ext uri="{28A0092B-C50C-407E-A947-70E740481C1C}">
                    <a14:useLocalDpi xmlns:a14="http://schemas.microsoft.com/office/drawing/2010/main"/>
                  </a:ext>
                </a:extLst>
              </a:blip>
              <a:srcRect l="12809" r="12470"/>
              <a:stretch/>
            </p:blipFill>
            <p:spPr bwMode="auto">
              <a:xfrm>
                <a:off x="768096" y="2489549"/>
                <a:ext cx="4090550" cy="4247948"/>
              </a:xfrm>
              <a:prstGeom prst="rect">
                <a:avLst/>
              </a:prstGeom>
              <a:noFill/>
              <a:ln w="9525">
                <a:noFill/>
                <a:miter lim="800000"/>
                <a:headEnd/>
                <a:tailEnd/>
              </a:ln>
            </p:spPr>
          </p:pic>
          <p:sp>
            <p:nvSpPr>
              <p:cNvPr id="6" name="Oval 5"/>
              <p:cNvSpPr/>
              <p:nvPr/>
            </p:nvSpPr>
            <p:spPr>
              <a:xfrm>
                <a:off x="1993392" y="5221223"/>
                <a:ext cx="521208" cy="4915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62225" y="5200501"/>
                <a:ext cx="2038201" cy="1495188"/>
              </a:xfrm>
              <a:prstGeom prst="rect">
                <a:avLst/>
              </a:prstGeom>
              <a:noFill/>
            </p:spPr>
            <p:txBody>
              <a:bodyPr wrap="square" rtlCol="0">
                <a:spAutoFit/>
              </a:bodyPr>
              <a:lstStyle/>
              <a:p>
                <a:r>
                  <a:rPr lang="en-US" sz="1400" b="1" dirty="0" err="1"/>
                  <a:t>Banadir</a:t>
                </a:r>
                <a:r>
                  <a:rPr lang="en-US" sz="1400" dirty="0"/>
                  <a:t>: mostly urban (Mogadishu)</a:t>
                </a:r>
              </a:p>
              <a:p>
                <a:r>
                  <a:rPr lang="en-US" sz="1400" b="1" dirty="0"/>
                  <a:t>Lower </a:t>
                </a:r>
                <a:r>
                  <a:rPr lang="en-US" sz="1400" b="1" dirty="0" err="1"/>
                  <a:t>Shabelle</a:t>
                </a:r>
                <a:r>
                  <a:rPr lang="en-US" sz="1400" dirty="0"/>
                  <a:t>: mostly rural (closest to </a:t>
                </a:r>
                <a:r>
                  <a:rPr lang="en-US" sz="1400" dirty="0" err="1"/>
                  <a:t>Banadir</a:t>
                </a:r>
                <a:r>
                  <a:rPr lang="en-US" sz="1400" dirty="0"/>
                  <a:t>)</a:t>
                </a:r>
              </a:p>
              <a:p>
                <a:r>
                  <a:rPr lang="en-US" sz="1400" b="1" dirty="0" err="1"/>
                  <a:t>Hiraan</a:t>
                </a:r>
                <a:r>
                  <a:rPr lang="en-US" sz="1400" dirty="0"/>
                  <a:t>: mostly rural (border with Ethiopia)</a:t>
                </a:r>
              </a:p>
            </p:txBody>
          </p:sp>
        </p:grpSp>
        <p:sp>
          <p:nvSpPr>
            <p:cNvPr id="9" name="TextBox 8"/>
            <p:cNvSpPr txBox="1"/>
            <p:nvPr/>
          </p:nvSpPr>
          <p:spPr>
            <a:xfrm>
              <a:off x="652132" y="3886200"/>
              <a:ext cx="1367168" cy="461665"/>
            </a:xfrm>
            <a:prstGeom prst="rect">
              <a:avLst/>
            </a:prstGeom>
            <a:noFill/>
          </p:spPr>
          <p:txBody>
            <a:bodyPr wrap="square" rtlCol="0">
              <a:spAutoFit/>
            </a:bodyPr>
            <a:lstStyle/>
            <a:p>
              <a:r>
                <a:rPr lang="en-US" sz="1200" dirty="0"/>
                <a:t>Main surface water sources</a:t>
              </a:r>
            </a:p>
          </p:txBody>
        </p:sp>
      </p:grpSp>
      <p:sp>
        <p:nvSpPr>
          <p:cNvPr id="23" name="TextBox 22"/>
          <p:cNvSpPr txBox="1"/>
          <p:nvPr/>
        </p:nvSpPr>
        <p:spPr>
          <a:xfrm>
            <a:off x="528307" y="6383259"/>
            <a:ext cx="2928257" cy="307777"/>
          </a:xfrm>
          <a:prstGeom prst="rect">
            <a:avLst/>
          </a:prstGeom>
          <a:noFill/>
        </p:spPr>
        <p:txBody>
          <a:bodyPr wrap="square" rtlCol="0">
            <a:spAutoFit/>
          </a:bodyPr>
          <a:lstStyle/>
          <a:p>
            <a:r>
              <a:rPr lang="en-US" sz="1400" dirty="0"/>
              <a:t>IDP= Internally displaced people</a:t>
            </a:r>
          </a:p>
        </p:txBody>
      </p:sp>
      <p:sp>
        <p:nvSpPr>
          <p:cNvPr id="24" name="TextBox 23"/>
          <p:cNvSpPr txBox="1"/>
          <p:nvPr/>
        </p:nvSpPr>
        <p:spPr>
          <a:xfrm>
            <a:off x="5971002" y="3967689"/>
            <a:ext cx="4637664" cy="1200329"/>
          </a:xfrm>
          <a:prstGeom prst="rect">
            <a:avLst/>
          </a:prstGeom>
          <a:solidFill>
            <a:schemeClr val="bg1"/>
          </a:solidFill>
        </p:spPr>
        <p:txBody>
          <a:bodyPr wrap="square" rtlCol="0">
            <a:spAutoFit/>
          </a:bodyPr>
          <a:lstStyle/>
          <a:p>
            <a:r>
              <a:rPr lang="en-US" dirty="0"/>
              <a:t>Do persistent positive or negative anomalies in precipitation, surface water availability , or violence eventually reach a threshold that induces migration?</a:t>
            </a:r>
          </a:p>
        </p:txBody>
      </p:sp>
      <p:pic>
        <p:nvPicPr>
          <p:cNvPr id="14" name="Picture 13">
            <a:extLst>
              <a:ext uri="{FF2B5EF4-FFF2-40B4-BE49-F238E27FC236}">
                <a16:creationId xmlns:a16="http://schemas.microsoft.com/office/drawing/2014/main" id="{BB09DFA2-C4F7-7A42-9A34-19E05D986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8990" y="413509"/>
            <a:ext cx="508000" cy="546100"/>
          </a:xfrm>
          <a:prstGeom prst="rect">
            <a:avLst/>
          </a:prstGeom>
        </p:spPr>
      </p:pic>
    </p:spTree>
    <p:extLst>
      <p:ext uri="{BB962C8B-B14F-4D97-AF65-F5344CB8AC3E}">
        <p14:creationId xmlns:p14="http://schemas.microsoft.com/office/powerpoint/2010/main" val="108866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CuSums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44</a:t>
            </a:fld>
            <a:endParaRPr lang="en-US"/>
          </a:p>
        </p:txBody>
      </p:sp>
      <p:sp>
        <p:nvSpPr>
          <p:cNvPr id="10" name="TextBox 9"/>
          <p:cNvSpPr txBox="1"/>
          <p:nvPr/>
        </p:nvSpPr>
        <p:spPr>
          <a:xfrm>
            <a:off x="628644" y="5557132"/>
            <a:ext cx="10613090" cy="1077218"/>
          </a:xfrm>
          <a:prstGeom prst="rect">
            <a:avLst/>
          </a:prstGeom>
          <a:noFill/>
        </p:spPr>
        <p:txBody>
          <a:bodyPr wrap="square" rtlCol="0">
            <a:spAutoFit/>
          </a:bodyPr>
          <a:lstStyle/>
          <a:p>
            <a:r>
              <a:rPr lang="en-US" sz="1600" dirty="0"/>
              <a:t>The choice of k is important. Here </a:t>
            </a:r>
            <a:r>
              <a:rPr lang="en-US" sz="1600" dirty="0" err="1"/>
              <a:t>k</a:t>
            </a:r>
            <a:r>
              <a:rPr lang="en-US" sz="1600" baseline="-25000" dirty="0" err="1"/>
              <a:t>d</a:t>
            </a:r>
            <a:r>
              <a:rPr lang="en-US" sz="1600" baseline="-25000" dirty="0"/>
              <a:t> </a:t>
            </a:r>
            <a:r>
              <a:rPr lang="en-US" sz="1600" dirty="0"/>
              <a:t>is  the 25</a:t>
            </a:r>
            <a:r>
              <a:rPr lang="en-US" sz="1600" baseline="30000" dirty="0"/>
              <a:t>th</a:t>
            </a:r>
            <a:r>
              <a:rPr lang="en-US" sz="1600" dirty="0"/>
              <a:t> percentile, and </a:t>
            </a:r>
            <a:r>
              <a:rPr lang="en-US" sz="1600" dirty="0" err="1"/>
              <a:t>k</a:t>
            </a:r>
            <a:r>
              <a:rPr lang="en-US" sz="1600" baseline="-25000" dirty="0" err="1"/>
              <a:t>e</a:t>
            </a:r>
            <a:r>
              <a:rPr lang="en-US" sz="1600" dirty="0"/>
              <a:t> the 75</a:t>
            </a:r>
            <a:r>
              <a:rPr lang="en-US" sz="1600" baseline="30000" dirty="0"/>
              <a:t>th</a:t>
            </a:r>
            <a:r>
              <a:rPr lang="en-US" sz="1600" dirty="0"/>
              <a:t> percentile of monthly precipitation.</a:t>
            </a:r>
          </a:p>
          <a:p>
            <a:endParaRPr lang="en-US" sz="1600" dirty="0"/>
          </a:p>
          <a:p>
            <a:r>
              <a:rPr lang="en-US" sz="1600" dirty="0"/>
              <a:t>We do similar transformations with the IDP inflows and outflows, fatalities, and </a:t>
            </a:r>
            <a:r>
              <a:rPr lang="en-US" sz="1600" dirty="0" err="1"/>
              <a:t>Shabelle</a:t>
            </a:r>
            <a:r>
              <a:rPr lang="en-US" sz="1600" dirty="0"/>
              <a:t> river levels at locations close to the study areas.</a:t>
            </a:r>
          </a:p>
        </p:txBody>
      </p:sp>
      <p:pic>
        <p:nvPicPr>
          <p:cNvPr id="8" name="Picture 7">
            <a:extLst>
              <a:ext uri="{FF2B5EF4-FFF2-40B4-BE49-F238E27FC236}">
                <a16:creationId xmlns:a16="http://schemas.microsoft.com/office/drawing/2014/main" id="{AF2937A9-57C9-C24A-A81E-3853C98EB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1371600"/>
            <a:ext cx="12141200" cy="4114800"/>
          </a:xfrm>
          <a:prstGeom prst="rect">
            <a:avLst/>
          </a:prstGeom>
        </p:spPr>
      </p:pic>
    </p:spTree>
    <p:extLst>
      <p:ext uri="{BB962C8B-B14F-4D97-AF65-F5344CB8AC3E}">
        <p14:creationId xmlns:p14="http://schemas.microsoft.com/office/powerpoint/2010/main" val="1846935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t>45</a:t>
            </a:fld>
            <a:endParaRPr lang="en-US"/>
          </a:p>
        </p:txBody>
      </p:sp>
      <p:pic>
        <p:nvPicPr>
          <p:cNvPr id="6" name="Picture 5">
            <a:extLst>
              <a:ext uri="{FF2B5EF4-FFF2-40B4-BE49-F238E27FC236}">
                <a16:creationId xmlns:a16="http://schemas.microsoft.com/office/drawing/2014/main" id="{FF99D361-BF30-D64C-9E7B-F24C37E4D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69850"/>
            <a:ext cx="8877300" cy="6718300"/>
          </a:xfrm>
          <a:prstGeom prst="rect">
            <a:avLst/>
          </a:prstGeom>
        </p:spPr>
      </p:pic>
    </p:spTree>
    <p:extLst>
      <p:ext uri="{BB962C8B-B14F-4D97-AF65-F5344CB8AC3E}">
        <p14:creationId xmlns:p14="http://schemas.microsoft.com/office/powerpoint/2010/main" val="3723549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t>46</a:t>
            </a:fld>
            <a:endParaRPr lang="en-US"/>
          </a:p>
        </p:txBody>
      </p:sp>
      <p:sp>
        <p:nvSpPr>
          <p:cNvPr id="3" name="Title 2"/>
          <p:cNvSpPr>
            <a:spLocks noGrp="1"/>
          </p:cNvSpPr>
          <p:nvPr>
            <p:ph type="title"/>
          </p:nvPr>
        </p:nvSpPr>
        <p:spPr/>
        <p:txBody>
          <a:bodyPr/>
          <a:lstStyle/>
          <a:p>
            <a:r>
              <a:rPr lang="en-US" dirty="0"/>
              <a:t> </a:t>
            </a:r>
          </a:p>
        </p:txBody>
      </p:sp>
      <p:sp>
        <p:nvSpPr>
          <p:cNvPr id="5" name="Title 1"/>
          <p:cNvSpPr txBox="1">
            <a:spLocks/>
          </p:cNvSpPr>
          <p:nvPr/>
        </p:nvSpPr>
        <p:spPr>
          <a:xfrm>
            <a:off x="585456" y="224983"/>
            <a:ext cx="10927533" cy="8914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endParaRPr lang="en-US" b="1" cap="none" dirty="0">
              <a:latin typeface="+mn-lt"/>
            </a:endParaRPr>
          </a:p>
        </p:txBody>
      </p:sp>
      <p:pic>
        <p:nvPicPr>
          <p:cNvPr id="6" name="Picture 5">
            <a:extLst>
              <a:ext uri="{FF2B5EF4-FFF2-40B4-BE49-F238E27FC236}">
                <a16:creationId xmlns:a16="http://schemas.microsoft.com/office/drawing/2014/main" id="{7AB4BA9E-76D3-C142-99DC-D4793F7B1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63500"/>
            <a:ext cx="8839200" cy="6731000"/>
          </a:xfrm>
          <a:prstGeom prst="rect">
            <a:avLst/>
          </a:prstGeom>
        </p:spPr>
      </p:pic>
    </p:spTree>
    <p:extLst>
      <p:ext uri="{BB962C8B-B14F-4D97-AF65-F5344CB8AC3E}">
        <p14:creationId xmlns:p14="http://schemas.microsoft.com/office/powerpoint/2010/main" val="2794041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9237" y="1494737"/>
            <a:ext cx="12913219" cy="4085642"/>
            <a:chOff x="56726" y="1170611"/>
            <a:chExt cx="12913219" cy="4085642"/>
          </a:xfrm>
        </p:grpSpPr>
        <p:grpSp>
          <p:nvGrpSpPr>
            <p:cNvPr id="14" name="Group 13"/>
            <p:cNvGrpSpPr/>
            <p:nvPr/>
          </p:nvGrpSpPr>
          <p:grpSpPr>
            <a:xfrm>
              <a:off x="56726" y="1311243"/>
              <a:ext cx="4406417" cy="3924123"/>
              <a:chOff x="56726" y="1311243"/>
              <a:chExt cx="4406417" cy="3924123"/>
            </a:xfrm>
          </p:grpSpPr>
          <p:grpSp>
            <p:nvGrpSpPr>
              <p:cNvPr id="7" name="Group 6"/>
              <p:cNvGrpSpPr/>
              <p:nvPr/>
            </p:nvGrpSpPr>
            <p:grpSpPr>
              <a:xfrm>
                <a:off x="56726" y="1311243"/>
                <a:ext cx="4406417" cy="3924123"/>
                <a:chOff x="56726" y="1383980"/>
                <a:chExt cx="4406417" cy="3924123"/>
              </a:xfrm>
            </p:grpSpPr>
            <p:pic>
              <p:nvPicPr>
                <p:cNvPr id="8" name="Picture 7"/>
                <p:cNvPicPr>
                  <a:picLocks noChangeAspect="1"/>
                </p:cNvPicPr>
                <p:nvPr/>
              </p:nvPicPr>
              <p:blipFill>
                <a:blip r:embed="rId3"/>
                <a:stretch>
                  <a:fillRect/>
                </a:stretch>
              </p:blipFill>
              <p:spPr>
                <a:xfrm>
                  <a:off x="56726" y="1383980"/>
                  <a:ext cx="4406417" cy="3924123"/>
                </a:xfrm>
                <a:prstGeom prst="rect">
                  <a:avLst/>
                </a:prstGeom>
              </p:spPr>
            </p:pic>
            <p:cxnSp>
              <p:nvCxnSpPr>
                <p:cNvPr id="5" name="Straight Connector 4"/>
                <p:cNvCxnSpPr/>
                <p:nvPr/>
              </p:nvCxnSpPr>
              <p:spPr>
                <a:xfrm flipH="1" flipV="1">
                  <a:off x="3117273" y="1995055"/>
                  <a:ext cx="20782" cy="2514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691661" y="4844566"/>
                <a:ext cx="3447922" cy="307777"/>
              </a:xfrm>
              <a:prstGeom prst="rect">
                <a:avLst/>
              </a:prstGeom>
              <a:solidFill>
                <a:schemeClr val="bg1"/>
              </a:solidFill>
            </p:spPr>
            <p:txBody>
              <a:bodyPr wrap="square" rtlCol="0">
                <a:spAutoFit/>
              </a:bodyPr>
              <a:lstStyle/>
              <a:p>
                <a:r>
                  <a:rPr lang="en-US" sz="1400" dirty="0"/>
                  <a:t>Raw precipitation data. Seasonal cycle</a:t>
                </a:r>
              </a:p>
            </p:txBody>
          </p:sp>
        </p:grpSp>
        <p:pic>
          <p:nvPicPr>
            <p:cNvPr id="9" name="Picture 8"/>
            <p:cNvPicPr>
              <a:picLocks noChangeAspect="1"/>
            </p:cNvPicPr>
            <p:nvPr/>
          </p:nvPicPr>
          <p:blipFill>
            <a:blip r:embed="rId4"/>
            <a:stretch>
              <a:fillRect/>
            </a:stretch>
          </p:blipFill>
          <p:spPr>
            <a:xfrm>
              <a:off x="8165739" y="1170611"/>
              <a:ext cx="4804206" cy="4085642"/>
            </a:xfrm>
            <a:prstGeom prst="rect">
              <a:avLst/>
            </a:prstGeom>
          </p:spPr>
        </p:pic>
        <p:pic>
          <p:nvPicPr>
            <p:cNvPr id="15" name="Picture 14"/>
            <p:cNvPicPr>
              <a:picLocks noChangeAspect="1"/>
            </p:cNvPicPr>
            <p:nvPr/>
          </p:nvPicPr>
          <p:blipFill>
            <a:blip r:embed="rId5"/>
            <a:stretch>
              <a:fillRect/>
            </a:stretch>
          </p:blipFill>
          <p:spPr>
            <a:xfrm>
              <a:off x="4165580" y="1359032"/>
              <a:ext cx="4054624" cy="3897221"/>
            </a:xfrm>
            <a:prstGeom prst="rect">
              <a:avLst/>
            </a:prstGeom>
          </p:spPr>
        </p:pic>
        <p:sp>
          <p:nvSpPr>
            <p:cNvPr id="11" name="TextBox 10"/>
            <p:cNvSpPr txBox="1"/>
            <p:nvPr/>
          </p:nvSpPr>
          <p:spPr>
            <a:xfrm>
              <a:off x="4977632" y="4892109"/>
              <a:ext cx="2744204" cy="307777"/>
            </a:xfrm>
            <a:prstGeom prst="rect">
              <a:avLst/>
            </a:prstGeom>
            <a:solidFill>
              <a:schemeClr val="bg1"/>
            </a:solidFill>
          </p:spPr>
          <p:txBody>
            <a:bodyPr wrap="square" rtlCol="0">
              <a:spAutoFit/>
            </a:bodyPr>
            <a:lstStyle/>
            <a:p>
              <a:r>
                <a:rPr lang="en-US" sz="1400" dirty="0"/>
                <a:t>Precipitation deficit index</a:t>
              </a:r>
            </a:p>
          </p:txBody>
        </p:sp>
      </p:grpSp>
      <p:sp>
        <p:nvSpPr>
          <p:cNvPr id="3" name="Title 2"/>
          <p:cNvSpPr>
            <a:spLocks noGrp="1"/>
          </p:cNvSpPr>
          <p:nvPr>
            <p:ph type="title"/>
          </p:nvPr>
        </p:nvSpPr>
        <p:spPr/>
        <p:txBody>
          <a:bodyPr>
            <a:normAutofit fontScale="90000"/>
          </a:bodyPr>
          <a:lstStyle/>
          <a:p>
            <a:r>
              <a:rPr lang="en-US" b="1" cap="none" dirty="0">
                <a:latin typeface="+mn-lt"/>
              </a:rPr>
              <a:t>Wavelet analysis: checking for persistent signals, shocks, and seasonality</a:t>
            </a:r>
          </a:p>
        </p:txBody>
      </p:sp>
      <p:sp>
        <p:nvSpPr>
          <p:cNvPr id="2" name="Slide Number Placeholder 1"/>
          <p:cNvSpPr>
            <a:spLocks noGrp="1"/>
          </p:cNvSpPr>
          <p:nvPr>
            <p:ph type="sldNum" sz="quarter" idx="12"/>
          </p:nvPr>
        </p:nvSpPr>
        <p:spPr/>
        <p:txBody>
          <a:bodyPr/>
          <a:lstStyle/>
          <a:p>
            <a:fld id="{4FAB73BC-B049-4115-A692-8D63A059BFB8}" type="slidenum">
              <a:rPr lang="en-US" smtClean="0"/>
              <a:t>47</a:t>
            </a:fld>
            <a:endParaRPr lang="en-US"/>
          </a:p>
        </p:txBody>
      </p:sp>
      <p:pic>
        <p:nvPicPr>
          <p:cNvPr id="20" name="Picture 19"/>
          <p:cNvPicPr>
            <a:picLocks noChangeAspect="1"/>
          </p:cNvPicPr>
          <p:nvPr/>
        </p:nvPicPr>
        <p:blipFill>
          <a:blip r:embed="rId6"/>
          <a:stretch>
            <a:fillRect/>
          </a:stretch>
        </p:blipFill>
        <p:spPr>
          <a:xfrm>
            <a:off x="-47032" y="1655806"/>
            <a:ext cx="4525343" cy="3820663"/>
          </a:xfrm>
          <a:prstGeom prst="rect">
            <a:avLst/>
          </a:prstGeom>
        </p:spPr>
      </p:pic>
    </p:spTree>
    <p:extLst>
      <p:ext uri="{BB962C8B-B14F-4D97-AF65-F5344CB8AC3E}">
        <p14:creationId xmlns:p14="http://schemas.microsoft.com/office/powerpoint/2010/main" val="55348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t>48</a:t>
            </a:fld>
            <a:endParaRPr lang="en-US"/>
          </a:p>
        </p:txBody>
      </p:sp>
      <p:sp>
        <p:nvSpPr>
          <p:cNvPr id="3" name="Title 2"/>
          <p:cNvSpPr>
            <a:spLocks noGrp="1"/>
          </p:cNvSpPr>
          <p:nvPr>
            <p:ph type="title"/>
          </p:nvPr>
        </p:nvSpPr>
        <p:spPr/>
        <p:txBody>
          <a:bodyPr/>
          <a:lstStyle/>
          <a:p>
            <a:r>
              <a:rPr lang="en-US" b="1" cap="none" dirty="0">
                <a:latin typeface="+mn-lt"/>
              </a:rPr>
              <a:t>Insights revealed by the analysis</a:t>
            </a:r>
          </a:p>
        </p:txBody>
      </p:sp>
      <p:sp>
        <p:nvSpPr>
          <p:cNvPr id="4" name="TextBox 3"/>
          <p:cNvSpPr txBox="1"/>
          <p:nvPr/>
        </p:nvSpPr>
        <p:spPr>
          <a:xfrm>
            <a:off x="420092" y="1110341"/>
            <a:ext cx="11314707" cy="5632311"/>
          </a:xfrm>
          <a:prstGeom prst="rect">
            <a:avLst/>
          </a:prstGeom>
          <a:noFill/>
        </p:spPr>
        <p:txBody>
          <a:bodyPr wrap="square" rtlCol="0">
            <a:spAutoFit/>
          </a:bodyPr>
          <a:lstStyle/>
          <a:p>
            <a:r>
              <a:rPr lang="en-US" sz="2400" b="1" dirty="0" err="1">
                <a:latin typeface="Corbel" panose="020B0503020204020204" pitchFamily="34" charset="0"/>
              </a:rPr>
              <a:t>Banadir</a:t>
            </a:r>
            <a:r>
              <a:rPr lang="en-US" sz="2400" dirty="0">
                <a:latin typeface="Corbel" panose="020B0503020204020204" pitchFamily="34" charset="0"/>
              </a:rPr>
              <a:t>: </a:t>
            </a:r>
          </a:p>
          <a:p>
            <a:r>
              <a:rPr lang="en-US" sz="2400" dirty="0">
                <a:latin typeface="Corbel" panose="020B0503020204020204" pitchFamily="34" charset="0"/>
              </a:rPr>
              <a:t>Fluctuations in violence dominate IDP inflows and outflows, relative to drought or flood</a:t>
            </a:r>
          </a:p>
          <a:p>
            <a:endParaRPr lang="en-US" sz="2400" dirty="0">
              <a:latin typeface="Corbel" panose="020B0503020204020204" pitchFamily="34" charset="0"/>
            </a:endParaRPr>
          </a:p>
          <a:p>
            <a:r>
              <a:rPr lang="en-US" sz="2400" b="1" dirty="0">
                <a:latin typeface="Corbel" panose="020B0503020204020204" pitchFamily="34" charset="0"/>
              </a:rPr>
              <a:t>Lower Shabelle:</a:t>
            </a:r>
            <a:r>
              <a:rPr lang="en-US" sz="2400" dirty="0">
                <a:latin typeface="Corbel" panose="020B0503020204020204" pitchFamily="34" charset="0"/>
              </a:rPr>
              <a:t> </a:t>
            </a:r>
          </a:p>
          <a:p>
            <a:r>
              <a:rPr lang="en-US" sz="2400" dirty="0">
                <a:latin typeface="Corbel" panose="020B0503020204020204" pitchFamily="34" charset="0"/>
              </a:rPr>
              <a:t>Internal displacement to and from Lower Shabelle was </a:t>
            </a:r>
            <a:r>
              <a:rPr lang="en-US" sz="2400" b="1" dirty="0">
                <a:latin typeface="Corbel" panose="020B0503020204020204" pitchFamily="34" charset="0"/>
              </a:rPr>
              <a:t>less responsive to its own local violence dynamics than to violence dynamics in nearby </a:t>
            </a:r>
            <a:r>
              <a:rPr lang="en-US" sz="2400" b="1" dirty="0" err="1">
                <a:latin typeface="Corbel" panose="020B0503020204020204" pitchFamily="34" charset="0"/>
              </a:rPr>
              <a:t>Banadir</a:t>
            </a:r>
            <a:r>
              <a:rPr lang="en-US" sz="2400" dirty="0">
                <a:latin typeface="Corbel" panose="020B0503020204020204" pitchFamily="34" charset="0"/>
              </a:rPr>
              <a:t>. </a:t>
            </a:r>
            <a:endParaRPr lang="en-US" sz="2400" b="1" dirty="0">
              <a:latin typeface="Corbel" panose="020B0503020204020204" pitchFamily="34" charset="0"/>
            </a:endParaRPr>
          </a:p>
          <a:p>
            <a:r>
              <a:rPr lang="en-US" sz="2400" b="1" dirty="0">
                <a:latin typeface="Corbel" panose="020B0503020204020204" pitchFamily="34" charset="0"/>
              </a:rPr>
              <a:t>Floods, not droughts, </a:t>
            </a:r>
            <a:r>
              <a:rPr lang="en-US" sz="2400" dirty="0">
                <a:latin typeface="Corbel" panose="020B0503020204020204" pitchFamily="34" charset="0"/>
              </a:rPr>
              <a:t>appear to be the most likely environmental push factor from Lower </a:t>
            </a:r>
            <a:r>
              <a:rPr lang="en-US" sz="2400" dirty="0" err="1">
                <a:latin typeface="Corbel" panose="020B0503020204020204" pitchFamily="34" charset="0"/>
              </a:rPr>
              <a:t>Shabelle</a:t>
            </a:r>
            <a:r>
              <a:rPr lang="en-US" sz="2400" dirty="0">
                <a:latin typeface="Corbel" panose="020B0503020204020204" pitchFamily="34" charset="0"/>
              </a:rPr>
              <a:t>. Neither floods nor droughts exhibit coherence with violence, so </a:t>
            </a:r>
            <a:r>
              <a:rPr lang="en-US" sz="2400" b="1" dirty="0">
                <a:latin typeface="Corbel" panose="020B0503020204020204" pitchFamily="34" charset="0"/>
              </a:rPr>
              <a:t>the environmental effect on displacement is most likely a direct effect</a:t>
            </a:r>
            <a:r>
              <a:rPr lang="en-US" sz="2400" dirty="0">
                <a:latin typeface="Corbel" panose="020B0503020204020204" pitchFamily="34" charset="0"/>
              </a:rPr>
              <a:t>.</a:t>
            </a:r>
          </a:p>
          <a:p>
            <a:endParaRPr lang="en-US" sz="2400" dirty="0">
              <a:latin typeface="Corbel" panose="020B0503020204020204" pitchFamily="34" charset="0"/>
            </a:endParaRPr>
          </a:p>
          <a:p>
            <a:r>
              <a:rPr lang="en-US" sz="2400" b="1" dirty="0" err="1">
                <a:latin typeface="Corbel" panose="020B0503020204020204" pitchFamily="34" charset="0"/>
              </a:rPr>
              <a:t>Hiraan</a:t>
            </a:r>
            <a:r>
              <a:rPr lang="en-US" sz="2400" dirty="0">
                <a:latin typeface="Corbel" panose="020B0503020204020204" pitchFamily="34" charset="0"/>
              </a:rPr>
              <a:t>: </a:t>
            </a:r>
          </a:p>
          <a:p>
            <a:r>
              <a:rPr lang="en-US" sz="2400" dirty="0">
                <a:latin typeface="Corbel" panose="020B0503020204020204" pitchFamily="34" charset="0"/>
              </a:rPr>
              <a:t>As in Lower Shabelle, the surge of </a:t>
            </a:r>
            <a:r>
              <a:rPr lang="en-US" sz="2400" b="1" dirty="0">
                <a:latin typeface="Corbel" panose="020B0503020204020204" pitchFamily="34" charset="0"/>
              </a:rPr>
              <a:t>fatalities pre 2012 in </a:t>
            </a:r>
            <a:r>
              <a:rPr lang="en-US" sz="2400" b="1" dirty="0" err="1">
                <a:latin typeface="Corbel" panose="020B0503020204020204" pitchFamily="34" charset="0"/>
              </a:rPr>
              <a:t>Hiraan</a:t>
            </a:r>
            <a:r>
              <a:rPr lang="en-US" sz="2400" b="1" dirty="0">
                <a:latin typeface="Corbel" panose="020B0503020204020204" pitchFamily="34" charset="0"/>
              </a:rPr>
              <a:t> is unrelated to droughts or floods because there were no extreme events during this period</a:t>
            </a:r>
            <a:r>
              <a:rPr lang="en-US" sz="2400" dirty="0">
                <a:latin typeface="Corbel" panose="020B0503020204020204" pitchFamily="34" charset="0"/>
              </a:rPr>
              <a:t>.</a:t>
            </a:r>
          </a:p>
          <a:p>
            <a:r>
              <a:rPr lang="en-US" sz="2400" dirty="0">
                <a:latin typeface="Corbel" panose="020B0503020204020204" pitchFamily="34" charset="0"/>
              </a:rPr>
              <a:t> After 2015 there were episodes of surges in fatalities that might be attributed to flood conditions in the Shabelle River.</a:t>
            </a:r>
          </a:p>
        </p:txBody>
      </p:sp>
    </p:spTree>
    <p:extLst>
      <p:ext uri="{BB962C8B-B14F-4D97-AF65-F5344CB8AC3E}">
        <p14:creationId xmlns:p14="http://schemas.microsoft.com/office/powerpoint/2010/main" val="4004610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2" name="Rectangle 2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1ADE40D-9757-0446-88BB-BBF7F07C7671}"/>
              </a:ext>
            </a:extLst>
          </p:cNvPr>
          <p:cNvSpPr>
            <a:spLocks noGrp="1"/>
          </p:cNvSpPr>
          <p:nvPr>
            <p:ph type="title"/>
          </p:nvPr>
        </p:nvSpPr>
        <p:spPr>
          <a:xfrm>
            <a:off x="6206487" y="991505"/>
            <a:ext cx="5691488" cy="2804134"/>
          </a:xfrm>
        </p:spPr>
        <p:txBody>
          <a:bodyPr vert="horz" lIns="91440" tIns="45720" rIns="91440" bIns="45720" rtlCol="0" anchor="b">
            <a:normAutofit/>
          </a:bodyPr>
          <a:lstStyle/>
          <a:p>
            <a:pPr>
              <a:lnSpc>
                <a:spcPct val="80000"/>
              </a:lnSpc>
            </a:pPr>
            <a:r>
              <a:rPr lang="en-US" b="1" dirty="0">
                <a:solidFill>
                  <a:schemeClr val="tx1"/>
                </a:solidFill>
                <a:latin typeface="+mn-lt"/>
              </a:rPr>
              <a:t>A closer look on </a:t>
            </a:r>
            <a:r>
              <a:rPr lang="en-US" b="1" i="1" dirty="0">
                <a:solidFill>
                  <a:schemeClr val="tx1"/>
                </a:solidFill>
                <a:latin typeface="+mn-lt"/>
              </a:rPr>
              <a:t>how</a:t>
            </a:r>
            <a:r>
              <a:rPr lang="en-US" b="1" dirty="0">
                <a:solidFill>
                  <a:schemeClr val="tx1"/>
                </a:solidFill>
                <a:latin typeface="+mn-lt"/>
              </a:rPr>
              <a:t> multiple drivers are included in a migration model</a:t>
            </a:r>
          </a:p>
        </p:txBody>
      </p:sp>
      <p:sp>
        <p:nvSpPr>
          <p:cNvPr id="24" name="Freeform: Shape 23">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490AE331-2B50-7F4B-B574-29AFF6CD559B}"/>
              </a:ext>
            </a:extLst>
          </p:cNvPr>
          <p:cNvSpPr>
            <a:spLocks noGrp="1"/>
          </p:cNvSpPr>
          <p:nvPr>
            <p:ph type="sldNum" sz="quarter" idx="12"/>
          </p:nvPr>
        </p:nvSpPr>
        <p:spPr>
          <a:xfrm>
            <a:off x="10334744" y="500322"/>
            <a:ext cx="1193868" cy="640080"/>
          </a:xfrm>
        </p:spPr>
        <p:txBody>
          <a:bodyPr vert="horz" lIns="91440" tIns="45720" rIns="91440" bIns="45720" rtlCol="0" anchor="ctr">
            <a:normAutofit/>
          </a:bodyPr>
          <a:lstStyle/>
          <a:p>
            <a:pPr algn="r">
              <a:spcAft>
                <a:spcPts val="600"/>
              </a:spcAft>
            </a:pPr>
            <a:fld id="{4FAB73BC-B049-4115-A692-8D63A059BFB8}" type="slidenum">
              <a:rPr lang="en-US" sz="2800">
                <a:solidFill>
                  <a:schemeClr val="tx1"/>
                </a:solidFill>
              </a:rPr>
              <a:pPr algn="r">
                <a:spcAft>
                  <a:spcPts val="600"/>
                </a:spcAft>
              </a:pPr>
              <a:t>49</a:t>
            </a:fld>
            <a:endParaRPr lang="en-US" sz="2800">
              <a:solidFill>
                <a:schemeClr val="tx1"/>
              </a:solidFill>
            </a:endParaRPr>
          </a:p>
        </p:txBody>
      </p:sp>
      <p:pic>
        <p:nvPicPr>
          <p:cNvPr id="17" name="Picture 16">
            <a:extLst>
              <a:ext uri="{FF2B5EF4-FFF2-40B4-BE49-F238E27FC236}">
                <a16:creationId xmlns:a16="http://schemas.microsoft.com/office/drawing/2014/main" id="{B9197B3F-EA25-4D4D-944B-3807A2236767}"/>
              </a:ext>
            </a:extLst>
          </p:cNvPr>
          <p:cNvPicPr>
            <a:picLocks noChangeAspect="1"/>
          </p:cNvPicPr>
          <p:nvPr/>
        </p:nvPicPr>
        <p:blipFill>
          <a:blip r:embed="rId7"/>
          <a:stretch>
            <a:fillRect/>
          </a:stretch>
        </p:blipFill>
        <p:spPr>
          <a:xfrm>
            <a:off x="855582" y="371256"/>
            <a:ext cx="2194560" cy="1645920"/>
          </a:xfrm>
          <a:prstGeom prst="rect">
            <a:avLst/>
          </a:prstGeom>
        </p:spPr>
      </p:pic>
      <p:pic>
        <p:nvPicPr>
          <p:cNvPr id="21" name="Picture 20">
            <a:extLst>
              <a:ext uri="{FF2B5EF4-FFF2-40B4-BE49-F238E27FC236}">
                <a16:creationId xmlns:a16="http://schemas.microsoft.com/office/drawing/2014/main" id="{2F465FE0-286A-8C4D-83A4-5025955C28EA}"/>
              </a:ext>
            </a:extLst>
          </p:cNvPr>
          <p:cNvPicPr>
            <a:picLocks noChangeAspect="1"/>
          </p:cNvPicPr>
          <p:nvPr/>
        </p:nvPicPr>
        <p:blipFill>
          <a:blip r:embed="rId8"/>
          <a:stretch>
            <a:fillRect/>
          </a:stretch>
        </p:blipFill>
        <p:spPr>
          <a:xfrm>
            <a:off x="2448344" y="1791091"/>
            <a:ext cx="2194560" cy="1645920"/>
          </a:xfrm>
          <a:prstGeom prst="rect">
            <a:avLst/>
          </a:prstGeom>
        </p:spPr>
      </p:pic>
      <p:pic>
        <p:nvPicPr>
          <p:cNvPr id="23" name="Picture 22">
            <a:extLst>
              <a:ext uri="{FF2B5EF4-FFF2-40B4-BE49-F238E27FC236}">
                <a16:creationId xmlns:a16="http://schemas.microsoft.com/office/drawing/2014/main" id="{563ED94D-0231-BC40-811A-3E681B614779}"/>
              </a:ext>
            </a:extLst>
          </p:cNvPr>
          <p:cNvPicPr>
            <a:picLocks noChangeAspect="1"/>
          </p:cNvPicPr>
          <p:nvPr/>
        </p:nvPicPr>
        <p:blipFill>
          <a:blip r:embed="rId9"/>
          <a:stretch>
            <a:fillRect/>
          </a:stretch>
        </p:blipFill>
        <p:spPr>
          <a:xfrm>
            <a:off x="217448" y="1936421"/>
            <a:ext cx="2199731" cy="1649798"/>
          </a:xfrm>
          <a:prstGeom prst="rect">
            <a:avLst/>
          </a:prstGeom>
        </p:spPr>
      </p:pic>
      <p:sp>
        <p:nvSpPr>
          <p:cNvPr id="15" name="Rectangle 14">
            <a:extLst>
              <a:ext uri="{FF2B5EF4-FFF2-40B4-BE49-F238E27FC236}">
                <a16:creationId xmlns:a16="http://schemas.microsoft.com/office/drawing/2014/main" id="{07EC23FF-012F-B34D-A40D-0BF01F3AF14E}"/>
              </a:ext>
            </a:extLst>
          </p:cNvPr>
          <p:cNvSpPr/>
          <p:nvPr/>
        </p:nvSpPr>
        <p:spPr>
          <a:xfrm>
            <a:off x="7314733" y="4250384"/>
            <a:ext cx="3251633" cy="2031325"/>
          </a:xfrm>
          <a:prstGeom prst="rect">
            <a:avLst/>
          </a:prstGeom>
        </p:spPr>
        <p:txBody>
          <a:bodyPr wrap="square">
            <a:spAutoFit/>
          </a:bodyPr>
          <a:lstStyle/>
          <a:p>
            <a:pPr>
              <a:spcBef>
                <a:spcPts val="0"/>
              </a:spcBef>
            </a:pPr>
            <a:r>
              <a:rPr lang="en-US" b="1" dirty="0" err="1"/>
              <a:t>Woi</a:t>
            </a:r>
            <a:r>
              <a:rPr lang="en-US" b="1" dirty="0"/>
              <a:t> </a:t>
            </a:r>
            <a:r>
              <a:rPr lang="en-US" b="1" dirty="0" err="1"/>
              <a:t>Sok</a:t>
            </a:r>
            <a:r>
              <a:rPr lang="en-US" b="1" dirty="0"/>
              <a:t> Oh</a:t>
            </a:r>
            <a:endParaRPr lang="es-US" b="1" dirty="0"/>
          </a:p>
          <a:p>
            <a:pPr>
              <a:spcBef>
                <a:spcPts val="0"/>
              </a:spcBef>
            </a:pPr>
            <a:endParaRPr lang="es-US" b="1" dirty="0"/>
          </a:p>
          <a:p>
            <a:pPr>
              <a:spcBef>
                <a:spcPts val="0"/>
              </a:spcBef>
            </a:pPr>
            <a:r>
              <a:rPr lang="es-US" b="1" dirty="0"/>
              <a:t>Alvaro Carmona Cabrero </a:t>
            </a:r>
          </a:p>
          <a:p>
            <a:pPr>
              <a:spcBef>
                <a:spcPts val="0"/>
              </a:spcBef>
            </a:pPr>
            <a:endParaRPr lang="es-US" b="1" dirty="0"/>
          </a:p>
          <a:p>
            <a:pPr>
              <a:spcBef>
                <a:spcPts val="0"/>
              </a:spcBef>
            </a:pPr>
            <a:r>
              <a:rPr lang="en-US" b="1" dirty="0"/>
              <a:t>Rafael Muñoz-</a:t>
            </a:r>
            <a:r>
              <a:rPr lang="en-US" b="1" dirty="0" err="1"/>
              <a:t>Carpena</a:t>
            </a:r>
            <a:endParaRPr lang="en-US" b="1" dirty="0"/>
          </a:p>
          <a:p>
            <a:pPr>
              <a:spcBef>
                <a:spcPts val="0"/>
              </a:spcBef>
            </a:pPr>
            <a:endParaRPr lang="en-US" b="1" dirty="0"/>
          </a:p>
          <a:p>
            <a:pPr>
              <a:spcBef>
                <a:spcPts val="0"/>
              </a:spcBef>
            </a:pPr>
            <a:r>
              <a:rPr lang="en-US" b="1" dirty="0" err="1"/>
              <a:t>Rachata</a:t>
            </a:r>
            <a:r>
              <a:rPr lang="en-US" b="1" dirty="0"/>
              <a:t> </a:t>
            </a:r>
            <a:r>
              <a:rPr lang="en-US" b="1" dirty="0" err="1"/>
              <a:t>Muneepeerakul</a:t>
            </a:r>
            <a:endParaRPr lang="en-US" dirty="0"/>
          </a:p>
        </p:txBody>
      </p:sp>
      <p:pic>
        <p:nvPicPr>
          <p:cNvPr id="5" name="Picture 4">
            <a:extLst>
              <a:ext uri="{FF2B5EF4-FFF2-40B4-BE49-F238E27FC236}">
                <a16:creationId xmlns:a16="http://schemas.microsoft.com/office/drawing/2014/main" id="{2808574F-3C67-C44F-9724-DA26E3F96A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39572" y="4106162"/>
            <a:ext cx="558800" cy="584200"/>
          </a:xfrm>
          <a:prstGeom prst="rect">
            <a:avLst/>
          </a:prstGeom>
        </p:spPr>
      </p:pic>
      <p:pic>
        <p:nvPicPr>
          <p:cNvPr id="7" name="Picture 6">
            <a:extLst>
              <a:ext uri="{FF2B5EF4-FFF2-40B4-BE49-F238E27FC236}">
                <a16:creationId xmlns:a16="http://schemas.microsoft.com/office/drawing/2014/main" id="{A1E5A4A5-25AE-5648-9A4B-A7247432B2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64972" y="5212445"/>
            <a:ext cx="533400" cy="546100"/>
          </a:xfrm>
          <a:prstGeom prst="rect">
            <a:avLst/>
          </a:prstGeom>
        </p:spPr>
      </p:pic>
      <p:pic>
        <p:nvPicPr>
          <p:cNvPr id="9" name="Picture 8">
            <a:extLst>
              <a:ext uri="{FF2B5EF4-FFF2-40B4-BE49-F238E27FC236}">
                <a16:creationId xmlns:a16="http://schemas.microsoft.com/office/drawing/2014/main" id="{D07829D4-51C3-1843-B33D-17CBA01DAE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39572" y="5781582"/>
            <a:ext cx="558800" cy="546100"/>
          </a:xfrm>
          <a:prstGeom prst="rect">
            <a:avLst/>
          </a:prstGeom>
        </p:spPr>
      </p:pic>
      <p:pic>
        <p:nvPicPr>
          <p:cNvPr id="11" name="Picture 10">
            <a:extLst>
              <a:ext uri="{FF2B5EF4-FFF2-40B4-BE49-F238E27FC236}">
                <a16:creationId xmlns:a16="http://schemas.microsoft.com/office/drawing/2014/main" id="{171F142C-107B-8041-A82E-17F2B827FEB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52272" y="4655530"/>
            <a:ext cx="546100" cy="546100"/>
          </a:xfrm>
          <a:prstGeom prst="rect">
            <a:avLst/>
          </a:prstGeom>
        </p:spPr>
      </p:pic>
      <p:pic>
        <p:nvPicPr>
          <p:cNvPr id="25" name="Picture 24">
            <a:extLst>
              <a:ext uri="{FF2B5EF4-FFF2-40B4-BE49-F238E27FC236}">
                <a16:creationId xmlns:a16="http://schemas.microsoft.com/office/drawing/2014/main" id="{C07FD6A6-6C7C-3644-B1DB-B35095086CE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69812" y="559165"/>
            <a:ext cx="558800" cy="546100"/>
          </a:xfrm>
          <a:prstGeom prst="rect">
            <a:avLst/>
          </a:prstGeom>
        </p:spPr>
      </p:pic>
      <p:pic>
        <p:nvPicPr>
          <p:cNvPr id="26" name="Picture 25">
            <a:extLst>
              <a:ext uri="{FF2B5EF4-FFF2-40B4-BE49-F238E27FC236}">
                <a16:creationId xmlns:a16="http://schemas.microsoft.com/office/drawing/2014/main" id="{F9B43371-D075-694D-A4D5-E2F80C13D1FB}"/>
              </a:ext>
            </a:extLst>
          </p:cNvPr>
          <p:cNvPicPr>
            <a:picLocks noChangeAspect="1"/>
          </p:cNvPicPr>
          <p:nvPr/>
        </p:nvPicPr>
        <p:blipFill>
          <a:blip r:embed="rId14"/>
          <a:stretch>
            <a:fillRect/>
          </a:stretch>
        </p:blipFill>
        <p:spPr>
          <a:xfrm>
            <a:off x="150207" y="4255824"/>
            <a:ext cx="4668516" cy="2515322"/>
          </a:xfrm>
          <a:prstGeom prst="rect">
            <a:avLst/>
          </a:prstGeom>
        </p:spPr>
      </p:pic>
      <p:sp>
        <p:nvSpPr>
          <p:cNvPr id="28" name="Freeform 27">
            <a:extLst>
              <a:ext uri="{FF2B5EF4-FFF2-40B4-BE49-F238E27FC236}">
                <a16:creationId xmlns:a16="http://schemas.microsoft.com/office/drawing/2014/main" id="{CF92996C-6478-8349-968C-8A5C0989CA39}"/>
              </a:ext>
            </a:extLst>
          </p:cNvPr>
          <p:cNvSpPr/>
          <p:nvPr/>
        </p:nvSpPr>
        <p:spPr>
          <a:xfrm>
            <a:off x="148173" y="4256185"/>
            <a:ext cx="4672584" cy="2514600"/>
          </a:xfrm>
          <a:custGeom>
            <a:avLst/>
            <a:gdLst>
              <a:gd name="connsiteX0" fmla="*/ 2372437 w 4672584"/>
              <a:gd name="connsiteY0" fmla="*/ 1662013 h 2514600"/>
              <a:gd name="connsiteX1" fmla="*/ 2336292 w 4672584"/>
              <a:gd name="connsiteY1" fmla="*/ 1698158 h 2514600"/>
              <a:gd name="connsiteX2" fmla="*/ 2336292 w 4672584"/>
              <a:gd name="connsiteY2" fmla="*/ 1842731 h 2514600"/>
              <a:gd name="connsiteX3" fmla="*/ 2372437 w 4672584"/>
              <a:gd name="connsiteY3" fmla="*/ 1878876 h 2514600"/>
              <a:gd name="connsiteX4" fmla="*/ 3380149 w 4672584"/>
              <a:gd name="connsiteY4" fmla="*/ 1878876 h 2514600"/>
              <a:gd name="connsiteX5" fmla="*/ 3416294 w 4672584"/>
              <a:gd name="connsiteY5" fmla="*/ 1842731 h 2514600"/>
              <a:gd name="connsiteX6" fmla="*/ 3416294 w 4672584"/>
              <a:gd name="connsiteY6" fmla="*/ 1698158 h 2514600"/>
              <a:gd name="connsiteX7" fmla="*/ 3380149 w 4672584"/>
              <a:gd name="connsiteY7" fmla="*/ 1662013 h 2514600"/>
              <a:gd name="connsiteX8" fmla="*/ 234239 w 4672584"/>
              <a:gd name="connsiteY8" fmla="*/ 1340282 h 2514600"/>
              <a:gd name="connsiteX9" fmla="*/ 173560 w 4672584"/>
              <a:gd name="connsiteY9" fmla="*/ 1400961 h 2514600"/>
              <a:gd name="connsiteX10" fmla="*/ 173560 w 4672584"/>
              <a:gd name="connsiteY10" fmla="*/ 1643669 h 2514600"/>
              <a:gd name="connsiteX11" fmla="*/ 234239 w 4672584"/>
              <a:gd name="connsiteY11" fmla="*/ 1704348 h 2514600"/>
              <a:gd name="connsiteX12" fmla="*/ 764814 w 4672584"/>
              <a:gd name="connsiteY12" fmla="*/ 1704348 h 2514600"/>
              <a:gd name="connsiteX13" fmla="*/ 825493 w 4672584"/>
              <a:gd name="connsiteY13" fmla="*/ 1643669 h 2514600"/>
              <a:gd name="connsiteX14" fmla="*/ 825493 w 4672584"/>
              <a:gd name="connsiteY14" fmla="*/ 1400961 h 2514600"/>
              <a:gd name="connsiteX15" fmla="*/ 764814 w 4672584"/>
              <a:gd name="connsiteY15" fmla="*/ 1340282 h 2514600"/>
              <a:gd name="connsiteX16" fmla="*/ 0 w 4672584"/>
              <a:gd name="connsiteY16" fmla="*/ 0 h 2514600"/>
              <a:gd name="connsiteX17" fmla="*/ 4672584 w 4672584"/>
              <a:gd name="connsiteY17" fmla="*/ 0 h 2514600"/>
              <a:gd name="connsiteX18" fmla="*/ 4672584 w 4672584"/>
              <a:gd name="connsiteY18" fmla="*/ 2514600 h 2514600"/>
              <a:gd name="connsiteX19" fmla="*/ 0 w 4672584"/>
              <a:gd name="connsiteY19"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72584" h="2514600">
                <a:moveTo>
                  <a:pt x="2372437" y="1662013"/>
                </a:moveTo>
                <a:cubicBezTo>
                  <a:pt x="2352475" y="1662013"/>
                  <a:pt x="2336292" y="1678196"/>
                  <a:pt x="2336292" y="1698158"/>
                </a:cubicBezTo>
                <a:lnTo>
                  <a:pt x="2336292" y="1842731"/>
                </a:lnTo>
                <a:cubicBezTo>
                  <a:pt x="2336292" y="1862693"/>
                  <a:pt x="2352475" y="1878876"/>
                  <a:pt x="2372437" y="1878876"/>
                </a:cubicBezTo>
                <a:lnTo>
                  <a:pt x="3380149" y="1878876"/>
                </a:lnTo>
                <a:cubicBezTo>
                  <a:pt x="3400111" y="1878876"/>
                  <a:pt x="3416294" y="1862693"/>
                  <a:pt x="3416294" y="1842731"/>
                </a:cubicBezTo>
                <a:lnTo>
                  <a:pt x="3416294" y="1698158"/>
                </a:lnTo>
                <a:cubicBezTo>
                  <a:pt x="3416294" y="1678196"/>
                  <a:pt x="3400111" y="1662013"/>
                  <a:pt x="3380149" y="1662013"/>
                </a:cubicBezTo>
                <a:close/>
                <a:moveTo>
                  <a:pt x="234239" y="1340282"/>
                </a:moveTo>
                <a:cubicBezTo>
                  <a:pt x="200727" y="1340282"/>
                  <a:pt x="173560" y="1367449"/>
                  <a:pt x="173560" y="1400961"/>
                </a:cubicBezTo>
                <a:lnTo>
                  <a:pt x="173560" y="1643669"/>
                </a:lnTo>
                <a:cubicBezTo>
                  <a:pt x="173560" y="1677181"/>
                  <a:pt x="200727" y="1704348"/>
                  <a:pt x="234239" y="1704348"/>
                </a:cubicBezTo>
                <a:lnTo>
                  <a:pt x="764814" y="1704348"/>
                </a:lnTo>
                <a:cubicBezTo>
                  <a:pt x="798326" y="1704348"/>
                  <a:pt x="825493" y="1677181"/>
                  <a:pt x="825493" y="1643669"/>
                </a:cubicBezTo>
                <a:lnTo>
                  <a:pt x="825493" y="1400961"/>
                </a:lnTo>
                <a:cubicBezTo>
                  <a:pt x="825493" y="1367449"/>
                  <a:pt x="798326" y="1340282"/>
                  <a:pt x="764814" y="1340282"/>
                </a:cubicBezTo>
                <a:close/>
                <a:moveTo>
                  <a:pt x="0" y="0"/>
                </a:moveTo>
                <a:lnTo>
                  <a:pt x="4672584" y="0"/>
                </a:lnTo>
                <a:lnTo>
                  <a:pt x="4672584" y="2514600"/>
                </a:lnTo>
                <a:lnTo>
                  <a:pt x="0" y="2514600"/>
                </a:lnTo>
                <a:close/>
              </a:path>
            </a:pathLst>
          </a:custGeom>
          <a:solidFill>
            <a:srgbClr val="000000">
              <a:alpha val="50196"/>
            </a:srgbClr>
          </a:solidFill>
          <a:ln w="5715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FF1024FD-B11A-964B-BA8D-F44558B5FB0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0044" y="4132472"/>
            <a:ext cx="3238500" cy="1447800"/>
          </a:xfrm>
          <a:prstGeom prst="rect">
            <a:avLst/>
          </a:prstGeom>
        </p:spPr>
      </p:pic>
      <p:pic>
        <p:nvPicPr>
          <p:cNvPr id="29" name="Picture 28">
            <a:extLst>
              <a:ext uri="{FF2B5EF4-FFF2-40B4-BE49-F238E27FC236}">
                <a16:creationId xmlns:a16="http://schemas.microsoft.com/office/drawing/2014/main" id="{D2F9D885-AAC0-2B4A-B9C4-333232C3D46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4199" y="4832244"/>
            <a:ext cx="2641600" cy="1460500"/>
          </a:xfrm>
          <a:prstGeom prst="rect">
            <a:avLst/>
          </a:prstGeom>
        </p:spPr>
      </p:pic>
    </p:spTree>
    <p:extLst>
      <p:ext uri="{BB962C8B-B14F-4D97-AF65-F5344CB8AC3E}">
        <p14:creationId xmlns:p14="http://schemas.microsoft.com/office/powerpoint/2010/main" val="29925049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18E7-CBE1-A14C-9474-C201E1D932DF}"/>
              </a:ext>
            </a:extLst>
          </p:cNvPr>
          <p:cNvSpPr>
            <a:spLocks noGrp="1"/>
          </p:cNvSpPr>
          <p:nvPr>
            <p:ph type="title"/>
          </p:nvPr>
        </p:nvSpPr>
        <p:spPr>
          <a:xfrm>
            <a:off x="772511" y="167764"/>
            <a:ext cx="10638206" cy="960394"/>
          </a:xfrm>
        </p:spPr>
        <p:txBody>
          <a:bodyPr>
            <a:noAutofit/>
          </a:bodyPr>
          <a:lstStyle/>
          <a:p>
            <a:r>
              <a:rPr lang="en-US" dirty="0"/>
              <a:t>Overarching goal</a:t>
            </a:r>
          </a:p>
        </p:txBody>
      </p:sp>
      <p:sp>
        <p:nvSpPr>
          <p:cNvPr id="3" name="Content Placeholder 2">
            <a:extLst>
              <a:ext uri="{FF2B5EF4-FFF2-40B4-BE49-F238E27FC236}">
                <a16:creationId xmlns:a16="http://schemas.microsoft.com/office/drawing/2014/main" id="{A775571F-13C5-0C41-876A-61A08DB71C24}"/>
              </a:ext>
            </a:extLst>
          </p:cNvPr>
          <p:cNvSpPr>
            <a:spLocks noGrp="1"/>
          </p:cNvSpPr>
          <p:nvPr>
            <p:ph idx="1"/>
          </p:nvPr>
        </p:nvSpPr>
        <p:spPr>
          <a:xfrm>
            <a:off x="772511" y="2379137"/>
            <a:ext cx="10544057" cy="1905918"/>
          </a:xfrm>
        </p:spPr>
        <p:txBody>
          <a:bodyPr>
            <a:normAutofit fontScale="92500"/>
          </a:bodyPr>
          <a:lstStyle/>
          <a:p>
            <a:pPr marL="0" indent="0">
              <a:buNone/>
            </a:pPr>
            <a:r>
              <a:rPr lang="en-US" sz="2800" b="1" dirty="0">
                <a:latin typeface="Corbel" panose="020B0503020204020204" pitchFamily="34" charset="0"/>
              </a:rPr>
              <a:t>The overarching goal </a:t>
            </a:r>
            <a:r>
              <a:rPr lang="en-US" sz="2800" dirty="0">
                <a:latin typeface="Corbel" panose="020B0503020204020204" pitchFamily="34" charset="0"/>
              </a:rPr>
              <a:t>of the project is “a modeling platform that is flexible enough to explore different approaches at multiple spatiotemporal scales as well as to strike the right balance of predictive power and facilitation of the development of an integrative theory” of coupled dynamics of environmental change and migration at multiple scales.</a:t>
            </a:r>
          </a:p>
        </p:txBody>
      </p:sp>
      <p:sp>
        <p:nvSpPr>
          <p:cNvPr id="4" name="Slide Number Placeholder 3">
            <a:extLst>
              <a:ext uri="{FF2B5EF4-FFF2-40B4-BE49-F238E27FC236}">
                <a16:creationId xmlns:a16="http://schemas.microsoft.com/office/drawing/2014/main" id="{E46B96AB-879D-A44F-9D9E-BCC874608AC2}"/>
              </a:ext>
            </a:extLst>
          </p:cNvPr>
          <p:cNvSpPr>
            <a:spLocks noGrp="1"/>
          </p:cNvSpPr>
          <p:nvPr>
            <p:ph type="sldNum" sz="quarter" idx="12"/>
          </p:nvPr>
        </p:nvSpPr>
        <p:spPr/>
        <p:txBody>
          <a:bodyPr/>
          <a:lstStyle/>
          <a:p>
            <a:fld id="{C01120BC-C45A-9140-B652-7DF8A8242B14}" type="slidenum">
              <a:rPr lang="en-US" smtClean="0"/>
              <a:t>5</a:t>
            </a:fld>
            <a:endParaRPr lang="en-US"/>
          </a:p>
        </p:txBody>
      </p:sp>
      <p:sp>
        <p:nvSpPr>
          <p:cNvPr id="5" name="Title 1">
            <a:extLst>
              <a:ext uri="{FF2B5EF4-FFF2-40B4-BE49-F238E27FC236}">
                <a16:creationId xmlns:a16="http://schemas.microsoft.com/office/drawing/2014/main" id="{C87537BF-2720-3F4E-8F09-4957C43534FF}"/>
              </a:ext>
            </a:extLst>
          </p:cNvPr>
          <p:cNvSpPr txBox="1">
            <a:spLocks/>
          </p:cNvSpPr>
          <p:nvPr/>
        </p:nvSpPr>
        <p:spPr>
          <a:xfrm>
            <a:off x="578096" y="1107526"/>
            <a:ext cx="10936572" cy="1170007"/>
          </a:xfrm>
          <a:prstGeom prst="rect">
            <a:avLst/>
          </a:prstGeom>
          <a:solidFill>
            <a:schemeClr val="tx1">
              <a:lumMod val="75000"/>
              <a:lumOff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cap="none" baseline="0">
                <a:blipFill>
                  <a:blip r:embed="rId2">
                    <a:extLst>
                      <a:ext uri="{28A0092B-C50C-407E-A947-70E740481C1C}">
                        <a14:useLocalDpi xmlns:a14="http://schemas.microsoft.com/office/drawing/2010/main" val="0"/>
                      </a:ext>
                    </a:extLst>
                  </a:blip>
                  <a:tile tx="6350" ty="-127000" sx="65000" sy="64000" flip="none" algn="tl"/>
                </a:blipFill>
                <a:latin typeface="Rockwell" panose="02060603020205020403" pitchFamily="18" charset="77"/>
                <a:ea typeface="+mj-ea"/>
                <a:cs typeface="+mj-cs"/>
              </a:defRPr>
            </a:lvl1pPr>
          </a:lstStyle>
          <a:p>
            <a:pPr algn="ctr"/>
            <a:r>
              <a:rPr lang="en-US" sz="3600" dirty="0">
                <a:solidFill>
                  <a:schemeClr val="bg1"/>
                </a:solidFill>
              </a:rPr>
              <a:t>Towards a multi-scale theory on coupled human mobility and environmental change</a:t>
            </a:r>
          </a:p>
        </p:txBody>
      </p:sp>
    </p:spTree>
    <p:extLst>
      <p:ext uri="{BB962C8B-B14F-4D97-AF65-F5344CB8AC3E}">
        <p14:creationId xmlns:p14="http://schemas.microsoft.com/office/powerpoint/2010/main" val="3383164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745" y="206782"/>
            <a:ext cx="8153145" cy="885418"/>
          </a:xfrm>
        </p:spPr>
        <p:txBody>
          <a:bodyPr>
            <a:normAutofit/>
          </a:bodyPr>
          <a:lstStyle/>
          <a:p>
            <a:r>
              <a:rPr lang="en-US" dirty="0"/>
              <a:t>After “what” comes “how”</a:t>
            </a:r>
            <a:endParaRPr lang="en-US" sz="2800" dirty="0">
              <a:latin typeface="Corbel" panose="020B0503020204020204" pitchFamily="34" charset="0"/>
            </a:endParaRPr>
          </a:p>
        </p:txBody>
      </p:sp>
      <p:sp>
        <p:nvSpPr>
          <p:cNvPr id="4" name="Slide Number Placeholder 3"/>
          <p:cNvSpPr>
            <a:spLocks noGrp="1"/>
          </p:cNvSpPr>
          <p:nvPr>
            <p:ph type="sldNum" sz="quarter" idx="12"/>
          </p:nvPr>
        </p:nvSpPr>
        <p:spPr/>
        <p:txBody>
          <a:bodyPr/>
          <a:lstStyle/>
          <a:p>
            <a:fld id="{D59318F9-956F-4F00-BBAE-8C1FE4046403}" type="slidenum">
              <a:rPr lang="en-US" b="1" smtClean="0">
                <a:solidFill>
                  <a:schemeClr val="bg1"/>
                </a:solidFill>
                <a:latin typeface="Calibri"/>
              </a:rPr>
              <a:pPr/>
              <a:t>50</a:t>
            </a:fld>
            <a:endParaRPr lang="en-US" b="1" dirty="0">
              <a:solidFill>
                <a:schemeClr val="bg1"/>
              </a:solidFill>
              <a:latin typeface="Calibri"/>
            </a:endParaRPr>
          </a:p>
        </p:txBody>
      </p:sp>
      <p:pic>
        <p:nvPicPr>
          <p:cNvPr id="16" name="Picture 15">
            <a:extLst>
              <a:ext uri="{FF2B5EF4-FFF2-40B4-BE49-F238E27FC236}">
                <a16:creationId xmlns:a16="http://schemas.microsoft.com/office/drawing/2014/main" id="{2C1C346F-AE55-5748-A47B-AC556DDC0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1957" y="330200"/>
            <a:ext cx="558800" cy="546100"/>
          </a:xfrm>
          <a:prstGeom prst="rect">
            <a:avLst/>
          </a:prstGeom>
        </p:spPr>
      </p:pic>
      <p:pic>
        <p:nvPicPr>
          <p:cNvPr id="21" name="Picture 20">
            <a:extLst>
              <a:ext uri="{FF2B5EF4-FFF2-40B4-BE49-F238E27FC236}">
                <a16:creationId xmlns:a16="http://schemas.microsoft.com/office/drawing/2014/main" id="{94EA1C63-DF1D-524E-8ACF-10506BCF68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100" y="1198029"/>
            <a:ext cx="10845800" cy="2565400"/>
          </a:xfrm>
          <a:prstGeom prst="rect">
            <a:avLst/>
          </a:prstGeom>
        </p:spPr>
      </p:pic>
      <p:cxnSp>
        <p:nvCxnSpPr>
          <p:cNvPr id="23" name="Straight Arrow Connector 22">
            <a:extLst>
              <a:ext uri="{FF2B5EF4-FFF2-40B4-BE49-F238E27FC236}">
                <a16:creationId xmlns:a16="http://schemas.microsoft.com/office/drawing/2014/main" id="{F0E9D264-E1A7-C04A-8C87-742A5D314A6A}"/>
              </a:ext>
            </a:extLst>
          </p:cNvPr>
          <p:cNvCxnSpPr>
            <a:cxnSpLocks/>
          </p:cNvCxnSpPr>
          <p:nvPr/>
        </p:nvCxnSpPr>
        <p:spPr>
          <a:xfrm>
            <a:off x="6096000" y="3763429"/>
            <a:ext cx="0" cy="4275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D19130-7570-7A46-B32C-59A31EEBD652}"/>
              </a:ext>
            </a:extLst>
          </p:cNvPr>
          <p:cNvCxnSpPr>
            <a:cxnSpLocks/>
          </p:cNvCxnSpPr>
          <p:nvPr/>
        </p:nvCxnSpPr>
        <p:spPr>
          <a:xfrm>
            <a:off x="9533467" y="3763429"/>
            <a:ext cx="0" cy="4275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9A083D6-CB90-3240-A705-608CC5A59267}"/>
              </a:ext>
            </a:extLst>
          </p:cNvPr>
          <p:cNvCxnSpPr>
            <a:cxnSpLocks/>
          </p:cNvCxnSpPr>
          <p:nvPr/>
        </p:nvCxnSpPr>
        <p:spPr>
          <a:xfrm>
            <a:off x="2734734" y="3763429"/>
            <a:ext cx="0" cy="4275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8184429-2070-DA40-A386-3B72A4E31BA5}"/>
              </a:ext>
            </a:extLst>
          </p:cNvPr>
          <p:cNvSpPr txBox="1"/>
          <p:nvPr/>
        </p:nvSpPr>
        <p:spPr>
          <a:xfrm>
            <a:off x="2565410" y="4200496"/>
            <a:ext cx="7095051" cy="369332"/>
          </a:xfrm>
          <a:prstGeom prst="rect">
            <a:avLst/>
          </a:prstGeom>
          <a:noFill/>
          <a:ln>
            <a:solidFill>
              <a:schemeClr val="accent1">
                <a:lumMod val="75000"/>
              </a:schemeClr>
            </a:solidFill>
          </a:ln>
        </p:spPr>
        <p:txBody>
          <a:bodyPr wrap="square" rtlCol="0">
            <a:spAutoFit/>
          </a:bodyPr>
          <a:lstStyle/>
          <a:p>
            <a:pPr algn="ctr"/>
            <a:r>
              <a:rPr lang="en-US" dirty="0">
                <a:solidFill>
                  <a:srgbClr val="C00000"/>
                </a:solidFill>
                <a:latin typeface="Corbel" panose="020B0503020204020204" pitchFamily="34" charset="0"/>
              </a:rPr>
              <a:t>X and Y are important for migration flows</a:t>
            </a:r>
          </a:p>
        </p:txBody>
      </p:sp>
      <p:cxnSp>
        <p:nvCxnSpPr>
          <p:cNvPr id="28" name="Straight Arrow Connector 27">
            <a:extLst>
              <a:ext uri="{FF2B5EF4-FFF2-40B4-BE49-F238E27FC236}">
                <a16:creationId xmlns:a16="http://schemas.microsoft.com/office/drawing/2014/main" id="{EE033248-3A67-654E-AFD7-D421569FBE76}"/>
              </a:ext>
            </a:extLst>
          </p:cNvPr>
          <p:cNvCxnSpPr>
            <a:cxnSpLocks/>
          </p:cNvCxnSpPr>
          <p:nvPr/>
        </p:nvCxnSpPr>
        <p:spPr>
          <a:xfrm>
            <a:off x="6096000" y="4578295"/>
            <a:ext cx="0" cy="4275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FDE6727-A592-014C-B5E6-61E89219E4E1}"/>
              </a:ext>
            </a:extLst>
          </p:cNvPr>
          <p:cNvSpPr txBox="1"/>
          <p:nvPr/>
        </p:nvSpPr>
        <p:spPr>
          <a:xfrm rot="20780763">
            <a:off x="4080942" y="5182039"/>
            <a:ext cx="778926" cy="369332"/>
          </a:xfrm>
          <a:prstGeom prst="rect">
            <a:avLst/>
          </a:prstGeom>
          <a:noFill/>
          <a:ln>
            <a:solidFill>
              <a:schemeClr val="accent1">
                <a:lumMod val="75000"/>
              </a:schemeClr>
            </a:solidFill>
          </a:ln>
        </p:spPr>
        <p:txBody>
          <a:bodyPr wrap="square" rtlCol="0">
            <a:spAutoFit/>
          </a:bodyPr>
          <a:lstStyle/>
          <a:p>
            <a:pPr algn="ctr"/>
            <a:r>
              <a:rPr lang="en-US" dirty="0">
                <a:solidFill>
                  <a:srgbClr val="C00000"/>
                </a:solidFill>
                <a:latin typeface="Corbel" panose="020B0503020204020204" pitchFamily="34" charset="0"/>
              </a:rPr>
              <a:t>X + Y</a:t>
            </a:r>
          </a:p>
        </p:txBody>
      </p:sp>
      <p:sp>
        <p:nvSpPr>
          <p:cNvPr id="30" name="TextBox 29">
            <a:extLst>
              <a:ext uri="{FF2B5EF4-FFF2-40B4-BE49-F238E27FC236}">
                <a16:creationId xmlns:a16="http://schemas.microsoft.com/office/drawing/2014/main" id="{E743CC93-827D-AE47-9101-D7F157FFC972}"/>
              </a:ext>
            </a:extLst>
          </p:cNvPr>
          <p:cNvSpPr txBox="1"/>
          <p:nvPr/>
        </p:nvSpPr>
        <p:spPr>
          <a:xfrm rot="679707">
            <a:off x="5190075" y="5182039"/>
            <a:ext cx="778926" cy="369332"/>
          </a:xfrm>
          <a:prstGeom prst="rect">
            <a:avLst/>
          </a:prstGeom>
          <a:noFill/>
          <a:ln>
            <a:solidFill>
              <a:schemeClr val="accent1">
                <a:lumMod val="75000"/>
              </a:schemeClr>
            </a:solidFill>
          </a:ln>
        </p:spPr>
        <p:txBody>
          <a:bodyPr wrap="square" rtlCol="0">
            <a:spAutoFit/>
          </a:bodyPr>
          <a:lstStyle/>
          <a:p>
            <a:pPr algn="ctr"/>
            <a:r>
              <a:rPr lang="en-US" dirty="0">
                <a:solidFill>
                  <a:srgbClr val="C00000"/>
                </a:solidFill>
                <a:latin typeface="Corbel" panose="020B0503020204020204" pitchFamily="34" charset="0"/>
              </a:rPr>
              <a:t>XY</a:t>
            </a:r>
          </a:p>
        </p:txBody>
      </p:sp>
      <p:sp>
        <p:nvSpPr>
          <p:cNvPr id="31" name="TextBox 30">
            <a:extLst>
              <a:ext uri="{FF2B5EF4-FFF2-40B4-BE49-F238E27FC236}">
                <a16:creationId xmlns:a16="http://schemas.microsoft.com/office/drawing/2014/main" id="{D86FED5A-07D0-A04D-B9E8-B8957333EFC2}"/>
              </a:ext>
            </a:extLst>
          </p:cNvPr>
          <p:cNvSpPr txBox="1"/>
          <p:nvPr/>
        </p:nvSpPr>
        <p:spPr>
          <a:xfrm rot="20577722">
            <a:off x="6299208" y="5182039"/>
            <a:ext cx="778926" cy="369332"/>
          </a:xfrm>
          <a:prstGeom prst="rect">
            <a:avLst/>
          </a:prstGeom>
          <a:noFill/>
          <a:ln>
            <a:solidFill>
              <a:schemeClr val="accent1">
                <a:lumMod val="75000"/>
              </a:schemeClr>
            </a:solidFill>
          </a:ln>
        </p:spPr>
        <p:txBody>
          <a:bodyPr wrap="square" rtlCol="0">
            <a:spAutoFit/>
          </a:bodyPr>
          <a:lstStyle/>
          <a:p>
            <a:pPr algn="ctr"/>
            <a:r>
              <a:rPr lang="en-US" dirty="0" err="1">
                <a:solidFill>
                  <a:srgbClr val="C00000"/>
                </a:solidFill>
                <a:latin typeface="Corbel" panose="020B0503020204020204" pitchFamily="34" charset="0"/>
              </a:rPr>
              <a:t>e</a:t>
            </a:r>
            <a:r>
              <a:rPr lang="en-US" baseline="30000" dirty="0" err="1">
                <a:solidFill>
                  <a:srgbClr val="C00000"/>
                </a:solidFill>
                <a:latin typeface="Corbel" panose="020B0503020204020204" pitchFamily="34" charset="0"/>
              </a:rPr>
              <a:t>X+Y</a:t>
            </a:r>
            <a:endParaRPr lang="en-US" baseline="30000" dirty="0">
              <a:solidFill>
                <a:srgbClr val="C00000"/>
              </a:solidFill>
              <a:latin typeface="Corbel" panose="020B0503020204020204" pitchFamily="34" charset="0"/>
            </a:endParaRPr>
          </a:p>
        </p:txBody>
      </p:sp>
      <p:sp>
        <p:nvSpPr>
          <p:cNvPr id="32" name="TextBox 31">
            <a:extLst>
              <a:ext uri="{FF2B5EF4-FFF2-40B4-BE49-F238E27FC236}">
                <a16:creationId xmlns:a16="http://schemas.microsoft.com/office/drawing/2014/main" id="{AAACF780-7AC0-F447-8D5E-69CEEE369AF3}"/>
              </a:ext>
            </a:extLst>
          </p:cNvPr>
          <p:cNvSpPr txBox="1"/>
          <p:nvPr/>
        </p:nvSpPr>
        <p:spPr>
          <a:xfrm rot="1050349">
            <a:off x="7408339" y="5182039"/>
            <a:ext cx="778926" cy="369332"/>
          </a:xfrm>
          <a:prstGeom prst="rect">
            <a:avLst/>
          </a:prstGeom>
          <a:noFill/>
          <a:ln>
            <a:solidFill>
              <a:schemeClr val="accent1">
                <a:lumMod val="75000"/>
              </a:schemeClr>
            </a:solidFill>
          </a:ln>
        </p:spPr>
        <p:txBody>
          <a:bodyPr wrap="square" rtlCol="0">
            <a:spAutoFit/>
          </a:bodyPr>
          <a:lstStyle/>
          <a:p>
            <a:pPr algn="ctr"/>
            <a:r>
              <a:rPr lang="en-US" dirty="0">
                <a:solidFill>
                  <a:srgbClr val="C00000"/>
                </a:solidFill>
                <a:latin typeface="Corbel" panose="020B0503020204020204" pitchFamily="34" charset="0"/>
              </a:rPr>
              <a:t>e</a:t>
            </a:r>
            <a:r>
              <a:rPr lang="en-US" baseline="30000" dirty="0">
                <a:solidFill>
                  <a:srgbClr val="C00000"/>
                </a:solidFill>
                <a:latin typeface="Corbel" panose="020B0503020204020204" pitchFamily="34" charset="0"/>
              </a:rPr>
              <a:t>-X-Y</a:t>
            </a:r>
          </a:p>
        </p:txBody>
      </p:sp>
      <p:sp>
        <p:nvSpPr>
          <p:cNvPr id="33" name="TextBox 32">
            <a:extLst>
              <a:ext uri="{FF2B5EF4-FFF2-40B4-BE49-F238E27FC236}">
                <a16:creationId xmlns:a16="http://schemas.microsoft.com/office/drawing/2014/main" id="{4B7BC311-7E03-FC4E-9A1D-EC9F74490D20}"/>
              </a:ext>
            </a:extLst>
          </p:cNvPr>
          <p:cNvSpPr txBox="1"/>
          <p:nvPr/>
        </p:nvSpPr>
        <p:spPr>
          <a:xfrm rot="20780763">
            <a:off x="5020741" y="5858704"/>
            <a:ext cx="778926" cy="369332"/>
          </a:xfrm>
          <a:prstGeom prst="rect">
            <a:avLst/>
          </a:prstGeom>
          <a:noFill/>
          <a:ln>
            <a:solidFill>
              <a:schemeClr val="accent1">
                <a:lumMod val="75000"/>
              </a:schemeClr>
            </a:solidFill>
          </a:ln>
        </p:spPr>
        <p:txBody>
          <a:bodyPr wrap="square" rtlCol="0">
            <a:spAutoFit/>
          </a:bodyPr>
          <a:lstStyle/>
          <a:p>
            <a:pPr algn="ctr"/>
            <a:r>
              <a:rPr lang="en-US" dirty="0">
                <a:solidFill>
                  <a:srgbClr val="C00000"/>
                </a:solidFill>
                <a:latin typeface="Corbel" panose="020B0503020204020204" pitchFamily="34" charset="0"/>
              </a:rPr>
              <a:t>X?Y</a:t>
            </a:r>
          </a:p>
        </p:txBody>
      </p:sp>
      <p:sp>
        <p:nvSpPr>
          <p:cNvPr id="34" name="TextBox 33">
            <a:extLst>
              <a:ext uri="{FF2B5EF4-FFF2-40B4-BE49-F238E27FC236}">
                <a16:creationId xmlns:a16="http://schemas.microsoft.com/office/drawing/2014/main" id="{5DECA86B-176F-C94F-947C-2EB3E4B0DE4C}"/>
              </a:ext>
            </a:extLst>
          </p:cNvPr>
          <p:cNvSpPr txBox="1"/>
          <p:nvPr/>
        </p:nvSpPr>
        <p:spPr>
          <a:xfrm rot="679707">
            <a:off x="6290880" y="5872515"/>
            <a:ext cx="778926" cy="369332"/>
          </a:xfrm>
          <a:prstGeom prst="rect">
            <a:avLst/>
          </a:prstGeom>
          <a:noFill/>
          <a:ln>
            <a:solidFill>
              <a:schemeClr val="accent1">
                <a:lumMod val="75000"/>
              </a:schemeClr>
            </a:solidFill>
          </a:ln>
        </p:spPr>
        <p:txBody>
          <a:bodyPr wrap="square" rtlCol="0">
            <a:spAutoFit/>
          </a:bodyPr>
          <a:lstStyle/>
          <a:p>
            <a:pPr algn="ctr"/>
            <a:r>
              <a:rPr lang="en-US" dirty="0">
                <a:solidFill>
                  <a:srgbClr val="C00000"/>
                </a:solidFill>
                <a:latin typeface="Corbel" panose="020B0503020204020204" pitchFamily="34" charset="0"/>
              </a:rPr>
              <a:t>X?Y</a:t>
            </a:r>
          </a:p>
        </p:txBody>
      </p:sp>
    </p:spTree>
    <p:custDataLst>
      <p:tags r:id="rId1"/>
    </p:custDataLst>
    <p:extLst>
      <p:ext uri="{BB962C8B-B14F-4D97-AF65-F5344CB8AC3E}">
        <p14:creationId xmlns:p14="http://schemas.microsoft.com/office/powerpoint/2010/main" val="376276831"/>
      </p:ext>
    </p:extLst>
  </p:cSld>
  <p:clrMapOvr>
    <a:masterClrMapping/>
  </p:clrMapOvr>
  <mc:AlternateContent xmlns:mc="http://schemas.openxmlformats.org/markup-compatibility/2006" xmlns:p14="http://schemas.microsoft.com/office/powerpoint/2010/main">
    <mc:Choice Requires="p14">
      <p:transition spd="slow" p14:dur="2000" advTm="63112"/>
    </mc:Choice>
    <mc:Fallback xmlns="">
      <p:transition spd="slow" advTm="631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2" grpId="0" animBg="1"/>
      <p:bldP spid="33" grpId="0" animBg="1"/>
      <p:bldP spid="3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891C-C472-B247-A7A8-E4BDEFE2C007}"/>
              </a:ext>
            </a:extLst>
          </p:cNvPr>
          <p:cNvSpPr>
            <a:spLocks noGrp="1"/>
          </p:cNvSpPr>
          <p:nvPr>
            <p:ph type="title"/>
          </p:nvPr>
        </p:nvSpPr>
        <p:spPr>
          <a:xfrm>
            <a:off x="601133" y="184699"/>
            <a:ext cx="10809583" cy="891566"/>
          </a:xfrm>
        </p:spPr>
        <p:txBody>
          <a:bodyPr>
            <a:noAutofit/>
          </a:bodyPr>
          <a:lstStyle/>
          <a:p>
            <a:r>
              <a:rPr lang="en-US" sz="2800" dirty="0"/>
              <a:t>Multiple factors must be incorporated; but how?</a:t>
            </a:r>
          </a:p>
        </p:txBody>
      </p:sp>
      <p:sp>
        <p:nvSpPr>
          <p:cNvPr id="4" name="Slide Number Placeholder 3">
            <a:extLst>
              <a:ext uri="{FF2B5EF4-FFF2-40B4-BE49-F238E27FC236}">
                <a16:creationId xmlns:a16="http://schemas.microsoft.com/office/drawing/2014/main" id="{F1CD0097-65E8-6C4D-9980-FB24BC5D1BF9}"/>
              </a:ext>
            </a:extLst>
          </p:cNvPr>
          <p:cNvSpPr>
            <a:spLocks noGrp="1"/>
          </p:cNvSpPr>
          <p:nvPr>
            <p:ph type="sldNum" sz="quarter" idx="12"/>
          </p:nvPr>
        </p:nvSpPr>
        <p:spPr/>
        <p:txBody>
          <a:bodyPr/>
          <a:lstStyle/>
          <a:p>
            <a:fld id="{C01120BC-C45A-9140-B652-7DF8A8242B14}" type="slidenum">
              <a:rPr lang="en-US" smtClean="0"/>
              <a:t>51</a:t>
            </a:fld>
            <a:endParaRPr lang="en-US"/>
          </a:p>
        </p:txBody>
      </p:sp>
      <p:pic>
        <p:nvPicPr>
          <p:cNvPr id="5" name="Picture 4">
            <a:extLst>
              <a:ext uri="{FF2B5EF4-FFF2-40B4-BE49-F238E27FC236}">
                <a16:creationId xmlns:a16="http://schemas.microsoft.com/office/drawing/2014/main" id="{648D51F5-F40E-F44C-B3E4-4EE70407D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1328055"/>
            <a:ext cx="6667500" cy="5181600"/>
          </a:xfrm>
          <a:prstGeom prst="rect">
            <a:avLst/>
          </a:prstGeom>
        </p:spPr>
      </p:pic>
      <p:sp>
        <p:nvSpPr>
          <p:cNvPr id="3" name="TextBox 2">
            <a:extLst>
              <a:ext uri="{FF2B5EF4-FFF2-40B4-BE49-F238E27FC236}">
                <a16:creationId xmlns:a16="http://schemas.microsoft.com/office/drawing/2014/main" id="{8A86F779-D1A9-084A-9217-CA9793AB2CD3}"/>
              </a:ext>
            </a:extLst>
          </p:cNvPr>
          <p:cNvSpPr txBox="1"/>
          <p:nvPr/>
        </p:nvSpPr>
        <p:spPr>
          <a:xfrm>
            <a:off x="6838950" y="1635760"/>
            <a:ext cx="1284006" cy="276999"/>
          </a:xfrm>
          <a:prstGeom prst="rect">
            <a:avLst/>
          </a:prstGeom>
          <a:solidFill>
            <a:schemeClr val="bg1"/>
          </a:solidFill>
        </p:spPr>
        <p:txBody>
          <a:bodyPr wrap="none" lIns="0" tIns="0" rIns="0" bIns="0" rtlCol="0">
            <a:spAutoFit/>
          </a:bodyPr>
          <a:lstStyle/>
          <a:p>
            <a:pPr algn="l"/>
            <a:r>
              <a:rPr lang="en-US" dirty="0">
                <a:latin typeface="Corbel" panose="020B0503020204020204" pitchFamily="34" charset="0"/>
              </a:rPr>
              <a:t>configuration</a:t>
            </a:r>
          </a:p>
        </p:txBody>
      </p:sp>
      <p:sp>
        <p:nvSpPr>
          <p:cNvPr id="6" name="TextBox 5">
            <a:extLst>
              <a:ext uri="{FF2B5EF4-FFF2-40B4-BE49-F238E27FC236}">
                <a16:creationId xmlns:a16="http://schemas.microsoft.com/office/drawing/2014/main" id="{8B90A6B1-5DAA-D642-80A8-DF534D529E70}"/>
              </a:ext>
            </a:extLst>
          </p:cNvPr>
          <p:cNvSpPr txBox="1"/>
          <p:nvPr/>
        </p:nvSpPr>
        <p:spPr>
          <a:xfrm>
            <a:off x="7793990" y="3284081"/>
            <a:ext cx="1284006" cy="276999"/>
          </a:xfrm>
          <a:prstGeom prst="rect">
            <a:avLst/>
          </a:prstGeom>
          <a:solidFill>
            <a:schemeClr val="bg1"/>
          </a:solidFill>
        </p:spPr>
        <p:txBody>
          <a:bodyPr wrap="none" lIns="0" tIns="0" rIns="0" bIns="0" rtlCol="0">
            <a:spAutoFit/>
          </a:bodyPr>
          <a:lstStyle/>
          <a:p>
            <a:pPr algn="l"/>
            <a:r>
              <a:rPr lang="en-US" dirty="0">
                <a:latin typeface="Corbel" panose="020B0503020204020204" pitchFamily="34" charset="0"/>
              </a:rPr>
              <a:t>configuration</a:t>
            </a:r>
          </a:p>
        </p:txBody>
      </p:sp>
      <p:sp>
        <p:nvSpPr>
          <p:cNvPr id="7" name="TextBox 6">
            <a:extLst>
              <a:ext uri="{FF2B5EF4-FFF2-40B4-BE49-F238E27FC236}">
                <a16:creationId xmlns:a16="http://schemas.microsoft.com/office/drawing/2014/main" id="{8397E265-7389-8343-84CA-566348A582D9}"/>
              </a:ext>
            </a:extLst>
          </p:cNvPr>
          <p:cNvSpPr txBox="1"/>
          <p:nvPr/>
        </p:nvSpPr>
        <p:spPr>
          <a:xfrm>
            <a:off x="7783830" y="5050582"/>
            <a:ext cx="1284006" cy="276999"/>
          </a:xfrm>
          <a:prstGeom prst="rect">
            <a:avLst/>
          </a:prstGeom>
          <a:solidFill>
            <a:schemeClr val="bg1"/>
          </a:solidFill>
        </p:spPr>
        <p:txBody>
          <a:bodyPr wrap="none" lIns="0" tIns="0" rIns="0" bIns="0" rtlCol="0">
            <a:spAutoFit/>
          </a:bodyPr>
          <a:lstStyle/>
          <a:p>
            <a:pPr algn="l"/>
            <a:r>
              <a:rPr lang="en-US" dirty="0">
                <a:latin typeface="Corbel" panose="020B0503020204020204" pitchFamily="34" charset="0"/>
              </a:rPr>
              <a:t>configuration</a:t>
            </a:r>
          </a:p>
        </p:txBody>
      </p:sp>
    </p:spTree>
    <p:extLst>
      <p:ext uri="{BB962C8B-B14F-4D97-AF65-F5344CB8AC3E}">
        <p14:creationId xmlns:p14="http://schemas.microsoft.com/office/powerpoint/2010/main" val="3476842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a:extLst>
              <a:ext uri="{FF2B5EF4-FFF2-40B4-BE49-F238E27FC236}">
                <a16:creationId xmlns:a16="http://schemas.microsoft.com/office/drawing/2014/main" id="{2C42894F-E312-1F47-867F-87F0D63B44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409" y="1324293"/>
            <a:ext cx="8280400" cy="3860800"/>
          </a:xfrm>
        </p:spPr>
      </p:pic>
      <p:sp>
        <p:nvSpPr>
          <p:cNvPr id="2" name="Title 1">
            <a:extLst>
              <a:ext uri="{FF2B5EF4-FFF2-40B4-BE49-F238E27FC236}">
                <a16:creationId xmlns:a16="http://schemas.microsoft.com/office/drawing/2014/main" id="{5823891C-C472-B247-A7A8-E4BDEFE2C007}"/>
              </a:ext>
            </a:extLst>
          </p:cNvPr>
          <p:cNvSpPr>
            <a:spLocks noGrp="1"/>
          </p:cNvSpPr>
          <p:nvPr>
            <p:ph type="title"/>
          </p:nvPr>
        </p:nvSpPr>
        <p:spPr>
          <a:xfrm>
            <a:off x="1555720" y="167764"/>
            <a:ext cx="9071639" cy="1026198"/>
          </a:xfrm>
        </p:spPr>
        <p:txBody>
          <a:bodyPr>
            <a:noAutofit/>
          </a:bodyPr>
          <a:lstStyle/>
          <a:p>
            <a:r>
              <a:rPr lang="en-US" sz="2800" dirty="0"/>
              <a:t>Logical operations–AND/OR—may provide clearer links between models and concept/theory</a:t>
            </a:r>
          </a:p>
        </p:txBody>
      </p:sp>
      <p:sp>
        <p:nvSpPr>
          <p:cNvPr id="4" name="Slide Number Placeholder 3">
            <a:extLst>
              <a:ext uri="{FF2B5EF4-FFF2-40B4-BE49-F238E27FC236}">
                <a16:creationId xmlns:a16="http://schemas.microsoft.com/office/drawing/2014/main" id="{F1CD0097-65E8-6C4D-9980-FB24BC5D1BF9}"/>
              </a:ext>
            </a:extLst>
          </p:cNvPr>
          <p:cNvSpPr>
            <a:spLocks noGrp="1"/>
          </p:cNvSpPr>
          <p:nvPr>
            <p:ph type="sldNum" sz="quarter" idx="12"/>
          </p:nvPr>
        </p:nvSpPr>
        <p:spPr>
          <a:xfrm>
            <a:off x="8516586" y="6475101"/>
            <a:ext cx="2133600" cy="365125"/>
          </a:xfrm>
        </p:spPr>
        <p:txBody>
          <a:bodyPr/>
          <a:lstStyle/>
          <a:p>
            <a:fld id="{C01120BC-C45A-9140-B652-7DF8A8242B14}" type="slidenum">
              <a:rPr lang="en-US" smtClean="0"/>
              <a:t>52</a:t>
            </a:fld>
            <a:endParaRPr lang="en-US"/>
          </a:p>
        </p:txBody>
      </p:sp>
      <p:sp>
        <p:nvSpPr>
          <p:cNvPr id="8" name="TextBox 7">
            <a:extLst>
              <a:ext uri="{FF2B5EF4-FFF2-40B4-BE49-F238E27FC236}">
                <a16:creationId xmlns:a16="http://schemas.microsoft.com/office/drawing/2014/main" id="{79E6D782-0A32-6E4A-930B-93DA43BBC6E5}"/>
              </a:ext>
            </a:extLst>
          </p:cNvPr>
          <p:cNvSpPr txBox="1"/>
          <p:nvPr/>
        </p:nvSpPr>
        <p:spPr>
          <a:xfrm>
            <a:off x="4714250" y="5230253"/>
            <a:ext cx="556563" cy="307777"/>
          </a:xfrm>
          <a:prstGeom prst="rect">
            <a:avLst/>
          </a:prstGeom>
          <a:noFill/>
        </p:spPr>
        <p:txBody>
          <a:bodyPr wrap="none" rtlCol="0">
            <a:spAutoFit/>
          </a:bodyPr>
          <a:lstStyle/>
          <a:p>
            <a:pPr algn="l"/>
            <a:r>
              <a:rPr lang="en-US" sz="1400" b="1" dirty="0">
                <a:latin typeface="Corbel" panose="020B0503020204020204" pitchFamily="34" charset="0"/>
              </a:rPr>
              <a:t>AND</a:t>
            </a:r>
          </a:p>
        </p:txBody>
      </p:sp>
      <p:sp>
        <p:nvSpPr>
          <p:cNvPr id="9" name="TextBox 8">
            <a:extLst>
              <a:ext uri="{FF2B5EF4-FFF2-40B4-BE49-F238E27FC236}">
                <a16:creationId xmlns:a16="http://schemas.microsoft.com/office/drawing/2014/main" id="{C69838A0-8691-044C-A044-318FE5F0D91E}"/>
              </a:ext>
            </a:extLst>
          </p:cNvPr>
          <p:cNvSpPr txBox="1"/>
          <p:nvPr/>
        </p:nvSpPr>
        <p:spPr>
          <a:xfrm>
            <a:off x="4004694" y="5230253"/>
            <a:ext cx="428322" cy="307777"/>
          </a:xfrm>
          <a:prstGeom prst="rect">
            <a:avLst/>
          </a:prstGeom>
          <a:noFill/>
        </p:spPr>
        <p:txBody>
          <a:bodyPr wrap="none" rtlCol="0">
            <a:spAutoFit/>
          </a:bodyPr>
          <a:lstStyle/>
          <a:p>
            <a:pPr algn="ctr"/>
            <a:r>
              <a:rPr lang="en-US" sz="1400" b="1" dirty="0">
                <a:latin typeface="Corbel" panose="020B0503020204020204" pitchFamily="34" charset="0"/>
              </a:rPr>
              <a:t>OR</a:t>
            </a:r>
          </a:p>
        </p:txBody>
      </p:sp>
      <p:sp>
        <p:nvSpPr>
          <p:cNvPr id="11" name="TextBox 10">
            <a:extLst>
              <a:ext uri="{FF2B5EF4-FFF2-40B4-BE49-F238E27FC236}">
                <a16:creationId xmlns:a16="http://schemas.microsoft.com/office/drawing/2014/main" id="{1CA3E626-CCE5-B947-B71B-E368ADA73567}"/>
              </a:ext>
            </a:extLst>
          </p:cNvPr>
          <p:cNvSpPr txBox="1"/>
          <p:nvPr/>
        </p:nvSpPr>
        <p:spPr>
          <a:xfrm>
            <a:off x="5763017" y="5230253"/>
            <a:ext cx="428322" cy="307777"/>
          </a:xfrm>
          <a:prstGeom prst="rect">
            <a:avLst/>
          </a:prstGeom>
          <a:noFill/>
        </p:spPr>
        <p:txBody>
          <a:bodyPr wrap="none" rtlCol="0">
            <a:spAutoFit/>
          </a:bodyPr>
          <a:lstStyle/>
          <a:p>
            <a:pPr algn="ctr"/>
            <a:r>
              <a:rPr lang="en-US" sz="1400" b="1" dirty="0">
                <a:latin typeface="Corbel" panose="020B0503020204020204" pitchFamily="34" charset="0"/>
              </a:rPr>
              <a:t>OR</a:t>
            </a:r>
          </a:p>
        </p:txBody>
      </p:sp>
      <p:sp>
        <p:nvSpPr>
          <p:cNvPr id="12" name="TextBox 11">
            <a:extLst>
              <a:ext uri="{FF2B5EF4-FFF2-40B4-BE49-F238E27FC236}">
                <a16:creationId xmlns:a16="http://schemas.microsoft.com/office/drawing/2014/main" id="{B05A6C14-7456-1E47-AFD8-8DB5845BFC39}"/>
              </a:ext>
            </a:extLst>
          </p:cNvPr>
          <p:cNvSpPr txBox="1"/>
          <p:nvPr/>
        </p:nvSpPr>
        <p:spPr>
          <a:xfrm>
            <a:off x="6394242" y="5230253"/>
            <a:ext cx="556563" cy="307777"/>
          </a:xfrm>
          <a:prstGeom prst="rect">
            <a:avLst/>
          </a:prstGeom>
          <a:noFill/>
        </p:spPr>
        <p:txBody>
          <a:bodyPr wrap="none" rtlCol="0">
            <a:spAutoFit/>
          </a:bodyPr>
          <a:lstStyle/>
          <a:p>
            <a:pPr algn="l"/>
            <a:r>
              <a:rPr lang="en-US" sz="1400" b="1" dirty="0">
                <a:latin typeface="Corbel" panose="020B0503020204020204" pitchFamily="34" charset="0"/>
              </a:rPr>
              <a:t>AND</a:t>
            </a:r>
          </a:p>
        </p:txBody>
      </p:sp>
      <p:sp>
        <p:nvSpPr>
          <p:cNvPr id="13" name="TextBox 12">
            <a:extLst>
              <a:ext uri="{FF2B5EF4-FFF2-40B4-BE49-F238E27FC236}">
                <a16:creationId xmlns:a16="http://schemas.microsoft.com/office/drawing/2014/main" id="{5F257F72-79B4-564E-9470-654123EEF5C6}"/>
              </a:ext>
            </a:extLst>
          </p:cNvPr>
          <p:cNvSpPr txBox="1"/>
          <p:nvPr/>
        </p:nvSpPr>
        <p:spPr>
          <a:xfrm>
            <a:off x="6939655" y="5230253"/>
            <a:ext cx="428322" cy="307777"/>
          </a:xfrm>
          <a:prstGeom prst="rect">
            <a:avLst/>
          </a:prstGeom>
          <a:noFill/>
        </p:spPr>
        <p:txBody>
          <a:bodyPr wrap="none" rtlCol="0">
            <a:spAutoFit/>
          </a:bodyPr>
          <a:lstStyle/>
          <a:p>
            <a:pPr algn="ctr"/>
            <a:r>
              <a:rPr lang="en-US" sz="1400" b="1" dirty="0">
                <a:latin typeface="Corbel" panose="020B0503020204020204" pitchFamily="34" charset="0"/>
              </a:rPr>
              <a:t>OR</a:t>
            </a:r>
          </a:p>
        </p:txBody>
      </p:sp>
      <p:pic>
        <p:nvPicPr>
          <p:cNvPr id="15" name="Picture 14">
            <a:extLst>
              <a:ext uri="{FF2B5EF4-FFF2-40B4-BE49-F238E27FC236}">
                <a16:creationId xmlns:a16="http://schemas.microsoft.com/office/drawing/2014/main" id="{0BA8BC3D-F8C9-FE47-B5FE-8EC8397A05C6}"/>
              </a:ext>
            </a:extLst>
          </p:cNvPr>
          <p:cNvPicPr>
            <a:picLocks noChangeAspect="1"/>
          </p:cNvPicPr>
          <p:nvPr/>
        </p:nvPicPr>
        <p:blipFill>
          <a:blip r:embed="rId3"/>
          <a:stretch>
            <a:fillRect/>
          </a:stretch>
        </p:blipFill>
        <p:spPr>
          <a:xfrm>
            <a:off x="2615416" y="5502306"/>
            <a:ext cx="548640" cy="411480"/>
          </a:xfrm>
          <a:prstGeom prst="rect">
            <a:avLst/>
          </a:prstGeom>
        </p:spPr>
      </p:pic>
      <p:sp>
        <p:nvSpPr>
          <p:cNvPr id="26" name="TextBox 25">
            <a:extLst>
              <a:ext uri="{FF2B5EF4-FFF2-40B4-BE49-F238E27FC236}">
                <a16:creationId xmlns:a16="http://schemas.microsoft.com/office/drawing/2014/main" id="{200870A1-C19D-D34A-AB74-7224C4997E83}"/>
              </a:ext>
            </a:extLst>
          </p:cNvPr>
          <p:cNvSpPr txBox="1"/>
          <p:nvPr/>
        </p:nvSpPr>
        <p:spPr>
          <a:xfrm>
            <a:off x="2673021" y="5230253"/>
            <a:ext cx="428322" cy="307777"/>
          </a:xfrm>
          <a:prstGeom prst="rect">
            <a:avLst/>
          </a:prstGeom>
          <a:noFill/>
        </p:spPr>
        <p:txBody>
          <a:bodyPr wrap="none" rtlCol="0">
            <a:spAutoFit/>
          </a:bodyPr>
          <a:lstStyle/>
          <a:p>
            <a:pPr algn="ctr"/>
            <a:r>
              <a:rPr lang="en-US" sz="1400" b="1" dirty="0">
                <a:latin typeface="Corbel" panose="020B0503020204020204" pitchFamily="34" charset="0"/>
              </a:rPr>
              <a:t>OR</a:t>
            </a:r>
          </a:p>
        </p:txBody>
      </p:sp>
      <p:sp>
        <p:nvSpPr>
          <p:cNvPr id="29" name="TextBox 28">
            <a:extLst>
              <a:ext uri="{FF2B5EF4-FFF2-40B4-BE49-F238E27FC236}">
                <a16:creationId xmlns:a16="http://schemas.microsoft.com/office/drawing/2014/main" id="{2BEE13BC-44F5-1A48-8E59-6860AFB09237}"/>
              </a:ext>
            </a:extLst>
          </p:cNvPr>
          <p:cNvSpPr txBox="1"/>
          <p:nvPr/>
        </p:nvSpPr>
        <p:spPr>
          <a:xfrm>
            <a:off x="7503626" y="5226201"/>
            <a:ext cx="556563" cy="307777"/>
          </a:xfrm>
          <a:prstGeom prst="rect">
            <a:avLst/>
          </a:prstGeom>
          <a:noFill/>
        </p:spPr>
        <p:txBody>
          <a:bodyPr wrap="none" rtlCol="0">
            <a:spAutoFit/>
          </a:bodyPr>
          <a:lstStyle/>
          <a:p>
            <a:pPr algn="l"/>
            <a:r>
              <a:rPr lang="en-US" sz="1400" b="1" dirty="0">
                <a:latin typeface="Corbel" panose="020B0503020204020204" pitchFamily="34" charset="0"/>
              </a:rPr>
              <a:t>AND</a:t>
            </a:r>
          </a:p>
        </p:txBody>
      </p:sp>
      <p:sp>
        <p:nvSpPr>
          <p:cNvPr id="32" name="TextBox 31">
            <a:extLst>
              <a:ext uri="{FF2B5EF4-FFF2-40B4-BE49-F238E27FC236}">
                <a16:creationId xmlns:a16="http://schemas.microsoft.com/office/drawing/2014/main" id="{F6EF5349-DAF0-4E4E-8BFF-BB9607C781EA}"/>
              </a:ext>
            </a:extLst>
          </p:cNvPr>
          <p:cNvSpPr txBox="1"/>
          <p:nvPr/>
        </p:nvSpPr>
        <p:spPr>
          <a:xfrm>
            <a:off x="8181204" y="5226201"/>
            <a:ext cx="428322" cy="307777"/>
          </a:xfrm>
          <a:prstGeom prst="rect">
            <a:avLst/>
          </a:prstGeom>
          <a:noFill/>
        </p:spPr>
        <p:txBody>
          <a:bodyPr wrap="none" rtlCol="0">
            <a:spAutoFit/>
          </a:bodyPr>
          <a:lstStyle/>
          <a:p>
            <a:pPr algn="ctr"/>
            <a:r>
              <a:rPr lang="en-US" sz="1400" b="1" dirty="0">
                <a:latin typeface="Corbel" panose="020B0503020204020204" pitchFamily="34" charset="0"/>
              </a:rPr>
              <a:t>OR</a:t>
            </a:r>
          </a:p>
        </p:txBody>
      </p:sp>
      <p:pic>
        <p:nvPicPr>
          <p:cNvPr id="33" name="Picture 32">
            <a:extLst>
              <a:ext uri="{FF2B5EF4-FFF2-40B4-BE49-F238E27FC236}">
                <a16:creationId xmlns:a16="http://schemas.microsoft.com/office/drawing/2014/main" id="{02F9F496-B842-0C4F-957D-2B9BA20DF024}"/>
              </a:ext>
            </a:extLst>
          </p:cNvPr>
          <p:cNvPicPr>
            <a:picLocks noChangeAspect="1"/>
          </p:cNvPicPr>
          <p:nvPr/>
        </p:nvPicPr>
        <p:blipFill>
          <a:blip r:embed="rId4"/>
          <a:stretch>
            <a:fillRect/>
          </a:stretch>
        </p:blipFill>
        <p:spPr>
          <a:xfrm>
            <a:off x="4710766" y="5502306"/>
            <a:ext cx="548640" cy="411480"/>
          </a:xfrm>
          <a:prstGeom prst="rect">
            <a:avLst/>
          </a:prstGeom>
        </p:spPr>
      </p:pic>
      <p:pic>
        <p:nvPicPr>
          <p:cNvPr id="34" name="Picture 33">
            <a:extLst>
              <a:ext uri="{FF2B5EF4-FFF2-40B4-BE49-F238E27FC236}">
                <a16:creationId xmlns:a16="http://schemas.microsoft.com/office/drawing/2014/main" id="{1031ABDA-EAA9-0B4E-91AB-6BE364C34087}"/>
              </a:ext>
            </a:extLst>
          </p:cNvPr>
          <p:cNvPicPr>
            <a:picLocks noChangeAspect="1"/>
          </p:cNvPicPr>
          <p:nvPr/>
        </p:nvPicPr>
        <p:blipFill>
          <a:blip r:embed="rId3"/>
          <a:stretch>
            <a:fillRect/>
          </a:stretch>
        </p:blipFill>
        <p:spPr>
          <a:xfrm>
            <a:off x="3938773" y="5502306"/>
            <a:ext cx="548640" cy="411480"/>
          </a:xfrm>
          <a:prstGeom prst="rect">
            <a:avLst/>
          </a:prstGeom>
        </p:spPr>
      </p:pic>
      <p:pic>
        <p:nvPicPr>
          <p:cNvPr id="35" name="Picture 34">
            <a:extLst>
              <a:ext uri="{FF2B5EF4-FFF2-40B4-BE49-F238E27FC236}">
                <a16:creationId xmlns:a16="http://schemas.microsoft.com/office/drawing/2014/main" id="{80B48F40-4C8D-FB4D-843E-D85A4CD89070}"/>
              </a:ext>
            </a:extLst>
          </p:cNvPr>
          <p:cNvPicPr>
            <a:picLocks noChangeAspect="1"/>
          </p:cNvPicPr>
          <p:nvPr/>
        </p:nvPicPr>
        <p:blipFill>
          <a:blip r:embed="rId4"/>
          <a:stretch>
            <a:fillRect/>
          </a:stretch>
        </p:blipFill>
        <p:spPr>
          <a:xfrm>
            <a:off x="6381535" y="5502306"/>
            <a:ext cx="548640" cy="411480"/>
          </a:xfrm>
          <a:prstGeom prst="rect">
            <a:avLst/>
          </a:prstGeom>
        </p:spPr>
      </p:pic>
      <p:pic>
        <p:nvPicPr>
          <p:cNvPr id="36" name="Picture 35">
            <a:extLst>
              <a:ext uri="{FF2B5EF4-FFF2-40B4-BE49-F238E27FC236}">
                <a16:creationId xmlns:a16="http://schemas.microsoft.com/office/drawing/2014/main" id="{18555270-16F5-0D4E-90E2-E3B72D3988E5}"/>
              </a:ext>
            </a:extLst>
          </p:cNvPr>
          <p:cNvPicPr>
            <a:picLocks noChangeAspect="1"/>
          </p:cNvPicPr>
          <p:nvPr/>
        </p:nvPicPr>
        <p:blipFill>
          <a:blip r:embed="rId3"/>
          <a:stretch>
            <a:fillRect/>
          </a:stretch>
        </p:blipFill>
        <p:spPr>
          <a:xfrm>
            <a:off x="5732203" y="5502306"/>
            <a:ext cx="548640" cy="411480"/>
          </a:xfrm>
          <a:prstGeom prst="rect">
            <a:avLst/>
          </a:prstGeom>
        </p:spPr>
      </p:pic>
      <p:pic>
        <p:nvPicPr>
          <p:cNvPr id="37" name="Picture 36">
            <a:extLst>
              <a:ext uri="{FF2B5EF4-FFF2-40B4-BE49-F238E27FC236}">
                <a16:creationId xmlns:a16="http://schemas.microsoft.com/office/drawing/2014/main" id="{0C2127E9-FAA3-A344-9711-50F3081E631E}"/>
              </a:ext>
            </a:extLst>
          </p:cNvPr>
          <p:cNvPicPr>
            <a:picLocks noChangeAspect="1"/>
          </p:cNvPicPr>
          <p:nvPr/>
        </p:nvPicPr>
        <p:blipFill>
          <a:blip r:embed="rId4"/>
          <a:stretch>
            <a:fillRect/>
          </a:stretch>
        </p:blipFill>
        <p:spPr>
          <a:xfrm>
            <a:off x="7515948" y="5502306"/>
            <a:ext cx="548640" cy="411480"/>
          </a:xfrm>
          <a:prstGeom prst="rect">
            <a:avLst/>
          </a:prstGeom>
        </p:spPr>
      </p:pic>
      <p:pic>
        <p:nvPicPr>
          <p:cNvPr id="38" name="Picture 37">
            <a:extLst>
              <a:ext uri="{FF2B5EF4-FFF2-40B4-BE49-F238E27FC236}">
                <a16:creationId xmlns:a16="http://schemas.microsoft.com/office/drawing/2014/main" id="{2D046C36-504D-1F43-B98A-D09CC80E3FDB}"/>
              </a:ext>
            </a:extLst>
          </p:cNvPr>
          <p:cNvPicPr>
            <a:picLocks noChangeAspect="1"/>
          </p:cNvPicPr>
          <p:nvPr/>
        </p:nvPicPr>
        <p:blipFill>
          <a:blip r:embed="rId3"/>
          <a:stretch>
            <a:fillRect/>
          </a:stretch>
        </p:blipFill>
        <p:spPr>
          <a:xfrm>
            <a:off x="6922369" y="5502306"/>
            <a:ext cx="548640" cy="411480"/>
          </a:xfrm>
          <a:prstGeom prst="rect">
            <a:avLst/>
          </a:prstGeom>
        </p:spPr>
      </p:pic>
      <p:pic>
        <p:nvPicPr>
          <p:cNvPr id="39" name="Picture 38">
            <a:extLst>
              <a:ext uri="{FF2B5EF4-FFF2-40B4-BE49-F238E27FC236}">
                <a16:creationId xmlns:a16="http://schemas.microsoft.com/office/drawing/2014/main" id="{F77EAB23-65D9-884B-9BAC-3620962F2147}"/>
              </a:ext>
            </a:extLst>
          </p:cNvPr>
          <p:cNvPicPr>
            <a:picLocks noChangeAspect="1"/>
          </p:cNvPicPr>
          <p:nvPr/>
        </p:nvPicPr>
        <p:blipFill>
          <a:blip r:embed="rId3"/>
          <a:stretch>
            <a:fillRect/>
          </a:stretch>
        </p:blipFill>
        <p:spPr>
          <a:xfrm>
            <a:off x="8133709" y="5502306"/>
            <a:ext cx="548640" cy="411480"/>
          </a:xfrm>
          <a:prstGeom prst="rect">
            <a:avLst/>
          </a:prstGeom>
        </p:spPr>
      </p:pic>
      <p:sp>
        <p:nvSpPr>
          <p:cNvPr id="5" name="Rectangle 4">
            <a:extLst>
              <a:ext uri="{FF2B5EF4-FFF2-40B4-BE49-F238E27FC236}">
                <a16:creationId xmlns:a16="http://schemas.microsoft.com/office/drawing/2014/main" id="{156BC48C-F789-EC4B-A7FD-0A216AF3078C}"/>
              </a:ext>
            </a:extLst>
          </p:cNvPr>
          <p:cNvSpPr/>
          <p:nvPr/>
        </p:nvSpPr>
        <p:spPr>
          <a:xfrm>
            <a:off x="3320505" y="2698596"/>
            <a:ext cx="548640" cy="2560320"/>
          </a:xfrm>
          <a:prstGeom prst="rect">
            <a:avLst/>
          </a:prstGeom>
          <a:solidFill>
            <a:srgbClr val="000000">
              <a:alpha val="50196"/>
            </a:srgbClr>
          </a:solidFill>
          <a:ln w="3175">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19A657-4D77-784B-A082-AB81B0C685BB}"/>
              </a:ext>
            </a:extLst>
          </p:cNvPr>
          <p:cNvSpPr/>
          <p:nvPr/>
        </p:nvSpPr>
        <p:spPr>
          <a:xfrm>
            <a:off x="4688376" y="2698596"/>
            <a:ext cx="548640" cy="2560320"/>
          </a:xfrm>
          <a:prstGeom prst="rect">
            <a:avLst/>
          </a:prstGeom>
          <a:solidFill>
            <a:srgbClr val="000000">
              <a:alpha val="50196"/>
            </a:srgbClr>
          </a:solidFill>
          <a:ln w="3175">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245AC81-A285-6C42-AA7A-E34B1D863409}"/>
              </a:ext>
            </a:extLst>
          </p:cNvPr>
          <p:cNvSpPr/>
          <p:nvPr/>
        </p:nvSpPr>
        <p:spPr>
          <a:xfrm>
            <a:off x="6403879" y="2698596"/>
            <a:ext cx="548640" cy="2560320"/>
          </a:xfrm>
          <a:prstGeom prst="rect">
            <a:avLst/>
          </a:prstGeom>
          <a:solidFill>
            <a:srgbClr val="000000">
              <a:alpha val="50196"/>
            </a:srgbClr>
          </a:solidFill>
          <a:ln w="3175">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7DBE8EC-B892-464F-8D63-C27C72D7DD5C}"/>
              </a:ext>
            </a:extLst>
          </p:cNvPr>
          <p:cNvSpPr/>
          <p:nvPr/>
        </p:nvSpPr>
        <p:spPr>
          <a:xfrm>
            <a:off x="7544164" y="2698596"/>
            <a:ext cx="548640" cy="2560320"/>
          </a:xfrm>
          <a:prstGeom prst="rect">
            <a:avLst/>
          </a:prstGeom>
          <a:solidFill>
            <a:srgbClr val="000000">
              <a:alpha val="50196"/>
            </a:srgbClr>
          </a:solidFill>
          <a:ln w="3175">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FF8C3AE-F68E-F645-9A4B-74F9FAE311BA}"/>
              </a:ext>
            </a:extLst>
          </p:cNvPr>
          <p:cNvSpPr txBox="1"/>
          <p:nvPr/>
        </p:nvSpPr>
        <p:spPr>
          <a:xfrm>
            <a:off x="3330991" y="5230253"/>
            <a:ext cx="556563" cy="307777"/>
          </a:xfrm>
          <a:prstGeom prst="rect">
            <a:avLst/>
          </a:prstGeom>
          <a:noFill/>
        </p:spPr>
        <p:txBody>
          <a:bodyPr wrap="none" rtlCol="0">
            <a:spAutoFit/>
          </a:bodyPr>
          <a:lstStyle/>
          <a:p>
            <a:pPr algn="l"/>
            <a:r>
              <a:rPr lang="en-US" sz="1400" b="1" dirty="0">
                <a:latin typeface="Corbel" panose="020B0503020204020204" pitchFamily="34" charset="0"/>
              </a:rPr>
              <a:t>AND</a:t>
            </a:r>
          </a:p>
        </p:txBody>
      </p:sp>
      <p:pic>
        <p:nvPicPr>
          <p:cNvPr id="14" name="Picture 13">
            <a:extLst>
              <a:ext uri="{FF2B5EF4-FFF2-40B4-BE49-F238E27FC236}">
                <a16:creationId xmlns:a16="http://schemas.microsoft.com/office/drawing/2014/main" id="{7CAAD3AE-B55A-A04E-84B9-B730CA9C3390}"/>
              </a:ext>
            </a:extLst>
          </p:cNvPr>
          <p:cNvPicPr>
            <a:picLocks noChangeAspect="1"/>
          </p:cNvPicPr>
          <p:nvPr/>
        </p:nvPicPr>
        <p:blipFill>
          <a:blip r:embed="rId4"/>
          <a:stretch>
            <a:fillRect/>
          </a:stretch>
        </p:blipFill>
        <p:spPr>
          <a:xfrm>
            <a:off x="3309354" y="5502306"/>
            <a:ext cx="548640" cy="411480"/>
          </a:xfrm>
          <a:prstGeom prst="rect">
            <a:avLst/>
          </a:prstGeom>
        </p:spPr>
      </p:pic>
      <p:sp>
        <p:nvSpPr>
          <p:cNvPr id="6" name="Rectangle 5">
            <a:extLst>
              <a:ext uri="{FF2B5EF4-FFF2-40B4-BE49-F238E27FC236}">
                <a16:creationId xmlns:a16="http://schemas.microsoft.com/office/drawing/2014/main" id="{06AC5B8C-320E-2548-BDFF-605BA0B23DB8}"/>
              </a:ext>
            </a:extLst>
          </p:cNvPr>
          <p:cNvSpPr/>
          <p:nvPr/>
        </p:nvSpPr>
        <p:spPr>
          <a:xfrm>
            <a:off x="3319838" y="5258916"/>
            <a:ext cx="548640" cy="654870"/>
          </a:xfrm>
          <a:prstGeom prst="rect">
            <a:avLst/>
          </a:prstGeom>
          <a:noFill/>
          <a:ln w="3175">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E63E9E8-0156-0B44-85FA-E710A99F9497}"/>
              </a:ext>
            </a:extLst>
          </p:cNvPr>
          <p:cNvSpPr/>
          <p:nvPr/>
        </p:nvSpPr>
        <p:spPr>
          <a:xfrm>
            <a:off x="4687721" y="5277504"/>
            <a:ext cx="548640" cy="654870"/>
          </a:xfrm>
          <a:prstGeom prst="rect">
            <a:avLst/>
          </a:prstGeom>
          <a:noFill/>
          <a:ln w="3175">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F04EFB0-6206-5444-BE1A-421B1EE733FC}"/>
              </a:ext>
            </a:extLst>
          </p:cNvPr>
          <p:cNvSpPr/>
          <p:nvPr/>
        </p:nvSpPr>
        <p:spPr>
          <a:xfrm>
            <a:off x="6412422" y="5277504"/>
            <a:ext cx="548640" cy="654870"/>
          </a:xfrm>
          <a:prstGeom prst="rect">
            <a:avLst/>
          </a:prstGeom>
          <a:noFill/>
          <a:ln w="3175">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D9DC361-EDE6-654C-8E32-A82AD3A8DC7B}"/>
              </a:ext>
            </a:extLst>
          </p:cNvPr>
          <p:cNvSpPr/>
          <p:nvPr/>
        </p:nvSpPr>
        <p:spPr>
          <a:xfrm>
            <a:off x="7546128" y="5262636"/>
            <a:ext cx="548640" cy="654870"/>
          </a:xfrm>
          <a:prstGeom prst="rect">
            <a:avLst/>
          </a:prstGeom>
          <a:noFill/>
          <a:ln w="3175">
            <a:solidFill>
              <a:schemeClr val="tx1">
                <a:lumMod val="50000"/>
                <a:lumOff val="5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lide Number Placeholder 3">
            <a:extLst>
              <a:ext uri="{FF2B5EF4-FFF2-40B4-BE49-F238E27FC236}">
                <a16:creationId xmlns:a16="http://schemas.microsoft.com/office/drawing/2014/main" id="{6770C1B7-2B8A-C64D-80BC-9BF82F716A71}"/>
              </a:ext>
            </a:extLst>
          </p:cNvPr>
          <p:cNvSpPr txBox="1">
            <a:spLocks/>
          </p:cNvSpPr>
          <p:nvPr/>
        </p:nvSpPr>
        <p:spPr>
          <a:xfrm>
            <a:off x="11410717" y="6372372"/>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9318F9-956F-4F00-BBAE-8C1FE4046403}" type="slidenum">
              <a:rPr lang="en-US" smtClean="0">
                <a:solidFill>
                  <a:schemeClr val="bg1"/>
                </a:solidFill>
                <a:latin typeface="Calibri"/>
              </a:rPr>
              <a:pPr/>
              <a:t>52</a:t>
            </a:fld>
            <a:endParaRPr lang="en-US" dirty="0">
              <a:solidFill>
                <a:schemeClr val="bg1"/>
              </a:solidFill>
              <a:latin typeface="Calibri"/>
            </a:endParaRPr>
          </a:p>
        </p:txBody>
      </p:sp>
    </p:spTree>
    <p:extLst>
      <p:ext uri="{BB962C8B-B14F-4D97-AF65-F5344CB8AC3E}">
        <p14:creationId xmlns:p14="http://schemas.microsoft.com/office/powerpoint/2010/main" val="8182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26" grpId="0"/>
      <p:bldP spid="29" grpId="0"/>
      <p:bldP spid="32" grpId="0"/>
      <p:bldP spid="5" grpId="0" animBg="1"/>
      <p:bldP spid="40" grpId="0" animBg="1"/>
      <p:bldP spid="41" grpId="0" animBg="1"/>
      <p:bldP spid="42" grpId="0" animBg="1"/>
      <p:bldP spid="10" grpId="0"/>
      <p:bldP spid="6" grpId="0" animBg="1"/>
      <p:bldP spid="43" grpId="0" animBg="1"/>
      <p:bldP spid="44" grpId="0" animBg="1"/>
      <p:bldP spid="4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5556-6CD2-CD49-AB5A-D9D2482033FB}"/>
              </a:ext>
            </a:extLst>
          </p:cNvPr>
          <p:cNvSpPr>
            <a:spLocks noGrp="1"/>
          </p:cNvSpPr>
          <p:nvPr>
            <p:ph type="title"/>
          </p:nvPr>
        </p:nvSpPr>
        <p:spPr/>
        <p:txBody>
          <a:bodyPr/>
          <a:lstStyle/>
          <a:p>
            <a:r>
              <a:rPr lang="en-US" dirty="0"/>
              <a:t>Proof-of-concept ABM</a:t>
            </a:r>
          </a:p>
        </p:txBody>
      </p:sp>
      <p:sp>
        <p:nvSpPr>
          <p:cNvPr id="4" name="Slide Number Placeholder 3">
            <a:extLst>
              <a:ext uri="{FF2B5EF4-FFF2-40B4-BE49-F238E27FC236}">
                <a16:creationId xmlns:a16="http://schemas.microsoft.com/office/drawing/2014/main" id="{4E3F6065-5207-AB4C-990C-5C599CA8EC2D}"/>
              </a:ext>
            </a:extLst>
          </p:cNvPr>
          <p:cNvSpPr>
            <a:spLocks noGrp="1"/>
          </p:cNvSpPr>
          <p:nvPr>
            <p:ph type="sldNum" sz="quarter" idx="12"/>
          </p:nvPr>
        </p:nvSpPr>
        <p:spPr/>
        <p:txBody>
          <a:bodyPr/>
          <a:lstStyle/>
          <a:p>
            <a:fld id="{4FAB73BC-B049-4115-A692-8D63A059BFB8}" type="slidenum">
              <a:rPr lang="en-US" smtClean="0"/>
              <a:t>53</a:t>
            </a:fld>
            <a:endParaRPr lang="en-US"/>
          </a:p>
        </p:txBody>
      </p:sp>
      <p:pic>
        <p:nvPicPr>
          <p:cNvPr id="5" name="그림 24">
            <a:extLst>
              <a:ext uri="{FF2B5EF4-FFF2-40B4-BE49-F238E27FC236}">
                <a16:creationId xmlns:a16="http://schemas.microsoft.com/office/drawing/2014/main" id="{9267F92B-C932-4AB1-A5E4-1D7620B3EF08}"/>
              </a:ext>
            </a:extLst>
          </p:cNvPr>
          <p:cNvPicPr>
            <a:picLocks noGrp="1" noChangeAspect="1"/>
          </p:cNvPicPr>
          <p:nvPr>
            <p:ph idx="1"/>
          </p:nvPr>
        </p:nvPicPr>
        <p:blipFill>
          <a:blip r:embed="rId2"/>
          <a:stretch>
            <a:fillRect/>
          </a:stretch>
        </p:blipFill>
        <p:spPr>
          <a:xfrm>
            <a:off x="811567" y="1155966"/>
            <a:ext cx="7948466" cy="5465762"/>
          </a:xfrm>
          <a:prstGeom prst="rect">
            <a:avLst/>
          </a:prstGeom>
        </p:spPr>
      </p:pic>
      <p:sp>
        <p:nvSpPr>
          <p:cNvPr id="7" name="TextBox 6">
            <a:extLst>
              <a:ext uri="{FF2B5EF4-FFF2-40B4-BE49-F238E27FC236}">
                <a16:creationId xmlns:a16="http://schemas.microsoft.com/office/drawing/2014/main" id="{2ECBB65E-148C-48ED-AC9B-82AB22DCC695}"/>
              </a:ext>
            </a:extLst>
          </p:cNvPr>
          <p:cNvSpPr txBox="1"/>
          <p:nvPr/>
        </p:nvSpPr>
        <p:spPr>
          <a:xfrm>
            <a:off x="8748745" y="1502071"/>
            <a:ext cx="2764244" cy="261610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Three factors:</a:t>
            </a:r>
          </a:p>
          <a:p>
            <a:r>
              <a:rPr lang="en-US" b="1" i="1" dirty="0">
                <a:solidFill>
                  <a:srgbClr val="00B050"/>
                </a:solidFill>
                <a:latin typeface="Arial" panose="020B0604020202020204" pitchFamily="34" charset="0"/>
                <a:cs typeface="Arial" panose="020B0604020202020204" pitchFamily="34" charset="0"/>
              </a:rPr>
              <a:t>Social factor</a:t>
            </a:r>
          </a:p>
          <a:p>
            <a:r>
              <a:rPr lang="en-US" dirty="0">
                <a:latin typeface="Arial" panose="020B0604020202020204" pitchFamily="34" charset="0"/>
                <a:cs typeface="Arial" panose="020B0604020202020204" pitchFamily="34" charset="0"/>
              </a:rPr>
              <a:t>Cultural affinity/identity</a:t>
            </a:r>
          </a:p>
          <a:p>
            <a:r>
              <a:rPr lang="en-US" b="1" i="1" dirty="0">
                <a:solidFill>
                  <a:srgbClr val="00B050"/>
                </a:solidFill>
                <a:latin typeface="Arial" panose="020B0604020202020204" pitchFamily="34" charset="0"/>
                <a:cs typeface="Arial" panose="020B0604020202020204" pitchFamily="34" charset="0"/>
              </a:rPr>
              <a:t>Environmental factor</a:t>
            </a:r>
          </a:p>
          <a:p>
            <a:r>
              <a:rPr lang="en-US" dirty="0">
                <a:latin typeface="Arial" panose="020B0604020202020204" pitchFamily="34" charset="0"/>
                <a:cs typeface="Arial" panose="020B0604020202020204" pitchFamily="34" charset="0"/>
              </a:rPr>
              <a:t>Water availability</a:t>
            </a:r>
          </a:p>
          <a:p>
            <a:r>
              <a:rPr lang="en-US" b="1" i="1" dirty="0">
                <a:solidFill>
                  <a:srgbClr val="00B050"/>
                </a:solidFill>
                <a:latin typeface="Arial" panose="020B0604020202020204" pitchFamily="34" charset="0"/>
                <a:cs typeface="Arial" panose="020B0604020202020204" pitchFamily="34" charset="0"/>
              </a:rPr>
              <a:t>Distance</a:t>
            </a:r>
          </a:p>
          <a:p>
            <a:r>
              <a:rPr lang="en-US" dirty="0">
                <a:latin typeface="Arial" panose="020B0604020202020204" pitchFamily="34" charset="0"/>
                <a:cs typeface="Arial" panose="020B0604020202020204" pitchFamily="34" charset="0"/>
              </a:rPr>
              <a:t>Only considered once decision to migrate is made</a:t>
            </a:r>
          </a:p>
        </p:txBody>
      </p:sp>
      <p:sp>
        <p:nvSpPr>
          <p:cNvPr id="8" name="TextBox 7">
            <a:extLst>
              <a:ext uri="{FF2B5EF4-FFF2-40B4-BE49-F238E27FC236}">
                <a16:creationId xmlns:a16="http://schemas.microsoft.com/office/drawing/2014/main" id="{1A4CF307-6028-415C-90F4-5A990C20DCFE}"/>
              </a:ext>
            </a:extLst>
          </p:cNvPr>
          <p:cNvSpPr txBox="1"/>
          <p:nvPr/>
        </p:nvSpPr>
        <p:spPr>
          <a:xfrm>
            <a:off x="8809535" y="4143839"/>
            <a:ext cx="2555154" cy="1538883"/>
          </a:xfrm>
          <a:prstGeom prst="rect">
            <a:avLst/>
          </a:prstGeom>
          <a:solidFill>
            <a:srgbClr val="FFFF00"/>
          </a:solid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2-staged decision.</a:t>
            </a:r>
          </a:p>
          <a:p>
            <a:endParaRPr lang="en-US" sz="1200" b="1" dirty="0">
              <a:solidFill>
                <a:srgbClr val="FF0000"/>
              </a:solidFill>
              <a:latin typeface="Arial" panose="020B0604020202020204" pitchFamily="34" charset="0"/>
              <a:cs typeface="Arial" panose="020B0604020202020204" pitchFamily="34" charset="0"/>
            </a:endParaRPr>
          </a:p>
          <a:p>
            <a:r>
              <a:rPr lang="en-US" sz="2000" b="1" dirty="0">
                <a:solidFill>
                  <a:srgbClr val="FF0000"/>
                </a:solidFill>
                <a:latin typeface="Arial" panose="020B0604020202020204" pitchFamily="34" charset="0"/>
                <a:cs typeface="Arial" panose="020B0604020202020204" pitchFamily="34" charset="0"/>
              </a:rPr>
              <a:t>3 config. per stage (ADD/AND/OR) = </a:t>
            </a:r>
          </a:p>
          <a:p>
            <a:r>
              <a:rPr lang="en-US" sz="2000" b="1" dirty="0">
                <a:solidFill>
                  <a:srgbClr val="FF0000"/>
                </a:solidFill>
                <a:latin typeface="Arial" panose="020B0604020202020204" pitchFamily="34" charset="0"/>
                <a:cs typeface="Arial" panose="020B0604020202020204" pitchFamily="34" charset="0"/>
              </a:rPr>
              <a:t>9 configurations</a:t>
            </a:r>
          </a:p>
        </p:txBody>
      </p:sp>
      <p:sp>
        <p:nvSpPr>
          <p:cNvPr id="12" name="TextBox 11">
            <a:extLst>
              <a:ext uri="{FF2B5EF4-FFF2-40B4-BE49-F238E27FC236}">
                <a16:creationId xmlns:a16="http://schemas.microsoft.com/office/drawing/2014/main" id="{5B2863DE-17A4-4082-AAEB-C5B54C60AD5B}"/>
              </a:ext>
            </a:extLst>
          </p:cNvPr>
          <p:cNvSpPr txBox="1"/>
          <p:nvPr/>
        </p:nvSpPr>
        <p:spPr>
          <a:xfrm>
            <a:off x="1395639" y="1240461"/>
            <a:ext cx="845433" cy="523220"/>
          </a:xfrm>
          <a:prstGeom prst="rect">
            <a:avLst/>
          </a:prstGeom>
          <a:noFill/>
        </p:spPr>
        <p:txBody>
          <a:bodyPr wrap="square" rtlCol="0">
            <a:spAutoFit/>
          </a:bodyPr>
          <a:lstStyle/>
          <a:p>
            <a:r>
              <a:rPr lang="en-US" sz="1400" b="1" dirty="0">
                <a:solidFill>
                  <a:srgbClr val="0070C0"/>
                </a:solidFill>
              </a:rPr>
              <a:t>Water-rich</a:t>
            </a:r>
          </a:p>
        </p:txBody>
      </p:sp>
      <p:sp>
        <p:nvSpPr>
          <p:cNvPr id="13" name="TextBox 12">
            <a:extLst>
              <a:ext uri="{FF2B5EF4-FFF2-40B4-BE49-F238E27FC236}">
                <a16:creationId xmlns:a16="http://schemas.microsoft.com/office/drawing/2014/main" id="{5819B286-6588-42CC-8BFF-513C1482A15D}"/>
              </a:ext>
            </a:extLst>
          </p:cNvPr>
          <p:cNvSpPr txBox="1"/>
          <p:nvPr/>
        </p:nvSpPr>
        <p:spPr>
          <a:xfrm>
            <a:off x="7853810" y="1244784"/>
            <a:ext cx="845433" cy="523220"/>
          </a:xfrm>
          <a:prstGeom prst="rect">
            <a:avLst/>
          </a:prstGeom>
          <a:noFill/>
        </p:spPr>
        <p:txBody>
          <a:bodyPr wrap="square" rtlCol="0">
            <a:spAutoFit/>
          </a:bodyPr>
          <a:lstStyle/>
          <a:p>
            <a:pPr algn="r"/>
            <a:r>
              <a:rPr lang="en-US" sz="1400" b="1" dirty="0">
                <a:solidFill>
                  <a:srgbClr val="FF0000"/>
                </a:solidFill>
              </a:rPr>
              <a:t>Water-poor</a:t>
            </a:r>
          </a:p>
        </p:txBody>
      </p:sp>
      <p:sp>
        <p:nvSpPr>
          <p:cNvPr id="6" name="TextBox 5">
            <a:extLst>
              <a:ext uri="{FF2B5EF4-FFF2-40B4-BE49-F238E27FC236}">
                <a16:creationId xmlns:a16="http://schemas.microsoft.com/office/drawing/2014/main" id="{0CD38786-927B-D14D-9D16-BA70A32482D3}"/>
              </a:ext>
            </a:extLst>
          </p:cNvPr>
          <p:cNvSpPr txBox="1"/>
          <p:nvPr/>
        </p:nvSpPr>
        <p:spPr>
          <a:xfrm>
            <a:off x="10064114" y="334845"/>
            <a:ext cx="1746888" cy="523220"/>
          </a:xfrm>
          <a:prstGeom prst="rect">
            <a:avLst/>
          </a:prstGeom>
          <a:solidFill>
            <a:srgbClr val="D34817"/>
          </a:solid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See Poster </a:t>
            </a:r>
          </a:p>
          <a:p>
            <a:r>
              <a:rPr lang="en-US" sz="1400" b="1" dirty="0">
                <a:solidFill>
                  <a:schemeClr val="bg1"/>
                </a:solidFill>
                <a:latin typeface="Arial" panose="020B0604020202020204" pitchFamily="34" charset="0"/>
                <a:cs typeface="Arial" panose="020B0604020202020204" pitchFamily="34" charset="0"/>
              </a:rPr>
              <a:t>for more detail</a:t>
            </a:r>
          </a:p>
        </p:txBody>
      </p:sp>
      <p:sp>
        <p:nvSpPr>
          <p:cNvPr id="14" name="TextBox 13">
            <a:extLst>
              <a:ext uri="{FF2B5EF4-FFF2-40B4-BE49-F238E27FC236}">
                <a16:creationId xmlns:a16="http://schemas.microsoft.com/office/drawing/2014/main" id="{55133C5F-AA4A-0642-956A-4E5E4E505564}"/>
              </a:ext>
            </a:extLst>
          </p:cNvPr>
          <p:cNvSpPr txBox="1"/>
          <p:nvPr/>
        </p:nvSpPr>
        <p:spPr>
          <a:xfrm>
            <a:off x="11364689" y="272981"/>
            <a:ext cx="446313" cy="646331"/>
          </a:xfrm>
          <a:prstGeom prst="rect">
            <a:avLst/>
          </a:prstGeom>
          <a:noFill/>
        </p:spPr>
        <p:txBody>
          <a:bodyPr wrap="square" rtlCol="0">
            <a:spAutoFit/>
          </a:bodyPr>
          <a:lstStyle/>
          <a:p>
            <a:r>
              <a:rPr lang="en-US" sz="3600" b="1" dirty="0">
                <a:solidFill>
                  <a:schemeClr val="bg1"/>
                </a:solidFill>
              </a:rPr>
              <a:t>1</a:t>
            </a:r>
            <a:endParaRPr lang="en-US" sz="2000" b="1" dirty="0">
              <a:solidFill>
                <a:schemeClr val="bg1"/>
              </a:solidFill>
            </a:endParaRPr>
          </a:p>
        </p:txBody>
      </p:sp>
    </p:spTree>
    <p:extLst>
      <p:ext uri="{BB962C8B-B14F-4D97-AF65-F5344CB8AC3E}">
        <p14:creationId xmlns:p14="http://schemas.microsoft.com/office/powerpoint/2010/main" val="3767891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46B993D-771C-B24D-A8AD-0A056630B799}"/>
              </a:ext>
            </a:extLst>
          </p:cNvPr>
          <p:cNvPicPr>
            <a:picLocks noChangeAspect="1"/>
          </p:cNvPicPr>
          <p:nvPr/>
        </p:nvPicPr>
        <p:blipFill rotWithShape="1">
          <a:blip r:embed="rId2"/>
          <a:srcRect r="6158"/>
          <a:stretch/>
        </p:blipFill>
        <p:spPr>
          <a:xfrm>
            <a:off x="559761" y="985527"/>
            <a:ext cx="7847715" cy="5435697"/>
          </a:xfrm>
          <a:prstGeom prst="rect">
            <a:avLst/>
          </a:prstGeom>
        </p:spPr>
      </p:pic>
      <p:cxnSp>
        <p:nvCxnSpPr>
          <p:cNvPr id="8" name="Straight Arrow Connector 7">
            <a:extLst>
              <a:ext uri="{FF2B5EF4-FFF2-40B4-BE49-F238E27FC236}">
                <a16:creationId xmlns:a16="http://schemas.microsoft.com/office/drawing/2014/main" id="{B5903A42-C0CA-486B-84CB-3D302C32D3FF}"/>
              </a:ext>
            </a:extLst>
          </p:cNvPr>
          <p:cNvCxnSpPr/>
          <p:nvPr/>
        </p:nvCxnSpPr>
        <p:spPr>
          <a:xfrm>
            <a:off x="401805" y="1043647"/>
            <a:ext cx="656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A2AA3D9-FABE-466F-B124-2ADB3FB297FC}"/>
              </a:ext>
            </a:extLst>
          </p:cNvPr>
          <p:cNvCxnSpPr>
            <a:cxnSpLocks/>
          </p:cNvCxnSpPr>
          <p:nvPr/>
        </p:nvCxnSpPr>
        <p:spPr>
          <a:xfrm rot="5400000">
            <a:off x="73480" y="1371972"/>
            <a:ext cx="656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6481C8-32CF-4F88-9235-16E67D6D8C6A}"/>
              </a:ext>
            </a:extLst>
          </p:cNvPr>
          <p:cNvSpPr txBox="1"/>
          <p:nvPr/>
        </p:nvSpPr>
        <p:spPr>
          <a:xfrm>
            <a:off x="401805" y="675785"/>
            <a:ext cx="1854995"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stage config.</a:t>
            </a:r>
          </a:p>
        </p:txBody>
      </p:sp>
      <p:sp>
        <p:nvSpPr>
          <p:cNvPr id="11" name="TextBox 10">
            <a:extLst>
              <a:ext uri="{FF2B5EF4-FFF2-40B4-BE49-F238E27FC236}">
                <a16:creationId xmlns:a16="http://schemas.microsoft.com/office/drawing/2014/main" id="{1108EF04-B7D2-4BD9-AD23-2E1229FADBD3}"/>
              </a:ext>
            </a:extLst>
          </p:cNvPr>
          <p:cNvSpPr txBox="1"/>
          <p:nvPr/>
        </p:nvSpPr>
        <p:spPr>
          <a:xfrm rot="16200000">
            <a:off x="-701384" y="1962976"/>
            <a:ext cx="180530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stage config.</a:t>
            </a:r>
          </a:p>
        </p:txBody>
      </p:sp>
      <p:sp>
        <p:nvSpPr>
          <p:cNvPr id="12" name="TextBox 11">
            <a:extLst>
              <a:ext uri="{FF2B5EF4-FFF2-40B4-BE49-F238E27FC236}">
                <a16:creationId xmlns:a16="http://schemas.microsoft.com/office/drawing/2014/main" id="{3E791689-E9BE-4CB9-BF0F-44D21DEE0549}"/>
              </a:ext>
            </a:extLst>
          </p:cNvPr>
          <p:cNvSpPr txBox="1"/>
          <p:nvPr/>
        </p:nvSpPr>
        <p:spPr>
          <a:xfrm>
            <a:off x="2231218" y="976735"/>
            <a:ext cx="68480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ADD</a:t>
            </a:r>
          </a:p>
        </p:txBody>
      </p:sp>
      <p:sp>
        <p:nvSpPr>
          <p:cNvPr id="13" name="TextBox 12">
            <a:extLst>
              <a:ext uri="{FF2B5EF4-FFF2-40B4-BE49-F238E27FC236}">
                <a16:creationId xmlns:a16="http://schemas.microsoft.com/office/drawing/2014/main" id="{EEAC600C-8D07-4E42-98A9-69B79E3EDBFC}"/>
              </a:ext>
            </a:extLst>
          </p:cNvPr>
          <p:cNvSpPr txBox="1"/>
          <p:nvPr/>
        </p:nvSpPr>
        <p:spPr>
          <a:xfrm>
            <a:off x="4564379" y="975853"/>
            <a:ext cx="68480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AND</a:t>
            </a:r>
          </a:p>
        </p:txBody>
      </p:sp>
      <p:sp>
        <p:nvSpPr>
          <p:cNvPr id="14" name="TextBox 13">
            <a:extLst>
              <a:ext uri="{FF2B5EF4-FFF2-40B4-BE49-F238E27FC236}">
                <a16:creationId xmlns:a16="http://schemas.microsoft.com/office/drawing/2014/main" id="{8757AFF2-1A87-45FA-8939-B1C4F5F69C4B}"/>
              </a:ext>
            </a:extLst>
          </p:cNvPr>
          <p:cNvSpPr txBox="1"/>
          <p:nvPr/>
        </p:nvSpPr>
        <p:spPr>
          <a:xfrm>
            <a:off x="6904522" y="975853"/>
            <a:ext cx="53091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OR</a:t>
            </a:r>
          </a:p>
        </p:txBody>
      </p:sp>
      <p:sp>
        <p:nvSpPr>
          <p:cNvPr id="15" name="TextBox 14">
            <a:extLst>
              <a:ext uri="{FF2B5EF4-FFF2-40B4-BE49-F238E27FC236}">
                <a16:creationId xmlns:a16="http://schemas.microsoft.com/office/drawing/2014/main" id="{001095DB-BF6B-4C79-AA9B-7C5B9B8609F4}"/>
              </a:ext>
            </a:extLst>
          </p:cNvPr>
          <p:cNvSpPr txBox="1"/>
          <p:nvPr/>
        </p:nvSpPr>
        <p:spPr>
          <a:xfrm>
            <a:off x="631515" y="1829844"/>
            <a:ext cx="68480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ADD</a:t>
            </a:r>
          </a:p>
        </p:txBody>
      </p:sp>
      <p:sp>
        <p:nvSpPr>
          <p:cNvPr id="16" name="TextBox 15">
            <a:extLst>
              <a:ext uri="{FF2B5EF4-FFF2-40B4-BE49-F238E27FC236}">
                <a16:creationId xmlns:a16="http://schemas.microsoft.com/office/drawing/2014/main" id="{2609F4C8-DFB0-4BDA-B544-1FBA94766B1E}"/>
              </a:ext>
            </a:extLst>
          </p:cNvPr>
          <p:cNvSpPr txBox="1"/>
          <p:nvPr/>
        </p:nvSpPr>
        <p:spPr>
          <a:xfrm>
            <a:off x="631514" y="3401966"/>
            <a:ext cx="68480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AND</a:t>
            </a:r>
          </a:p>
        </p:txBody>
      </p:sp>
      <p:sp>
        <p:nvSpPr>
          <p:cNvPr id="17" name="TextBox 16">
            <a:extLst>
              <a:ext uri="{FF2B5EF4-FFF2-40B4-BE49-F238E27FC236}">
                <a16:creationId xmlns:a16="http://schemas.microsoft.com/office/drawing/2014/main" id="{2F36E851-8777-4368-AC2D-C8A153129A1F}"/>
              </a:ext>
            </a:extLst>
          </p:cNvPr>
          <p:cNvSpPr txBox="1"/>
          <p:nvPr/>
        </p:nvSpPr>
        <p:spPr>
          <a:xfrm>
            <a:off x="708457" y="5018053"/>
            <a:ext cx="53091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OR</a:t>
            </a:r>
          </a:p>
        </p:txBody>
      </p:sp>
      <p:sp>
        <p:nvSpPr>
          <p:cNvPr id="32" name="Title 31">
            <a:extLst>
              <a:ext uri="{FF2B5EF4-FFF2-40B4-BE49-F238E27FC236}">
                <a16:creationId xmlns:a16="http://schemas.microsoft.com/office/drawing/2014/main" id="{DEB2B15E-D479-A544-AFCB-2C989B0B9F61}"/>
              </a:ext>
            </a:extLst>
          </p:cNvPr>
          <p:cNvSpPr>
            <a:spLocks noGrp="1"/>
          </p:cNvSpPr>
          <p:nvPr>
            <p:ph type="title"/>
          </p:nvPr>
        </p:nvSpPr>
        <p:spPr>
          <a:xfrm>
            <a:off x="8407476" y="562031"/>
            <a:ext cx="3784524" cy="1349474"/>
          </a:xfrm>
        </p:spPr>
        <p:txBody>
          <a:bodyPr anchor="t" anchorCtr="0">
            <a:normAutofit fontScale="90000"/>
          </a:bodyPr>
          <a:lstStyle/>
          <a:p>
            <a:r>
              <a:rPr lang="en-US" i="1" cap="none" dirty="0">
                <a:latin typeface="+mn-lt"/>
              </a:rPr>
              <a:t>How</a:t>
            </a:r>
            <a:r>
              <a:rPr lang="en-US" cap="none" dirty="0">
                <a:latin typeface="+mn-lt"/>
              </a:rPr>
              <a:t> decision factors are configured matters</a:t>
            </a:r>
          </a:p>
        </p:txBody>
      </p:sp>
      <p:sp>
        <p:nvSpPr>
          <p:cNvPr id="34" name="Text Placeholder 33">
            <a:extLst>
              <a:ext uri="{FF2B5EF4-FFF2-40B4-BE49-F238E27FC236}">
                <a16:creationId xmlns:a16="http://schemas.microsoft.com/office/drawing/2014/main" id="{5F993F88-C39A-F544-8CC1-8A7512E59046}"/>
              </a:ext>
            </a:extLst>
          </p:cNvPr>
          <p:cNvSpPr>
            <a:spLocks noGrp="1"/>
          </p:cNvSpPr>
          <p:nvPr>
            <p:ph type="body" sz="half" idx="2"/>
          </p:nvPr>
        </p:nvSpPr>
        <p:spPr>
          <a:xfrm>
            <a:off x="8479229" y="1988172"/>
            <a:ext cx="3561024" cy="3845463"/>
          </a:xfrm>
        </p:spPr>
        <p:txBody>
          <a:bodyPr>
            <a:normAutofit/>
          </a:bodyPr>
          <a:lstStyle/>
          <a:p>
            <a:r>
              <a:rPr lang="en-US" sz="1600" dirty="0">
                <a:latin typeface="Corbel" panose="020B0503020204020204" pitchFamily="34" charset="0"/>
              </a:rPr>
              <a:t>OR configuration in the first stage seems to lead to highly uncertain outcomes (low predictability) </a:t>
            </a:r>
            <a:r>
              <a:rPr lang="en-US" sz="1600" b="1" dirty="0">
                <a:latin typeface="Corbel" panose="020B0503020204020204" pitchFamily="34" charset="0"/>
              </a:rPr>
              <a:t>(panels g and h).</a:t>
            </a:r>
          </a:p>
          <a:p>
            <a:r>
              <a:rPr lang="en-US" sz="1600" dirty="0">
                <a:latin typeface="Corbel" panose="020B0503020204020204" pitchFamily="34" charset="0"/>
              </a:rPr>
              <a:t>Different factor configurations can give rise to </a:t>
            </a:r>
            <a:r>
              <a:rPr lang="en-US" sz="1600" b="1" dirty="0">
                <a:latin typeface="Corbel" panose="020B0503020204020204" pitchFamily="34" charset="0"/>
              </a:rPr>
              <a:t>quite</a:t>
            </a:r>
            <a:r>
              <a:rPr lang="en-US" sz="1600" dirty="0">
                <a:latin typeface="Corbel" panose="020B0503020204020204" pitchFamily="34" charset="0"/>
              </a:rPr>
              <a:t> </a:t>
            </a:r>
            <a:r>
              <a:rPr lang="en-US" sz="1600" b="1" dirty="0">
                <a:latin typeface="Corbel" panose="020B0503020204020204" pitchFamily="34" charset="0"/>
              </a:rPr>
              <a:t>different diversity patterns, even population patterns appear similar.</a:t>
            </a:r>
          </a:p>
        </p:txBody>
      </p:sp>
      <p:sp>
        <p:nvSpPr>
          <p:cNvPr id="35" name="Slide Number Placeholder 34">
            <a:extLst>
              <a:ext uri="{FF2B5EF4-FFF2-40B4-BE49-F238E27FC236}">
                <a16:creationId xmlns:a16="http://schemas.microsoft.com/office/drawing/2014/main" id="{A02CFF63-40CC-334E-BC31-03353F8157A3}"/>
              </a:ext>
            </a:extLst>
          </p:cNvPr>
          <p:cNvSpPr>
            <a:spLocks noGrp="1"/>
          </p:cNvSpPr>
          <p:nvPr>
            <p:ph type="sldNum" sz="quarter" idx="12"/>
          </p:nvPr>
        </p:nvSpPr>
        <p:spPr>
          <a:xfrm>
            <a:off x="11328421" y="6295970"/>
            <a:ext cx="640080" cy="365125"/>
          </a:xfrm>
        </p:spPr>
        <p:txBody>
          <a:bodyPr/>
          <a:lstStyle/>
          <a:p>
            <a:fld id="{4FAB73BC-B049-4115-A692-8D63A059BFB8}" type="slidenum">
              <a:rPr lang="en-US" smtClean="0"/>
              <a:t>54</a:t>
            </a:fld>
            <a:endParaRPr lang="en-US" dirty="0"/>
          </a:p>
        </p:txBody>
      </p:sp>
      <p:sp>
        <p:nvSpPr>
          <p:cNvPr id="19" name="TextBox 18">
            <a:extLst>
              <a:ext uri="{FF2B5EF4-FFF2-40B4-BE49-F238E27FC236}">
                <a16:creationId xmlns:a16="http://schemas.microsoft.com/office/drawing/2014/main" id="{7BCC6783-6525-5743-83DD-1DC334CE561E}"/>
              </a:ext>
            </a:extLst>
          </p:cNvPr>
          <p:cNvSpPr txBox="1"/>
          <p:nvPr/>
        </p:nvSpPr>
        <p:spPr>
          <a:xfrm>
            <a:off x="8585268" y="4325441"/>
            <a:ext cx="1746888" cy="523220"/>
          </a:xfrm>
          <a:prstGeom prst="rect">
            <a:avLst/>
          </a:prstGeom>
          <a:solidFill>
            <a:srgbClr val="D34817"/>
          </a:solid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See Poster </a:t>
            </a:r>
          </a:p>
          <a:p>
            <a:r>
              <a:rPr lang="en-US" sz="1400" b="1" dirty="0">
                <a:solidFill>
                  <a:schemeClr val="bg1"/>
                </a:solidFill>
                <a:latin typeface="Arial" panose="020B0604020202020204" pitchFamily="34" charset="0"/>
                <a:cs typeface="Arial" panose="020B0604020202020204" pitchFamily="34" charset="0"/>
              </a:rPr>
              <a:t>for more detail</a:t>
            </a:r>
          </a:p>
        </p:txBody>
      </p:sp>
      <p:sp>
        <p:nvSpPr>
          <p:cNvPr id="20" name="TextBox 19">
            <a:extLst>
              <a:ext uri="{FF2B5EF4-FFF2-40B4-BE49-F238E27FC236}">
                <a16:creationId xmlns:a16="http://schemas.microsoft.com/office/drawing/2014/main" id="{C2F9B685-2F51-5845-9787-F71817A30AA3}"/>
              </a:ext>
            </a:extLst>
          </p:cNvPr>
          <p:cNvSpPr txBox="1"/>
          <p:nvPr/>
        </p:nvSpPr>
        <p:spPr>
          <a:xfrm>
            <a:off x="9896683" y="4263815"/>
            <a:ext cx="446313" cy="646331"/>
          </a:xfrm>
          <a:prstGeom prst="rect">
            <a:avLst/>
          </a:prstGeom>
          <a:noFill/>
        </p:spPr>
        <p:txBody>
          <a:bodyPr wrap="square" rtlCol="0">
            <a:spAutoFit/>
          </a:bodyPr>
          <a:lstStyle/>
          <a:p>
            <a:r>
              <a:rPr lang="en-US" sz="3600" b="1" dirty="0">
                <a:solidFill>
                  <a:schemeClr val="bg1"/>
                </a:solidFill>
              </a:rPr>
              <a:t>1</a:t>
            </a:r>
            <a:endParaRPr lang="en-US" sz="2000" b="1" dirty="0">
              <a:solidFill>
                <a:schemeClr val="bg1"/>
              </a:solidFill>
            </a:endParaRPr>
          </a:p>
        </p:txBody>
      </p:sp>
      <p:sp>
        <p:nvSpPr>
          <p:cNvPr id="21" name="TextBox 20">
            <a:extLst>
              <a:ext uri="{FF2B5EF4-FFF2-40B4-BE49-F238E27FC236}">
                <a16:creationId xmlns:a16="http://schemas.microsoft.com/office/drawing/2014/main" id="{F910CC21-075C-C14F-A007-DC8EE10A9454}"/>
              </a:ext>
            </a:extLst>
          </p:cNvPr>
          <p:cNvSpPr txBox="1"/>
          <p:nvPr/>
        </p:nvSpPr>
        <p:spPr>
          <a:xfrm>
            <a:off x="8581304" y="5172163"/>
            <a:ext cx="2747117" cy="1323439"/>
          </a:xfrm>
          <a:prstGeom prst="rect">
            <a:avLst/>
          </a:prstGeom>
          <a:solidFill>
            <a:srgbClr val="9B2D1F"/>
          </a:solidFill>
        </p:spPr>
        <p:txBody>
          <a:bodyPr wrap="square" rtlCol="0">
            <a:spAutoFit/>
          </a:bodyPr>
          <a:lstStyle/>
          <a:p>
            <a:r>
              <a:rPr lang="en-US" sz="2000" b="1" dirty="0">
                <a:solidFill>
                  <a:schemeClr val="bg1"/>
                </a:solidFill>
                <a:latin typeface="Stencil" pitchFamily="82" charset="77"/>
              </a:rPr>
              <a:t>Warning:</a:t>
            </a:r>
          </a:p>
          <a:p>
            <a:r>
              <a:rPr lang="en-US" sz="2000" b="1" dirty="0">
                <a:solidFill>
                  <a:schemeClr val="bg1"/>
                </a:solidFill>
                <a:latin typeface="Corbel" panose="020B0503020204020204" pitchFamily="34" charset="0"/>
              </a:rPr>
              <a:t>ABMs are useful but their results are not the easiest to interpret…</a:t>
            </a:r>
          </a:p>
        </p:txBody>
      </p:sp>
      <p:sp>
        <p:nvSpPr>
          <p:cNvPr id="22" name="Rectangle 21">
            <a:extLst>
              <a:ext uri="{FF2B5EF4-FFF2-40B4-BE49-F238E27FC236}">
                <a16:creationId xmlns:a16="http://schemas.microsoft.com/office/drawing/2014/main" id="{97C7ADF7-637F-3B4D-9AF0-D434993BA66D}"/>
              </a:ext>
            </a:extLst>
          </p:cNvPr>
          <p:cNvSpPr/>
          <p:nvPr/>
        </p:nvSpPr>
        <p:spPr>
          <a:xfrm>
            <a:off x="6303204" y="1829844"/>
            <a:ext cx="1803106" cy="492040"/>
          </a:xfrm>
          <a:prstGeom prst="rect">
            <a:avLst/>
          </a:prstGeom>
          <a:solidFill>
            <a:srgbClr val="00FD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21059A-CD92-2243-BA6C-2FF14E9ABF50}"/>
              </a:ext>
            </a:extLst>
          </p:cNvPr>
          <p:cNvSpPr txBox="1"/>
          <p:nvPr/>
        </p:nvSpPr>
        <p:spPr>
          <a:xfrm>
            <a:off x="3077459" y="1351424"/>
            <a:ext cx="436338" cy="369332"/>
          </a:xfrm>
          <a:prstGeom prst="rect">
            <a:avLst/>
          </a:prstGeom>
          <a:noFill/>
        </p:spPr>
        <p:txBody>
          <a:bodyPr wrap="none" rtlCol="0">
            <a:spAutoFit/>
          </a:bodyPr>
          <a:lstStyle/>
          <a:p>
            <a:pPr algn="l"/>
            <a:r>
              <a:rPr lang="en-US" dirty="0">
                <a:latin typeface="Corbel" panose="020B0503020204020204" pitchFamily="34" charset="0"/>
              </a:rPr>
              <a:t>(a)</a:t>
            </a:r>
          </a:p>
        </p:txBody>
      </p:sp>
      <p:sp>
        <p:nvSpPr>
          <p:cNvPr id="23" name="TextBox 22">
            <a:extLst>
              <a:ext uri="{FF2B5EF4-FFF2-40B4-BE49-F238E27FC236}">
                <a16:creationId xmlns:a16="http://schemas.microsoft.com/office/drawing/2014/main" id="{DA8E84CA-809C-0443-807C-6B5AF01CCA0E}"/>
              </a:ext>
            </a:extLst>
          </p:cNvPr>
          <p:cNvSpPr txBox="1"/>
          <p:nvPr/>
        </p:nvSpPr>
        <p:spPr>
          <a:xfrm>
            <a:off x="5410240" y="1351424"/>
            <a:ext cx="441468" cy="369332"/>
          </a:xfrm>
          <a:prstGeom prst="rect">
            <a:avLst/>
          </a:prstGeom>
          <a:noFill/>
        </p:spPr>
        <p:txBody>
          <a:bodyPr wrap="none" rtlCol="0">
            <a:spAutoFit/>
          </a:bodyPr>
          <a:lstStyle/>
          <a:p>
            <a:pPr algn="l"/>
            <a:r>
              <a:rPr lang="en-US" dirty="0">
                <a:latin typeface="Corbel" panose="020B0503020204020204" pitchFamily="34" charset="0"/>
              </a:rPr>
              <a:t>(b)</a:t>
            </a:r>
          </a:p>
        </p:txBody>
      </p:sp>
      <p:sp>
        <p:nvSpPr>
          <p:cNvPr id="25" name="TextBox 24">
            <a:extLst>
              <a:ext uri="{FF2B5EF4-FFF2-40B4-BE49-F238E27FC236}">
                <a16:creationId xmlns:a16="http://schemas.microsoft.com/office/drawing/2014/main" id="{1C91BEEE-3DA9-B643-A364-654BD322D2A9}"/>
              </a:ext>
            </a:extLst>
          </p:cNvPr>
          <p:cNvSpPr txBox="1"/>
          <p:nvPr/>
        </p:nvSpPr>
        <p:spPr>
          <a:xfrm>
            <a:off x="7753901" y="1351424"/>
            <a:ext cx="419025" cy="369332"/>
          </a:xfrm>
          <a:prstGeom prst="rect">
            <a:avLst/>
          </a:prstGeom>
          <a:noFill/>
        </p:spPr>
        <p:txBody>
          <a:bodyPr wrap="none" rtlCol="0">
            <a:spAutoFit/>
          </a:bodyPr>
          <a:lstStyle/>
          <a:p>
            <a:pPr algn="l"/>
            <a:r>
              <a:rPr lang="en-US" dirty="0">
                <a:latin typeface="Corbel" panose="020B0503020204020204" pitchFamily="34" charset="0"/>
              </a:rPr>
              <a:t>(c)</a:t>
            </a:r>
          </a:p>
        </p:txBody>
      </p:sp>
      <p:sp>
        <p:nvSpPr>
          <p:cNvPr id="26" name="TextBox 25">
            <a:extLst>
              <a:ext uri="{FF2B5EF4-FFF2-40B4-BE49-F238E27FC236}">
                <a16:creationId xmlns:a16="http://schemas.microsoft.com/office/drawing/2014/main" id="{DF00BE5B-A394-8742-89A3-FED5BBFB3465}"/>
              </a:ext>
            </a:extLst>
          </p:cNvPr>
          <p:cNvSpPr txBox="1"/>
          <p:nvPr/>
        </p:nvSpPr>
        <p:spPr>
          <a:xfrm>
            <a:off x="3072329" y="2969640"/>
            <a:ext cx="441468" cy="369332"/>
          </a:xfrm>
          <a:prstGeom prst="rect">
            <a:avLst/>
          </a:prstGeom>
          <a:noFill/>
        </p:spPr>
        <p:txBody>
          <a:bodyPr wrap="none" rtlCol="0">
            <a:spAutoFit/>
          </a:bodyPr>
          <a:lstStyle/>
          <a:p>
            <a:pPr algn="l"/>
            <a:r>
              <a:rPr lang="en-US" dirty="0">
                <a:latin typeface="Corbel" panose="020B0503020204020204" pitchFamily="34" charset="0"/>
              </a:rPr>
              <a:t>(d)</a:t>
            </a:r>
          </a:p>
        </p:txBody>
      </p:sp>
      <p:sp>
        <p:nvSpPr>
          <p:cNvPr id="27" name="TextBox 26">
            <a:extLst>
              <a:ext uri="{FF2B5EF4-FFF2-40B4-BE49-F238E27FC236}">
                <a16:creationId xmlns:a16="http://schemas.microsoft.com/office/drawing/2014/main" id="{E18AE7FE-CCD9-604C-8F51-E12B510FB69C}"/>
              </a:ext>
            </a:extLst>
          </p:cNvPr>
          <p:cNvSpPr txBox="1"/>
          <p:nvPr/>
        </p:nvSpPr>
        <p:spPr>
          <a:xfrm>
            <a:off x="5422744" y="2969640"/>
            <a:ext cx="428964" cy="369332"/>
          </a:xfrm>
          <a:prstGeom prst="rect">
            <a:avLst/>
          </a:prstGeom>
          <a:noFill/>
        </p:spPr>
        <p:txBody>
          <a:bodyPr wrap="none" rtlCol="0">
            <a:spAutoFit/>
          </a:bodyPr>
          <a:lstStyle/>
          <a:p>
            <a:pPr algn="l"/>
            <a:r>
              <a:rPr lang="en-US" dirty="0">
                <a:latin typeface="Corbel" panose="020B0503020204020204" pitchFamily="34" charset="0"/>
              </a:rPr>
              <a:t>(e)</a:t>
            </a:r>
          </a:p>
        </p:txBody>
      </p:sp>
      <p:sp>
        <p:nvSpPr>
          <p:cNvPr id="28" name="TextBox 27">
            <a:extLst>
              <a:ext uri="{FF2B5EF4-FFF2-40B4-BE49-F238E27FC236}">
                <a16:creationId xmlns:a16="http://schemas.microsoft.com/office/drawing/2014/main" id="{0DC9CA65-AC30-744D-A14E-E54466810C41}"/>
              </a:ext>
            </a:extLst>
          </p:cNvPr>
          <p:cNvSpPr txBox="1"/>
          <p:nvPr/>
        </p:nvSpPr>
        <p:spPr>
          <a:xfrm>
            <a:off x="7772175" y="2969640"/>
            <a:ext cx="400751" cy="369332"/>
          </a:xfrm>
          <a:prstGeom prst="rect">
            <a:avLst/>
          </a:prstGeom>
          <a:noFill/>
        </p:spPr>
        <p:txBody>
          <a:bodyPr wrap="none" rtlCol="0">
            <a:spAutoFit/>
          </a:bodyPr>
          <a:lstStyle/>
          <a:p>
            <a:pPr algn="l"/>
            <a:r>
              <a:rPr lang="en-US" dirty="0">
                <a:latin typeface="Corbel" panose="020B0503020204020204" pitchFamily="34" charset="0"/>
              </a:rPr>
              <a:t>(f)</a:t>
            </a:r>
          </a:p>
        </p:txBody>
      </p:sp>
      <p:sp>
        <p:nvSpPr>
          <p:cNvPr id="29" name="TextBox 28">
            <a:extLst>
              <a:ext uri="{FF2B5EF4-FFF2-40B4-BE49-F238E27FC236}">
                <a16:creationId xmlns:a16="http://schemas.microsoft.com/office/drawing/2014/main" id="{F19C8EDA-7DAB-E94E-84D1-2B3EF2ECC440}"/>
              </a:ext>
            </a:extLst>
          </p:cNvPr>
          <p:cNvSpPr txBox="1"/>
          <p:nvPr/>
        </p:nvSpPr>
        <p:spPr>
          <a:xfrm>
            <a:off x="3069445" y="4587051"/>
            <a:ext cx="444352" cy="369332"/>
          </a:xfrm>
          <a:prstGeom prst="rect">
            <a:avLst/>
          </a:prstGeom>
          <a:noFill/>
        </p:spPr>
        <p:txBody>
          <a:bodyPr wrap="none" rtlCol="0">
            <a:spAutoFit/>
          </a:bodyPr>
          <a:lstStyle/>
          <a:p>
            <a:pPr algn="l"/>
            <a:r>
              <a:rPr lang="en-US" dirty="0">
                <a:latin typeface="Corbel" panose="020B0503020204020204" pitchFamily="34" charset="0"/>
              </a:rPr>
              <a:t>(g)</a:t>
            </a:r>
          </a:p>
        </p:txBody>
      </p:sp>
      <p:sp>
        <p:nvSpPr>
          <p:cNvPr id="30" name="TextBox 29">
            <a:extLst>
              <a:ext uri="{FF2B5EF4-FFF2-40B4-BE49-F238E27FC236}">
                <a16:creationId xmlns:a16="http://schemas.microsoft.com/office/drawing/2014/main" id="{E582B196-4239-0B41-BD6C-D09C38425504}"/>
              </a:ext>
            </a:extLst>
          </p:cNvPr>
          <p:cNvSpPr txBox="1"/>
          <p:nvPr/>
        </p:nvSpPr>
        <p:spPr>
          <a:xfrm>
            <a:off x="5410240" y="4587051"/>
            <a:ext cx="441468" cy="369332"/>
          </a:xfrm>
          <a:prstGeom prst="rect">
            <a:avLst/>
          </a:prstGeom>
          <a:noFill/>
        </p:spPr>
        <p:txBody>
          <a:bodyPr wrap="none" rtlCol="0">
            <a:spAutoFit/>
          </a:bodyPr>
          <a:lstStyle/>
          <a:p>
            <a:pPr algn="l"/>
            <a:r>
              <a:rPr lang="en-US" dirty="0">
                <a:latin typeface="Corbel" panose="020B0503020204020204" pitchFamily="34" charset="0"/>
              </a:rPr>
              <a:t>(h)</a:t>
            </a:r>
          </a:p>
        </p:txBody>
      </p:sp>
      <p:sp>
        <p:nvSpPr>
          <p:cNvPr id="31" name="TextBox 30">
            <a:extLst>
              <a:ext uri="{FF2B5EF4-FFF2-40B4-BE49-F238E27FC236}">
                <a16:creationId xmlns:a16="http://schemas.microsoft.com/office/drawing/2014/main" id="{76B25117-24CE-8042-BC09-DA3CA6F01447}"/>
              </a:ext>
            </a:extLst>
          </p:cNvPr>
          <p:cNvSpPr txBox="1"/>
          <p:nvPr/>
        </p:nvSpPr>
        <p:spPr>
          <a:xfrm>
            <a:off x="7797502" y="4587051"/>
            <a:ext cx="375424" cy="369332"/>
          </a:xfrm>
          <a:prstGeom prst="rect">
            <a:avLst/>
          </a:prstGeom>
          <a:noFill/>
        </p:spPr>
        <p:txBody>
          <a:bodyPr wrap="none" rtlCol="0">
            <a:spAutoFit/>
          </a:bodyPr>
          <a:lstStyle/>
          <a:p>
            <a:pPr algn="l"/>
            <a:r>
              <a:rPr lang="en-US" dirty="0">
                <a:latin typeface="Corbel" panose="020B0503020204020204" pitchFamily="34" charset="0"/>
              </a:rPr>
              <a:t>(</a:t>
            </a:r>
            <a:r>
              <a:rPr lang="en-US" dirty="0" err="1">
                <a:latin typeface="Corbel" panose="020B0503020204020204" pitchFamily="34" charset="0"/>
              </a:rPr>
              <a:t>i</a:t>
            </a:r>
            <a:r>
              <a:rPr lang="en-US" dirty="0">
                <a:latin typeface="Corbel" panose="020B0503020204020204" pitchFamily="34" charset="0"/>
              </a:rPr>
              <a:t>)</a:t>
            </a:r>
          </a:p>
        </p:txBody>
      </p:sp>
      <p:sp>
        <p:nvSpPr>
          <p:cNvPr id="4" name="TextBox 3">
            <a:extLst>
              <a:ext uri="{FF2B5EF4-FFF2-40B4-BE49-F238E27FC236}">
                <a16:creationId xmlns:a16="http://schemas.microsoft.com/office/drawing/2014/main" id="{385A1EB5-9502-004E-8DF4-69DE6754AA91}"/>
              </a:ext>
            </a:extLst>
          </p:cNvPr>
          <p:cNvSpPr txBox="1"/>
          <p:nvPr/>
        </p:nvSpPr>
        <p:spPr>
          <a:xfrm>
            <a:off x="5907347" y="376768"/>
            <a:ext cx="2479581" cy="646331"/>
          </a:xfrm>
          <a:prstGeom prst="rect">
            <a:avLst/>
          </a:prstGeom>
          <a:noFill/>
        </p:spPr>
        <p:txBody>
          <a:bodyPr wrap="square" rtlCol="0">
            <a:spAutoFit/>
          </a:bodyPr>
          <a:lstStyle/>
          <a:p>
            <a:pPr algn="ctr"/>
            <a:r>
              <a:rPr lang="en-US" b="1" dirty="0">
                <a:solidFill>
                  <a:srgbClr val="0432FF"/>
                </a:solidFill>
                <a:latin typeface="Corbel" panose="020B0503020204020204" pitchFamily="34" charset="0"/>
              </a:rPr>
              <a:t>(c) is more well-mixed/ diverse than (a) and (b)</a:t>
            </a:r>
          </a:p>
        </p:txBody>
      </p:sp>
      <p:sp>
        <p:nvSpPr>
          <p:cNvPr id="33" name="Rectangle 32">
            <a:extLst>
              <a:ext uri="{FF2B5EF4-FFF2-40B4-BE49-F238E27FC236}">
                <a16:creationId xmlns:a16="http://schemas.microsoft.com/office/drawing/2014/main" id="{588DE5A9-A0C0-FF41-8640-6831E5AFBBD5}"/>
              </a:ext>
            </a:extLst>
          </p:cNvPr>
          <p:cNvSpPr/>
          <p:nvPr/>
        </p:nvSpPr>
        <p:spPr>
          <a:xfrm>
            <a:off x="6309522" y="3401966"/>
            <a:ext cx="1803106" cy="605309"/>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8307B54-0451-A04E-8977-1FABDC5FAD20}"/>
              </a:ext>
            </a:extLst>
          </p:cNvPr>
          <p:cNvSpPr/>
          <p:nvPr/>
        </p:nvSpPr>
        <p:spPr>
          <a:xfrm>
            <a:off x="6315396" y="4963851"/>
            <a:ext cx="1803106" cy="748577"/>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F72241B-606B-3648-A47E-48668DF22472}"/>
              </a:ext>
            </a:extLst>
          </p:cNvPr>
          <p:cNvSpPr txBox="1"/>
          <p:nvPr/>
        </p:nvSpPr>
        <p:spPr>
          <a:xfrm>
            <a:off x="5963771" y="6064781"/>
            <a:ext cx="2479581" cy="646331"/>
          </a:xfrm>
          <a:prstGeom prst="rect">
            <a:avLst/>
          </a:prstGeom>
          <a:noFill/>
        </p:spPr>
        <p:txBody>
          <a:bodyPr wrap="square" rtlCol="0">
            <a:spAutoFit/>
          </a:bodyPr>
          <a:lstStyle/>
          <a:p>
            <a:pPr algn="ctr"/>
            <a:r>
              <a:rPr lang="en-US" b="1" dirty="0">
                <a:solidFill>
                  <a:srgbClr val="00B050"/>
                </a:solidFill>
                <a:latin typeface="Corbel" panose="020B0503020204020204" pitchFamily="34" charset="0"/>
              </a:rPr>
              <a:t>(f) and (</a:t>
            </a:r>
            <a:r>
              <a:rPr lang="en-US" b="1" dirty="0" err="1">
                <a:solidFill>
                  <a:srgbClr val="00B050"/>
                </a:solidFill>
                <a:latin typeface="Corbel" panose="020B0503020204020204" pitchFamily="34" charset="0"/>
              </a:rPr>
              <a:t>i</a:t>
            </a:r>
            <a:r>
              <a:rPr lang="en-US" b="1" dirty="0">
                <a:solidFill>
                  <a:srgbClr val="00B050"/>
                </a:solidFill>
                <a:latin typeface="Corbel" panose="020B0503020204020204" pitchFamily="34" charset="0"/>
              </a:rPr>
              <a:t>) are among the most diverse</a:t>
            </a:r>
          </a:p>
        </p:txBody>
      </p:sp>
      <p:sp>
        <p:nvSpPr>
          <p:cNvPr id="5" name="TextBox 4">
            <a:extLst>
              <a:ext uri="{FF2B5EF4-FFF2-40B4-BE49-F238E27FC236}">
                <a16:creationId xmlns:a16="http://schemas.microsoft.com/office/drawing/2014/main" id="{516F7BD1-C379-9448-A295-AE19CEBFA58B}"/>
              </a:ext>
            </a:extLst>
          </p:cNvPr>
          <p:cNvSpPr txBox="1"/>
          <p:nvPr/>
        </p:nvSpPr>
        <p:spPr>
          <a:xfrm>
            <a:off x="3574187" y="113836"/>
            <a:ext cx="2431640" cy="830997"/>
          </a:xfrm>
          <a:prstGeom prst="rect">
            <a:avLst/>
          </a:prstGeom>
          <a:noFill/>
        </p:spPr>
        <p:txBody>
          <a:bodyPr wrap="square" rtlCol="0">
            <a:spAutoFit/>
          </a:bodyPr>
          <a:lstStyle/>
          <a:p>
            <a:pPr algn="ctr"/>
            <a:r>
              <a:rPr lang="en-US" sz="2400" b="1" dirty="0">
                <a:latin typeface="Corbel" panose="020B0503020204020204" pitchFamily="34" charset="0"/>
              </a:rPr>
              <a:t>Population sizes at the 5 cities</a:t>
            </a:r>
          </a:p>
        </p:txBody>
      </p:sp>
      <p:sp>
        <p:nvSpPr>
          <p:cNvPr id="7" name="Rectangle 6">
            <a:extLst>
              <a:ext uri="{FF2B5EF4-FFF2-40B4-BE49-F238E27FC236}">
                <a16:creationId xmlns:a16="http://schemas.microsoft.com/office/drawing/2014/main" id="{5F5C877E-AB13-5747-A82C-1C344FCB8DEB}"/>
              </a:ext>
            </a:extLst>
          </p:cNvPr>
          <p:cNvSpPr/>
          <p:nvPr/>
        </p:nvSpPr>
        <p:spPr>
          <a:xfrm>
            <a:off x="1249646" y="4514056"/>
            <a:ext cx="4612336" cy="1540451"/>
          </a:xfrm>
          <a:prstGeom prst="rect">
            <a:avLst/>
          </a:prstGeom>
          <a:solidFill>
            <a:srgbClr val="9B2D1F">
              <a:alpha val="20000"/>
            </a:srgbClr>
          </a:solidFill>
          <a:ln w="3175">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67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4" grpId="0"/>
      <p:bldP spid="33" grpId="0" animBg="1"/>
      <p:bldP spid="36" grpId="0" animBg="1"/>
      <p:bldP spid="37" grpId="0"/>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5"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5B2D2-F158-404B-A46B-A0194550563B}"/>
              </a:ext>
            </a:extLst>
          </p:cNvPr>
          <p:cNvSpPr>
            <a:spLocks noGrp="1"/>
          </p:cNvSpPr>
          <p:nvPr>
            <p:ph type="title"/>
          </p:nvPr>
        </p:nvSpPr>
        <p:spPr>
          <a:xfrm>
            <a:off x="6386284" y="484632"/>
            <a:ext cx="5443447" cy="2690830"/>
          </a:xfrm>
        </p:spPr>
        <p:txBody>
          <a:bodyPr vert="horz" lIns="91440" tIns="45720" rIns="91440" bIns="45720" rtlCol="0" anchor="ctr">
            <a:normAutofit fontScale="90000"/>
          </a:bodyPr>
          <a:lstStyle/>
          <a:p>
            <a:r>
              <a:rPr lang="en-US" sz="4800" dirty="0">
                <a:solidFill>
                  <a:schemeClr val="tx1"/>
                </a:solidFill>
              </a:rPr>
              <a:t>Disentangling drivers of emerging behavior from agent-based models</a:t>
            </a:r>
          </a:p>
        </p:txBody>
      </p:sp>
      <p:sp>
        <p:nvSpPr>
          <p:cNvPr id="17" name="Freeform: Shape 16">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9" name="Group 18">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1" name="Oval 20">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5" name="Slide Number Placeholder 4">
            <a:extLst>
              <a:ext uri="{FF2B5EF4-FFF2-40B4-BE49-F238E27FC236}">
                <a16:creationId xmlns:a16="http://schemas.microsoft.com/office/drawing/2014/main" id="{9E66B923-4C8D-6F48-875F-A5FEC1D28906}"/>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4FAB73BC-B049-4115-A692-8D63A059BFB8}" type="slidenum">
              <a:rPr lang="en-US" smtClean="0"/>
              <a:pPr>
                <a:spcAft>
                  <a:spcPts val="600"/>
                </a:spcAft>
              </a:pPr>
              <a:t>55</a:t>
            </a:fld>
            <a:endParaRPr lang="en-US"/>
          </a:p>
        </p:txBody>
      </p:sp>
      <p:pic>
        <p:nvPicPr>
          <p:cNvPr id="16" name="Picture 15">
            <a:extLst>
              <a:ext uri="{FF2B5EF4-FFF2-40B4-BE49-F238E27FC236}">
                <a16:creationId xmlns:a16="http://schemas.microsoft.com/office/drawing/2014/main" id="{CEEE7664-B554-D44D-BBBB-E9031B7964D7}"/>
              </a:ext>
            </a:extLst>
          </p:cNvPr>
          <p:cNvPicPr>
            <a:picLocks noChangeAspect="1"/>
          </p:cNvPicPr>
          <p:nvPr/>
        </p:nvPicPr>
        <p:blipFill>
          <a:blip r:embed="rId5"/>
          <a:stretch>
            <a:fillRect/>
          </a:stretch>
        </p:blipFill>
        <p:spPr>
          <a:xfrm>
            <a:off x="150207" y="4255824"/>
            <a:ext cx="4668516" cy="2515322"/>
          </a:xfrm>
          <a:prstGeom prst="rect">
            <a:avLst/>
          </a:prstGeom>
        </p:spPr>
      </p:pic>
      <p:sp>
        <p:nvSpPr>
          <p:cNvPr id="29" name="Freeform 28">
            <a:extLst>
              <a:ext uri="{FF2B5EF4-FFF2-40B4-BE49-F238E27FC236}">
                <a16:creationId xmlns:a16="http://schemas.microsoft.com/office/drawing/2014/main" id="{48083029-B30B-6042-94C7-8AA0555E2B2C}"/>
              </a:ext>
            </a:extLst>
          </p:cNvPr>
          <p:cNvSpPr/>
          <p:nvPr/>
        </p:nvSpPr>
        <p:spPr>
          <a:xfrm>
            <a:off x="148173" y="4256185"/>
            <a:ext cx="4672584" cy="2514600"/>
          </a:xfrm>
          <a:custGeom>
            <a:avLst/>
            <a:gdLst>
              <a:gd name="connsiteX0" fmla="*/ 2450514 w 4672584"/>
              <a:gd name="connsiteY0" fmla="*/ 1651455 h 2514600"/>
              <a:gd name="connsiteX1" fmla="*/ 2410092 w 4672584"/>
              <a:gd name="connsiteY1" fmla="*/ 1691877 h 2514600"/>
              <a:gd name="connsiteX2" fmla="*/ 2410092 w 4672584"/>
              <a:gd name="connsiteY2" fmla="*/ 1853561 h 2514600"/>
              <a:gd name="connsiteX3" fmla="*/ 2450514 w 4672584"/>
              <a:gd name="connsiteY3" fmla="*/ 1893983 h 2514600"/>
              <a:gd name="connsiteX4" fmla="*/ 3294344 w 4672584"/>
              <a:gd name="connsiteY4" fmla="*/ 1893983 h 2514600"/>
              <a:gd name="connsiteX5" fmla="*/ 3334766 w 4672584"/>
              <a:gd name="connsiteY5" fmla="*/ 1853561 h 2514600"/>
              <a:gd name="connsiteX6" fmla="*/ 3334766 w 4672584"/>
              <a:gd name="connsiteY6" fmla="*/ 1691877 h 2514600"/>
              <a:gd name="connsiteX7" fmla="*/ 3294344 w 4672584"/>
              <a:gd name="connsiteY7" fmla="*/ 1651455 h 2514600"/>
              <a:gd name="connsiteX8" fmla="*/ 2663193 w 4672584"/>
              <a:gd name="connsiteY8" fmla="*/ 46700 h 2514600"/>
              <a:gd name="connsiteX9" fmla="*/ 2615575 w 4672584"/>
              <a:gd name="connsiteY9" fmla="*/ 94318 h 2514600"/>
              <a:gd name="connsiteX10" fmla="*/ 2615575 w 4672584"/>
              <a:gd name="connsiteY10" fmla="*/ 284784 h 2514600"/>
              <a:gd name="connsiteX11" fmla="*/ 2663193 w 4672584"/>
              <a:gd name="connsiteY11" fmla="*/ 332402 h 2514600"/>
              <a:gd name="connsiteX12" fmla="*/ 4386483 w 4672584"/>
              <a:gd name="connsiteY12" fmla="*/ 332402 h 2514600"/>
              <a:gd name="connsiteX13" fmla="*/ 4434101 w 4672584"/>
              <a:gd name="connsiteY13" fmla="*/ 284784 h 2514600"/>
              <a:gd name="connsiteX14" fmla="*/ 4434101 w 4672584"/>
              <a:gd name="connsiteY14" fmla="*/ 94318 h 2514600"/>
              <a:gd name="connsiteX15" fmla="*/ 4386483 w 4672584"/>
              <a:gd name="connsiteY15" fmla="*/ 46700 h 2514600"/>
              <a:gd name="connsiteX16" fmla="*/ 0 w 4672584"/>
              <a:gd name="connsiteY16" fmla="*/ 0 h 2514600"/>
              <a:gd name="connsiteX17" fmla="*/ 4672584 w 4672584"/>
              <a:gd name="connsiteY17" fmla="*/ 0 h 2514600"/>
              <a:gd name="connsiteX18" fmla="*/ 4672584 w 4672584"/>
              <a:gd name="connsiteY18" fmla="*/ 2514600 h 2514600"/>
              <a:gd name="connsiteX19" fmla="*/ 0 w 4672584"/>
              <a:gd name="connsiteY19"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72584" h="2514600">
                <a:moveTo>
                  <a:pt x="2450514" y="1651455"/>
                </a:moveTo>
                <a:cubicBezTo>
                  <a:pt x="2428190" y="1651455"/>
                  <a:pt x="2410092" y="1669553"/>
                  <a:pt x="2410092" y="1691877"/>
                </a:cubicBezTo>
                <a:lnTo>
                  <a:pt x="2410092" y="1853561"/>
                </a:lnTo>
                <a:cubicBezTo>
                  <a:pt x="2410092" y="1875885"/>
                  <a:pt x="2428190" y="1893983"/>
                  <a:pt x="2450514" y="1893983"/>
                </a:cubicBezTo>
                <a:lnTo>
                  <a:pt x="3294344" y="1893983"/>
                </a:lnTo>
                <a:cubicBezTo>
                  <a:pt x="3316668" y="1893983"/>
                  <a:pt x="3334766" y="1875885"/>
                  <a:pt x="3334766" y="1853561"/>
                </a:cubicBezTo>
                <a:lnTo>
                  <a:pt x="3334766" y="1691877"/>
                </a:lnTo>
                <a:cubicBezTo>
                  <a:pt x="3334766" y="1669553"/>
                  <a:pt x="3316668" y="1651455"/>
                  <a:pt x="3294344" y="1651455"/>
                </a:cubicBezTo>
                <a:close/>
                <a:moveTo>
                  <a:pt x="2663193" y="46700"/>
                </a:moveTo>
                <a:cubicBezTo>
                  <a:pt x="2636894" y="46700"/>
                  <a:pt x="2615575" y="68019"/>
                  <a:pt x="2615575" y="94318"/>
                </a:cubicBezTo>
                <a:lnTo>
                  <a:pt x="2615575" y="284784"/>
                </a:lnTo>
                <a:cubicBezTo>
                  <a:pt x="2615575" y="311083"/>
                  <a:pt x="2636894" y="332402"/>
                  <a:pt x="2663193" y="332402"/>
                </a:cubicBezTo>
                <a:lnTo>
                  <a:pt x="4386483" y="332402"/>
                </a:lnTo>
                <a:cubicBezTo>
                  <a:pt x="4412782" y="332402"/>
                  <a:pt x="4434101" y="311083"/>
                  <a:pt x="4434101" y="284784"/>
                </a:cubicBezTo>
                <a:lnTo>
                  <a:pt x="4434101" y="94318"/>
                </a:lnTo>
                <a:cubicBezTo>
                  <a:pt x="4434101" y="68019"/>
                  <a:pt x="4412782" y="46700"/>
                  <a:pt x="4386483" y="46700"/>
                </a:cubicBezTo>
                <a:close/>
                <a:moveTo>
                  <a:pt x="0" y="0"/>
                </a:moveTo>
                <a:lnTo>
                  <a:pt x="4672584" y="0"/>
                </a:lnTo>
                <a:lnTo>
                  <a:pt x="4672584" y="2514600"/>
                </a:lnTo>
                <a:lnTo>
                  <a:pt x="0" y="2514600"/>
                </a:lnTo>
                <a:close/>
              </a:path>
            </a:pathLst>
          </a:custGeom>
          <a:solidFill>
            <a:srgbClr val="000000">
              <a:alpha val="50196"/>
            </a:srgbClr>
          </a:solidFill>
          <a:ln w="5715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 name="Picture 26">
            <a:extLst>
              <a:ext uri="{FF2B5EF4-FFF2-40B4-BE49-F238E27FC236}">
                <a16:creationId xmlns:a16="http://schemas.microsoft.com/office/drawing/2014/main" id="{BAC4790F-CB89-914C-9D2E-28A2F8DB1B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02486" y="331552"/>
            <a:ext cx="533400" cy="546100"/>
          </a:xfrm>
          <a:prstGeom prst="rect">
            <a:avLst/>
          </a:prstGeom>
        </p:spPr>
      </p:pic>
      <p:pic>
        <p:nvPicPr>
          <p:cNvPr id="6" name="Picture 5">
            <a:extLst>
              <a:ext uri="{FF2B5EF4-FFF2-40B4-BE49-F238E27FC236}">
                <a16:creationId xmlns:a16="http://schemas.microsoft.com/office/drawing/2014/main" id="{849F2D89-0884-9843-BA1F-EF0E328CE4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012" y="4374803"/>
            <a:ext cx="2349500" cy="685800"/>
          </a:xfrm>
          <a:prstGeom prst="rect">
            <a:avLst/>
          </a:prstGeom>
        </p:spPr>
      </p:pic>
      <p:pic>
        <p:nvPicPr>
          <p:cNvPr id="8" name="Picture 7">
            <a:extLst>
              <a:ext uri="{FF2B5EF4-FFF2-40B4-BE49-F238E27FC236}">
                <a16:creationId xmlns:a16="http://schemas.microsoft.com/office/drawing/2014/main" id="{7115940C-2AA5-1243-BE8F-2E1029B665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9013" y="4608737"/>
            <a:ext cx="3238500" cy="1447800"/>
          </a:xfrm>
          <a:prstGeom prst="rect">
            <a:avLst/>
          </a:prstGeom>
        </p:spPr>
      </p:pic>
      <p:graphicFrame>
        <p:nvGraphicFramePr>
          <p:cNvPr id="31" name="Chart 30">
            <a:extLst>
              <a:ext uri="{FF2B5EF4-FFF2-40B4-BE49-F238E27FC236}">
                <a16:creationId xmlns:a16="http://schemas.microsoft.com/office/drawing/2014/main" id="{E55211A0-CD9A-BA4D-A471-166971588873}"/>
              </a:ext>
            </a:extLst>
          </p:cNvPr>
          <p:cNvGraphicFramePr>
            <a:graphicFrameLocks/>
          </p:cNvGraphicFramePr>
          <p:nvPr>
            <p:extLst>
              <p:ext uri="{D42A27DB-BD31-4B8C-83A1-F6EECF244321}">
                <p14:modId xmlns:p14="http://schemas.microsoft.com/office/powerpoint/2010/main" val="908331573"/>
              </p:ext>
            </p:extLst>
          </p:nvPr>
        </p:nvGraphicFramePr>
        <p:xfrm>
          <a:off x="96803" y="530184"/>
          <a:ext cx="4506020" cy="2102092"/>
        </p:xfrm>
        <a:graphic>
          <a:graphicData uri="http://schemas.openxmlformats.org/drawingml/2006/chart">
            <c:chart xmlns:c="http://schemas.openxmlformats.org/drawingml/2006/chart" xmlns:r="http://schemas.openxmlformats.org/officeDocument/2006/relationships" r:id="rId9"/>
          </a:graphicData>
        </a:graphic>
      </p:graphicFrame>
      <p:pic>
        <p:nvPicPr>
          <p:cNvPr id="32" name="Picture 31">
            <a:extLst>
              <a:ext uri="{FF2B5EF4-FFF2-40B4-BE49-F238E27FC236}">
                <a16:creationId xmlns:a16="http://schemas.microsoft.com/office/drawing/2014/main" id="{D2E0B5AC-5468-9A4D-B537-206AE29246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99229" y="2592997"/>
            <a:ext cx="1915917" cy="1436938"/>
          </a:xfrm>
          <a:prstGeom prst="rect">
            <a:avLst/>
          </a:prstGeom>
        </p:spPr>
      </p:pic>
      <p:pic>
        <p:nvPicPr>
          <p:cNvPr id="34" name="Picture 33">
            <a:extLst>
              <a:ext uri="{FF2B5EF4-FFF2-40B4-BE49-F238E27FC236}">
                <a16:creationId xmlns:a16="http://schemas.microsoft.com/office/drawing/2014/main" id="{D78D374A-D9C4-A84E-B379-2142752B3956}"/>
              </a:ext>
            </a:extLst>
          </p:cNvPr>
          <p:cNvPicPr>
            <a:picLocks noChangeAspect="1"/>
          </p:cNvPicPr>
          <p:nvPr/>
        </p:nvPicPr>
        <p:blipFill>
          <a:blip r:embed="rId11">
            <a:extLst>
              <a:ext uri="{28A0092B-C50C-407E-A947-70E740481C1C}">
                <a14:useLocalDpi xmlns:a14="http://schemas.microsoft.com/office/drawing/2010/main" val="0"/>
              </a:ext>
            </a:extLst>
          </a:blip>
          <a:srcRect l="33301" t="10196" r="33704" b="24888"/>
          <a:stretch>
            <a:fillRect/>
          </a:stretch>
        </p:blipFill>
        <p:spPr>
          <a:xfrm>
            <a:off x="752688" y="2628526"/>
            <a:ext cx="1373491" cy="1317430"/>
          </a:xfrm>
          <a:custGeom>
            <a:avLst/>
            <a:gdLst>
              <a:gd name="connsiteX0" fmla="*/ 1428108 w 3524036"/>
              <a:gd name="connsiteY0" fmla="*/ 0 h 3380198"/>
              <a:gd name="connsiteX1" fmla="*/ 2321959 w 3524036"/>
              <a:gd name="connsiteY1" fmla="*/ 30823 h 3380198"/>
              <a:gd name="connsiteX2" fmla="*/ 3133618 w 3524036"/>
              <a:gd name="connsiteY2" fmla="*/ 544531 h 3380198"/>
              <a:gd name="connsiteX3" fmla="*/ 3524036 w 3524036"/>
              <a:gd name="connsiteY3" fmla="*/ 1304818 h 3380198"/>
              <a:gd name="connsiteX4" fmla="*/ 3431568 w 3524036"/>
              <a:gd name="connsiteY4" fmla="*/ 2157573 h 3380198"/>
              <a:gd name="connsiteX5" fmla="*/ 3123344 w 3524036"/>
              <a:gd name="connsiteY5" fmla="*/ 2794571 h 3380198"/>
              <a:gd name="connsiteX6" fmla="*/ 2650732 w 3524036"/>
              <a:gd name="connsiteY6" fmla="*/ 3154167 h 3380198"/>
              <a:gd name="connsiteX7" fmla="*/ 2157573 w 3524036"/>
              <a:gd name="connsiteY7" fmla="*/ 3359650 h 3380198"/>
              <a:gd name="connsiteX8" fmla="*/ 1397285 w 3524036"/>
              <a:gd name="connsiteY8" fmla="*/ 3380198 h 3380198"/>
              <a:gd name="connsiteX9" fmla="*/ 523982 w 3524036"/>
              <a:gd name="connsiteY9" fmla="*/ 2969232 h 3380198"/>
              <a:gd name="connsiteX10" fmla="*/ 246580 w 3524036"/>
              <a:gd name="connsiteY10" fmla="*/ 2486346 h 3380198"/>
              <a:gd name="connsiteX11" fmla="*/ 92467 w 3524036"/>
              <a:gd name="connsiteY11" fmla="*/ 2106202 h 3380198"/>
              <a:gd name="connsiteX12" fmla="*/ 0 w 3524036"/>
              <a:gd name="connsiteY12" fmla="*/ 1541124 h 3380198"/>
              <a:gd name="connsiteX13" fmla="*/ 215757 w 3524036"/>
              <a:gd name="connsiteY13" fmla="*/ 924674 h 3380198"/>
              <a:gd name="connsiteX14" fmla="*/ 441789 w 3524036"/>
              <a:gd name="connsiteY14" fmla="*/ 472611 h 3380198"/>
              <a:gd name="connsiteX15" fmla="*/ 842481 w 3524036"/>
              <a:gd name="connsiteY15" fmla="*/ 215758 h 338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24036" h="3380198">
                <a:moveTo>
                  <a:pt x="1428108" y="0"/>
                </a:moveTo>
                <a:lnTo>
                  <a:pt x="2321959" y="30823"/>
                </a:lnTo>
                <a:lnTo>
                  <a:pt x="3133618" y="544531"/>
                </a:lnTo>
                <a:lnTo>
                  <a:pt x="3524036" y="1304818"/>
                </a:lnTo>
                <a:lnTo>
                  <a:pt x="3431568" y="2157573"/>
                </a:lnTo>
                <a:lnTo>
                  <a:pt x="3123344" y="2794571"/>
                </a:lnTo>
                <a:lnTo>
                  <a:pt x="2650732" y="3154167"/>
                </a:lnTo>
                <a:lnTo>
                  <a:pt x="2157573" y="3359650"/>
                </a:lnTo>
                <a:lnTo>
                  <a:pt x="1397285" y="3380198"/>
                </a:lnTo>
                <a:lnTo>
                  <a:pt x="523982" y="2969232"/>
                </a:lnTo>
                <a:lnTo>
                  <a:pt x="246580" y="2486346"/>
                </a:lnTo>
                <a:lnTo>
                  <a:pt x="92467" y="2106202"/>
                </a:lnTo>
                <a:lnTo>
                  <a:pt x="0" y="1541124"/>
                </a:lnTo>
                <a:lnTo>
                  <a:pt x="215757" y="924674"/>
                </a:lnTo>
                <a:lnTo>
                  <a:pt x="441789" y="472611"/>
                </a:lnTo>
                <a:lnTo>
                  <a:pt x="842481" y="215758"/>
                </a:lnTo>
                <a:close/>
              </a:path>
            </a:pathLst>
          </a:custGeom>
        </p:spPr>
      </p:pic>
      <p:sp>
        <p:nvSpPr>
          <p:cNvPr id="28" name="Rectangle 27">
            <a:extLst>
              <a:ext uri="{FF2B5EF4-FFF2-40B4-BE49-F238E27FC236}">
                <a16:creationId xmlns:a16="http://schemas.microsoft.com/office/drawing/2014/main" id="{BD41D9A3-937D-EC42-A9F7-9DCF6E14A380}"/>
              </a:ext>
            </a:extLst>
          </p:cNvPr>
          <p:cNvSpPr/>
          <p:nvPr/>
        </p:nvSpPr>
        <p:spPr>
          <a:xfrm>
            <a:off x="7213133" y="3427424"/>
            <a:ext cx="3251633" cy="2031325"/>
          </a:xfrm>
          <a:prstGeom prst="rect">
            <a:avLst/>
          </a:prstGeom>
        </p:spPr>
        <p:txBody>
          <a:bodyPr wrap="square">
            <a:spAutoFit/>
          </a:bodyPr>
          <a:lstStyle/>
          <a:p>
            <a:r>
              <a:rPr lang="es-US" b="1" dirty="0"/>
              <a:t>Alvaro Carmona Cabrero </a:t>
            </a:r>
          </a:p>
          <a:p>
            <a:pPr>
              <a:spcBef>
                <a:spcPts val="0"/>
              </a:spcBef>
            </a:pPr>
            <a:endParaRPr lang="en-US" b="1" dirty="0"/>
          </a:p>
          <a:p>
            <a:r>
              <a:rPr lang="en-US" b="1" dirty="0"/>
              <a:t>Rafael Muñoz-</a:t>
            </a:r>
            <a:r>
              <a:rPr lang="en-US" b="1" dirty="0" err="1"/>
              <a:t>Carpena</a:t>
            </a:r>
            <a:endParaRPr lang="en-US" b="1" dirty="0"/>
          </a:p>
          <a:p>
            <a:pPr>
              <a:spcBef>
                <a:spcPts val="0"/>
              </a:spcBef>
            </a:pPr>
            <a:endParaRPr lang="en-US" b="1" dirty="0"/>
          </a:p>
          <a:p>
            <a:pPr>
              <a:spcBef>
                <a:spcPts val="0"/>
              </a:spcBef>
            </a:pPr>
            <a:r>
              <a:rPr lang="en-US" b="1" dirty="0" err="1"/>
              <a:t>Woi</a:t>
            </a:r>
            <a:r>
              <a:rPr lang="en-US" b="1" dirty="0"/>
              <a:t> </a:t>
            </a:r>
            <a:r>
              <a:rPr lang="en-US" b="1" dirty="0" err="1"/>
              <a:t>Sok</a:t>
            </a:r>
            <a:r>
              <a:rPr lang="en-US" b="1" dirty="0"/>
              <a:t> Oh</a:t>
            </a:r>
            <a:endParaRPr lang="es-US" b="1" dirty="0"/>
          </a:p>
          <a:p>
            <a:pPr>
              <a:spcBef>
                <a:spcPts val="0"/>
              </a:spcBef>
            </a:pPr>
            <a:endParaRPr lang="en-US" b="1" dirty="0"/>
          </a:p>
          <a:p>
            <a:pPr>
              <a:spcBef>
                <a:spcPts val="0"/>
              </a:spcBef>
            </a:pPr>
            <a:r>
              <a:rPr lang="en-US" b="1" dirty="0" err="1"/>
              <a:t>Rachata</a:t>
            </a:r>
            <a:r>
              <a:rPr lang="en-US" b="1" dirty="0"/>
              <a:t> </a:t>
            </a:r>
            <a:r>
              <a:rPr lang="en-US" b="1" dirty="0" err="1"/>
              <a:t>Muneepeerakul</a:t>
            </a:r>
            <a:endParaRPr lang="en-US" dirty="0"/>
          </a:p>
        </p:txBody>
      </p:sp>
      <p:pic>
        <p:nvPicPr>
          <p:cNvPr id="30" name="Picture 29">
            <a:extLst>
              <a:ext uri="{FF2B5EF4-FFF2-40B4-BE49-F238E27FC236}">
                <a16:creationId xmlns:a16="http://schemas.microsoft.com/office/drawing/2014/main" id="{0752FBDB-54A1-0644-89F2-EC55858255B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61041" y="4416244"/>
            <a:ext cx="558800" cy="584200"/>
          </a:xfrm>
          <a:prstGeom prst="rect">
            <a:avLst/>
          </a:prstGeom>
        </p:spPr>
      </p:pic>
      <p:pic>
        <p:nvPicPr>
          <p:cNvPr id="33" name="Picture 32">
            <a:extLst>
              <a:ext uri="{FF2B5EF4-FFF2-40B4-BE49-F238E27FC236}">
                <a16:creationId xmlns:a16="http://schemas.microsoft.com/office/drawing/2014/main" id="{5074218E-424E-AC40-A7B9-2F6436FDDB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3372" y="3911965"/>
            <a:ext cx="533400" cy="546100"/>
          </a:xfrm>
          <a:prstGeom prst="rect">
            <a:avLst/>
          </a:prstGeom>
        </p:spPr>
      </p:pic>
      <p:pic>
        <p:nvPicPr>
          <p:cNvPr id="35" name="Picture 34">
            <a:extLst>
              <a:ext uri="{FF2B5EF4-FFF2-40B4-BE49-F238E27FC236}">
                <a16:creationId xmlns:a16="http://schemas.microsoft.com/office/drawing/2014/main" id="{20B061F7-6299-8542-AA0A-EDFA77DEA08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37972" y="4958622"/>
            <a:ext cx="558800" cy="546100"/>
          </a:xfrm>
          <a:prstGeom prst="rect">
            <a:avLst/>
          </a:prstGeom>
        </p:spPr>
      </p:pic>
      <p:pic>
        <p:nvPicPr>
          <p:cNvPr id="36" name="Picture 35">
            <a:extLst>
              <a:ext uri="{FF2B5EF4-FFF2-40B4-BE49-F238E27FC236}">
                <a16:creationId xmlns:a16="http://schemas.microsoft.com/office/drawing/2014/main" id="{E485B81A-0AFA-994F-B1DA-70266E4548E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50672" y="3355050"/>
            <a:ext cx="546100" cy="546100"/>
          </a:xfrm>
          <a:prstGeom prst="rect">
            <a:avLst/>
          </a:prstGeom>
        </p:spPr>
      </p:pic>
    </p:spTree>
    <p:extLst>
      <p:ext uri="{BB962C8B-B14F-4D97-AF65-F5344CB8AC3E}">
        <p14:creationId xmlns:p14="http://schemas.microsoft.com/office/powerpoint/2010/main" val="30309965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FDDEFC6-C60B-9540-9B1D-5633B1F95A51}"/>
              </a:ext>
            </a:extLst>
          </p:cNvPr>
          <p:cNvSpPr>
            <a:spLocks noGrp="1"/>
          </p:cNvSpPr>
          <p:nvPr>
            <p:ph type="title"/>
          </p:nvPr>
        </p:nvSpPr>
        <p:spPr>
          <a:xfrm>
            <a:off x="755904" y="179069"/>
            <a:ext cx="10863072" cy="994172"/>
          </a:xfrm>
        </p:spPr>
        <p:txBody>
          <a:bodyPr vert="horz" lIns="91440" tIns="45720" rIns="91440" bIns="45720" rtlCol="0" anchor="ctr">
            <a:noAutofit/>
          </a:bodyPr>
          <a:lstStyle/>
          <a:p>
            <a:r>
              <a:rPr lang="en-US" sz="3600" dirty="0">
                <a:solidFill>
                  <a:schemeClr val="tx1"/>
                </a:solidFill>
              </a:rPr>
              <a:t>Authors claiming for a </a:t>
            </a:r>
            <a:r>
              <a:rPr lang="en-US" sz="3600" dirty="0" err="1">
                <a:solidFill>
                  <a:schemeClr val="tx1"/>
                </a:solidFill>
              </a:rPr>
              <a:t>BETTer</a:t>
            </a:r>
            <a:r>
              <a:rPr lang="en-US" sz="3600" dirty="0">
                <a:solidFill>
                  <a:schemeClr val="tx1"/>
                </a:solidFill>
              </a:rPr>
              <a:t> understanding of ABM</a:t>
            </a:r>
          </a:p>
        </p:txBody>
      </p:sp>
      <p:sp>
        <p:nvSpPr>
          <p:cNvPr id="7" name="Slide Number Placeholder 6">
            <a:extLst>
              <a:ext uri="{FF2B5EF4-FFF2-40B4-BE49-F238E27FC236}">
                <a16:creationId xmlns:a16="http://schemas.microsoft.com/office/drawing/2014/main" id="{5666C48C-5EDE-5748-98E4-67E8E38373AE}"/>
              </a:ext>
            </a:extLst>
          </p:cNvPr>
          <p:cNvSpPr>
            <a:spLocks noGrp="1"/>
          </p:cNvSpPr>
          <p:nvPr>
            <p:ph type="sldNum" sz="quarter" idx="12"/>
          </p:nvPr>
        </p:nvSpPr>
        <p:spPr/>
        <p:txBody>
          <a:bodyPr/>
          <a:lstStyle/>
          <a:p>
            <a:fld id="{AAEF520C-23CF-6943-B012-99D242B50DBC}" type="slidenum">
              <a:rPr lang="en-US" smtClean="0"/>
              <a:t>56</a:t>
            </a:fld>
            <a:endParaRPr lang="en-US"/>
          </a:p>
        </p:txBody>
      </p:sp>
      <p:sp>
        <p:nvSpPr>
          <p:cNvPr id="3" name="TextBox 2">
            <a:extLst>
              <a:ext uri="{FF2B5EF4-FFF2-40B4-BE49-F238E27FC236}">
                <a16:creationId xmlns:a16="http://schemas.microsoft.com/office/drawing/2014/main" id="{6128710E-911B-944A-8216-8BC1275FAB12}"/>
              </a:ext>
            </a:extLst>
          </p:cNvPr>
          <p:cNvSpPr txBox="1"/>
          <p:nvPr/>
        </p:nvSpPr>
        <p:spPr>
          <a:xfrm>
            <a:off x="4735286" y="5345379"/>
            <a:ext cx="3124110" cy="954107"/>
          </a:xfrm>
          <a:prstGeom prst="rect">
            <a:avLst/>
          </a:prstGeom>
          <a:noFill/>
        </p:spPr>
        <p:txBody>
          <a:bodyPr wrap="square" rtlCol="0">
            <a:spAutoFit/>
          </a:bodyPr>
          <a:lstStyle/>
          <a:p>
            <a:r>
              <a:rPr lang="en-US" sz="1400" dirty="0"/>
              <a:t>Waldrop, M. M. (2018). Free agents, </a:t>
            </a:r>
            <a:r>
              <a:rPr lang="en-US" sz="1400" b="1" i="1" dirty="0"/>
              <a:t>Science</a:t>
            </a:r>
            <a:r>
              <a:rPr lang="en-US" sz="1400" dirty="0"/>
              <a:t>, 360(6385), 144-147.</a:t>
            </a:r>
          </a:p>
          <a:p>
            <a:r>
              <a:rPr lang="en-US" sz="1400" dirty="0"/>
              <a:t> </a:t>
            </a:r>
            <a:r>
              <a:rPr lang="en-US" sz="1400" dirty="0">
                <a:hlinkClick r:id="rId2"/>
              </a:rPr>
              <a:t>https://doi.org/10.1126/science.360.6385.144</a:t>
            </a:r>
            <a:endParaRPr lang="en-US" sz="1400" b="1" dirty="0">
              <a:latin typeface="Arial Black" panose="020B0604020202020204" pitchFamily="34" charset="0"/>
              <a:cs typeface="Arial Black" panose="020B0604020202020204" pitchFamily="34" charset="0"/>
            </a:endParaRPr>
          </a:p>
        </p:txBody>
      </p:sp>
      <p:sp>
        <p:nvSpPr>
          <p:cNvPr id="5" name="TextBox 4">
            <a:extLst>
              <a:ext uri="{FF2B5EF4-FFF2-40B4-BE49-F238E27FC236}">
                <a16:creationId xmlns:a16="http://schemas.microsoft.com/office/drawing/2014/main" id="{F1DC8747-2999-A54E-8A3B-751042268E15}"/>
              </a:ext>
            </a:extLst>
          </p:cNvPr>
          <p:cNvSpPr txBox="1"/>
          <p:nvPr/>
        </p:nvSpPr>
        <p:spPr>
          <a:xfrm>
            <a:off x="4616951" y="1105361"/>
            <a:ext cx="3786735" cy="2862322"/>
          </a:xfrm>
          <a:prstGeom prst="rect">
            <a:avLst/>
          </a:prstGeom>
          <a:noFill/>
        </p:spPr>
        <p:txBody>
          <a:bodyPr wrap="square" rtlCol="0">
            <a:spAutoFit/>
          </a:bodyPr>
          <a:lstStyle/>
          <a:p>
            <a:r>
              <a:rPr lang="en-US" b="1" dirty="0"/>
              <a:t>“</a:t>
            </a:r>
            <a:r>
              <a:rPr lang="en-US" dirty="0"/>
              <a:t>GIVEN HOW MUCH is at stake in those [ABM] simulations, Barrett says, users always want to know </a:t>
            </a:r>
            <a:r>
              <a:rPr lang="en-US" b="1" dirty="0"/>
              <a:t>why they should trust the results</a:t>
            </a:r>
            <a:r>
              <a:rPr lang="en-US" dirty="0"/>
              <a:t>. How </a:t>
            </a:r>
            <a:r>
              <a:rPr lang="en-US" b="1" dirty="0"/>
              <a:t>can they be sure that the model's output has anything to do with the real world</a:t>
            </a:r>
            <a:r>
              <a:rPr lang="en-US" dirty="0"/>
              <a:t>—especially in cases such as nuclear disasters, which have no empirical data to go on?’</a:t>
            </a:r>
            <a:endParaRPr lang="en-US" b="1" dirty="0">
              <a:latin typeface="Arial Black" panose="020B0604020202020204" pitchFamily="34" charset="0"/>
              <a:cs typeface="Arial Black" panose="020B0604020202020204" pitchFamily="34" charset="0"/>
            </a:endParaRPr>
          </a:p>
        </p:txBody>
      </p:sp>
      <p:sp>
        <p:nvSpPr>
          <p:cNvPr id="6" name="TextBox 5">
            <a:extLst>
              <a:ext uri="{FF2B5EF4-FFF2-40B4-BE49-F238E27FC236}">
                <a16:creationId xmlns:a16="http://schemas.microsoft.com/office/drawing/2014/main" id="{3195D3FA-0BC3-554F-AD57-FDC9C9E51104}"/>
              </a:ext>
            </a:extLst>
          </p:cNvPr>
          <p:cNvSpPr txBox="1"/>
          <p:nvPr/>
        </p:nvSpPr>
        <p:spPr>
          <a:xfrm>
            <a:off x="8132327" y="5345379"/>
            <a:ext cx="4090495" cy="1384995"/>
          </a:xfrm>
          <a:prstGeom prst="rect">
            <a:avLst/>
          </a:prstGeom>
          <a:noFill/>
        </p:spPr>
        <p:txBody>
          <a:bodyPr wrap="square" rtlCol="0">
            <a:spAutoFit/>
          </a:bodyPr>
          <a:lstStyle/>
          <a:p>
            <a:r>
              <a:rPr lang="en-US" sz="1400" dirty="0"/>
              <a:t>Lee, J. S., </a:t>
            </a:r>
            <a:r>
              <a:rPr lang="en-US" sz="1400" dirty="0" err="1"/>
              <a:t>Filatova</a:t>
            </a:r>
            <a:r>
              <a:rPr lang="en-US" sz="1400" dirty="0"/>
              <a:t>, T., </a:t>
            </a:r>
            <a:r>
              <a:rPr lang="en-US" sz="1400" dirty="0" err="1"/>
              <a:t>Ligmann-Zielinska</a:t>
            </a:r>
            <a:r>
              <a:rPr lang="en-US" sz="1400" dirty="0"/>
              <a:t>, A., </a:t>
            </a:r>
            <a:r>
              <a:rPr lang="en-US" sz="1400" dirty="0" err="1"/>
              <a:t>Hassani-Mahmooei</a:t>
            </a:r>
            <a:r>
              <a:rPr lang="en-US" sz="1400" dirty="0"/>
              <a:t>, B., </a:t>
            </a:r>
            <a:r>
              <a:rPr lang="en-US" sz="1400" dirty="0" err="1"/>
              <a:t>Stonedahl</a:t>
            </a:r>
            <a:r>
              <a:rPr lang="en-US" sz="1400" dirty="0"/>
              <a:t>, F., </a:t>
            </a:r>
            <a:r>
              <a:rPr lang="en-US" sz="1400" dirty="0" err="1"/>
              <a:t>Lorscheid</a:t>
            </a:r>
            <a:r>
              <a:rPr lang="en-US" sz="1400" dirty="0"/>
              <a:t>, I., et al. (2015). The complexities of agent-based modeling output analysis, </a:t>
            </a:r>
            <a:r>
              <a:rPr lang="en-US" sz="1400" i="1" dirty="0"/>
              <a:t>Journal of Artificial Societies and Social Simulation</a:t>
            </a:r>
            <a:r>
              <a:rPr lang="en-US" sz="1400" dirty="0"/>
              <a:t>, 18(4), 4. </a:t>
            </a:r>
            <a:r>
              <a:rPr lang="en-US" sz="1400" dirty="0">
                <a:hlinkClick r:id="rId3"/>
              </a:rPr>
              <a:t>https://doi.org/10.18564/jasss.2897</a:t>
            </a:r>
            <a:r>
              <a:rPr lang="en-US" sz="1400" dirty="0"/>
              <a:t>​</a:t>
            </a:r>
            <a:endParaRPr lang="en-US" sz="1400" b="1" dirty="0">
              <a:latin typeface="Arial Black" panose="020B0604020202020204" pitchFamily="34" charset="0"/>
              <a:cs typeface="Arial Black" panose="020B0604020202020204" pitchFamily="34" charset="0"/>
            </a:endParaRPr>
          </a:p>
        </p:txBody>
      </p:sp>
      <p:sp>
        <p:nvSpPr>
          <p:cNvPr id="14" name="TextBox 13">
            <a:extLst>
              <a:ext uri="{FF2B5EF4-FFF2-40B4-BE49-F238E27FC236}">
                <a16:creationId xmlns:a16="http://schemas.microsoft.com/office/drawing/2014/main" id="{7B32CEFA-980E-4D43-BDB7-8826F67FFFEA}"/>
              </a:ext>
            </a:extLst>
          </p:cNvPr>
          <p:cNvSpPr txBox="1"/>
          <p:nvPr/>
        </p:nvSpPr>
        <p:spPr>
          <a:xfrm>
            <a:off x="8456192" y="1105361"/>
            <a:ext cx="3673907" cy="2585323"/>
          </a:xfrm>
          <a:prstGeom prst="rect">
            <a:avLst/>
          </a:prstGeom>
          <a:noFill/>
        </p:spPr>
        <p:txBody>
          <a:bodyPr wrap="square" rtlCol="0">
            <a:spAutoFit/>
          </a:bodyPr>
          <a:lstStyle>
            <a:defPPr>
              <a:defRPr lang="en-US"/>
            </a:defPPr>
            <a:lvl1pPr>
              <a:defRPr b="1"/>
            </a:lvl1pPr>
          </a:lstStyle>
          <a:p>
            <a:r>
              <a:rPr lang="en-US" b="0" dirty="0"/>
              <a:t>“The complexity of ABM has risen in stride with advances in computing power and resources, resulting in larger models with </a:t>
            </a:r>
            <a:r>
              <a:rPr lang="en-US" dirty="0"/>
              <a:t>complex interactions </a:t>
            </a:r>
            <a:r>
              <a:rPr lang="en-US" b="0" dirty="0"/>
              <a:t>and learning and whose </a:t>
            </a:r>
            <a:r>
              <a:rPr lang="en-US" dirty="0"/>
              <a:t>outputs are often-high dimensional and require sophisticated analytical approaches</a:t>
            </a:r>
            <a:r>
              <a:rPr lang="en-US" b="0" dirty="0"/>
              <a:t>.”</a:t>
            </a:r>
          </a:p>
        </p:txBody>
      </p:sp>
      <p:sp>
        <p:nvSpPr>
          <p:cNvPr id="9" name="TextBox 8">
            <a:extLst>
              <a:ext uri="{FF2B5EF4-FFF2-40B4-BE49-F238E27FC236}">
                <a16:creationId xmlns:a16="http://schemas.microsoft.com/office/drawing/2014/main" id="{B636802F-C81C-3F4A-B08F-71FE46E5C922}"/>
              </a:ext>
            </a:extLst>
          </p:cNvPr>
          <p:cNvSpPr txBox="1"/>
          <p:nvPr/>
        </p:nvSpPr>
        <p:spPr>
          <a:xfrm>
            <a:off x="487819" y="1105361"/>
            <a:ext cx="4090495" cy="4401205"/>
          </a:xfrm>
          <a:prstGeom prst="rect">
            <a:avLst/>
          </a:prstGeom>
          <a:noFill/>
        </p:spPr>
        <p:txBody>
          <a:bodyPr wrap="square" rtlCol="0">
            <a:spAutoFit/>
          </a:bodyPr>
          <a:lstStyle/>
          <a:p>
            <a:r>
              <a:rPr lang="en-US" dirty="0"/>
              <a:t>“The more recent development of ‘bottom-up’ models, such as agent-based models (ABMs), now allows researchers to account for factors that affect </a:t>
            </a:r>
            <a:r>
              <a:rPr lang="en-US" b="1" dirty="0"/>
              <a:t>human </a:t>
            </a:r>
            <a:r>
              <a:rPr lang="en-US" b="1" dirty="0" err="1"/>
              <a:t>behavioural</a:t>
            </a:r>
            <a:r>
              <a:rPr lang="en-US" b="1" dirty="0"/>
              <a:t> responses, although these are difficult to quantify at scale, such as individuals’ aversions to uncertainty </a:t>
            </a:r>
            <a:r>
              <a:rPr lang="en-US" dirty="0"/>
              <a:t>or attachment to their birth location. Combining top-down and bottom-up modelling approaches may allow a more </a:t>
            </a:r>
            <a:r>
              <a:rPr lang="en-US" b="1" dirty="0"/>
              <a:t>comprehensive means to examine the response of complex, emergent human dynamics[…]</a:t>
            </a:r>
            <a:r>
              <a:rPr lang="en-US" dirty="0"/>
              <a:t>”</a:t>
            </a:r>
          </a:p>
        </p:txBody>
      </p:sp>
      <p:sp>
        <p:nvSpPr>
          <p:cNvPr id="4" name="TextBox 3">
            <a:extLst>
              <a:ext uri="{FF2B5EF4-FFF2-40B4-BE49-F238E27FC236}">
                <a16:creationId xmlns:a16="http://schemas.microsoft.com/office/drawing/2014/main" id="{B85F61AE-2D71-6040-A81A-348BF5D4B69A}"/>
              </a:ext>
            </a:extLst>
          </p:cNvPr>
          <p:cNvSpPr txBox="1"/>
          <p:nvPr/>
        </p:nvSpPr>
        <p:spPr>
          <a:xfrm>
            <a:off x="487819" y="5345379"/>
            <a:ext cx="4087774" cy="1169551"/>
          </a:xfrm>
          <a:prstGeom prst="rect">
            <a:avLst/>
          </a:prstGeom>
          <a:noFill/>
        </p:spPr>
        <p:txBody>
          <a:bodyPr wrap="square" rtlCol="0">
            <a:spAutoFit/>
          </a:bodyPr>
          <a:lstStyle/>
          <a:p>
            <a:r>
              <a:rPr lang="en-US" sz="1400" dirty="0"/>
              <a:t>Wrathall, D.J., Mueller, V., Clark, P.U. </a:t>
            </a:r>
            <a:r>
              <a:rPr lang="en-US" sz="1400" i="1" dirty="0"/>
              <a:t>et al.</a:t>
            </a:r>
            <a:r>
              <a:rPr lang="en-US" sz="1400" dirty="0"/>
              <a:t> Meeting the looming policy challenge of sea-level change and human migration. </a:t>
            </a:r>
            <a:r>
              <a:rPr lang="en-US" sz="1400" b="1" i="1" dirty="0"/>
              <a:t>Nature </a:t>
            </a:r>
            <a:r>
              <a:rPr lang="en-US" sz="1400" b="1" i="1" dirty="0" err="1"/>
              <a:t>Clim</a:t>
            </a:r>
            <a:r>
              <a:rPr lang="en-US" sz="1400" b="1" i="1" dirty="0"/>
              <a:t>. Chang.</a:t>
            </a:r>
            <a:r>
              <a:rPr lang="en-US" sz="1400" b="1" dirty="0"/>
              <a:t> 9, </a:t>
            </a:r>
            <a:r>
              <a:rPr lang="en-US" sz="1400" dirty="0"/>
              <a:t>898–901 (2019) doi:10.1038/s41558-019-0640-4</a:t>
            </a:r>
          </a:p>
        </p:txBody>
      </p:sp>
      <p:sp>
        <p:nvSpPr>
          <p:cNvPr id="2" name="TextBox 1">
            <a:extLst>
              <a:ext uri="{FF2B5EF4-FFF2-40B4-BE49-F238E27FC236}">
                <a16:creationId xmlns:a16="http://schemas.microsoft.com/office/drawing/2014/main" id="{4F3F7988-C2F1-384F-870C-0026CE450DEC}"/>
              </a:ext>
            </a:extLst>
          </p:cNvPr>
          <p:cNvSpPr txBox="1"/>
          <p:nvPr/>
        </p:nvSpPr>
        <p:spPr>
          <a:xfrm>
            <a:off x="783320" y="2320983"/>
            <a:ext cx="10139901" cy="2123658"/>
          </a:xfrm>
          <a:prstGeom prst="rect">
            <a:avLst/>
          </a:prstGeom>
          <a:solidFill>
            <a:schemeClr val="bg1"/>
          </a:solidFill>
          <a:ln>
            <a:solidFill>
              <a:schemeClr val="accent1"/>
            </a:solidFill>
          </a:ln>
        </p:spPr>
        <p:txBody>
          <a:bodyPr wrap="square" rtlCol="0">
            <a:spAutoFit/>
          </a:bodyPr>
          <a:lstStyle/>
          <a:p>
            <a:r>
              <a:rPr lang="en-US" sz="4400" b="1" dirty="0"/>
              <a:t>ABM […] comprehensive means to examine the response of complex, emergent human dynamics</a:t>
            </a:r>
            <a:endParaRPr lang="en-US" sz="4400" dirty="0"/>
          </a:p>
        </p:txBody>
      </p:sp>
      <p:sp>
        <p:nvSpPr>
          <p:cNvPr id="11" name="TextBox 10">
            <a:extLst>
              <a:ext uri="{FF2B5EF4-FFF2-40B4-BE49-F238E27FC236}">
                <a16:creationId xmlns:a16="http://schemas.microsoft.com/office/drawing/2014/main" id="{77B00AD1-EA68-E14B-8963-C4685CF8F23B}"/>
              </a:ext>
            </a:extLst>
          </p:cNvPr>
          <p:cNvSpPr txBox="1"/>
          <p:nvPr/>
        </p:nvSpPr>
        <p:spPr>
          <a:xfrm>
            <a:off x="1026049" y="2544852"/>
            <a:ext cx="10139901" cy="2123658"/>
          </a:xfrm>
          <a:prstGeom prst="rect">
            <a:avLst/>
          </a:prstGeom>
          <a:solidFill>
            <a:schemeClr val="bg1"/>
          </a:solidFill>
          <a:ln>
            <a:solidFill>
              <a:schemeClr val="accent1"/>
            </a:solidFill>
          </a:ln>
        </p:spPr>
        <p:txBody>
          <a:bodyPr wrap="square" rtlCol="0">
            <a:spAutoFit/>
          </a:bodyPr>
          <a:lstStyle/>
          <a:p>
            <a:r>
              <a:rPr lang="en-US" sz="4400" b="1" dirty="0"/>
              <a:t>GIVEN HOW MUCH is at stake in those [ABM] […] is output anything to do with the real world?</a:t>
            </a:r>
          </a:p>
        </p:txBody>
      </p:sp>
      <p:sp>
        <p:nvSpPr>
          <p:cNvPr id="12" name="TextBox 11">
            <a:extLst>
              <a:ext uri="{FF2B5EF4-FFF2-40B4-BE49-F238E27FC236}">
                <a16:creationId xmlns:a16="http://schemas.microsoft.com/office/drawing/2014/main" id="{76203CC3-C73D-5644-8A11-3CF2C464306F}"/>
              </a:ext>
            </a:extLst>
          </p:cNvPr>
          <p:cNvSpPr txBox="1"/>
          <p:nvPr/>
        </p:nvSpPr>
        <p:spPr>
          <a:xfrm>
            <a:off x="1285370" y="2827936"/>
            <a:ext cx="10139901" cy="2123658"/>
          </a:xfrm>
          <a:prstGeom prst="rect">
            <a:avLst/>
          </a:prstGeom>
          <a:solidFill>
            <a:schemeClr val="bg1"/>
          </a:solidFill>
          <a:ln>
            <a:solidFill>
              <a:schemeClr val="accent1"/>
            </a:solidFill>
          </a:ln>
        </p:spPr>
        <p:txBody>
          <a:bodyPr wrap="square" rtlCol="0">
            <a:spAutoFit/>
          </a:bodyPr>
          <a:lstStyle/>
          <a:p>
            <a:r>
              <a:rPr lang="en-US" sz="4400" b="1" dirty="0"/>
              <a:t>ABM […] outputs are often-high dimensional and require sophisticated analytical approaches</a:t>
            </a:r>
          </a:p>
        </p:txBody>
      </p:sp>
    </p:spTree>
    <p:extLst>
      <p:ext uri="{BB962C8B-B14F-4D97-AF65-F5344CB8AC3E}">
        <p14:creationId xmlns:p14="http://schemas.microsoft.com/office/powerpoint/2010/main" val="371063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F013-E3AE-A94D-8474-6D31EBDB0A62}"/>
              </a:ext>
            </a:extLst>
          </p:cNvPr>
          <p:cNvSpPr>
            <a:spLocks noGrp="1"/>
          </p:cNvSpPr>
          <p:nvPr>
            <p:ph type="title"/>
          </p:nvPr>
        </p:nvSpPr>
        <p:spPr>
          <a:xfrm>
            <a:off x="749808" y="-90805"/>
            <a:ext cx="10058400" cy="1609344"/>
          </a:xfrm>
        </p:spPr>
        <p:txBody>
          <a:bodyPr>
            <a:normAutofit/>
          </a:bodyPr>
          <a:lstStyle/>
          <a:p>
            <a:r>
              <a:rPr lang="en-US" dirty="0"/>
              <a:t>If migration is modeled as an ABM:</a:t>
            </a:r>
          </a:p>
        </p:txBody>
      </p:sp>
      <p:sp>
        <p:nvSpPr>
          <p:cNvPr id="3" name="Content Placeholder 2">
            <a:extLst>
              <a:ext uri="{FF2B5EF4-FFF2-40B4-BE49-F238E27FC236}">
                <a16:creationId xmlns:a16="http://schemas.microsoft.com/office/drawing/2014/main" id="{42AE3CD5-11B5-994B-8FAA-96D6855A8D79}"/>
              </a:ext>
            </a:extLst>
          </p:cNvPr>
          <p:cNvSpPr>
            <a:spLocks noGrp="1"/>
          </p:cNvSpPr>
          <p:nvPr>
            <p:ph idx="1"/>
          </p:nvPr>
        </p:nvSpPr>
        <p:spPr>
          <a:xfrm>
            <a:off x="582168" y="1255124"/>
            <a:ext cx="11049000" cy="4874032"/>
          </a:xfrm>
        </p:spPr>
        <p:txBody>
          <a:bodyPr>
            <a:normAutofit/>
          </a:bodyPr>
          <a:lstStyle/>
          <a:p>
            <a:r>
              <a:rPr lang="en-US" sz="2400" dirty="0"/>
              <a:t>But what is the prediction limit of ABMs?</a:t>
            </a:r>
          </a:p>
          <a:p>
            <a:r>
              <a:rPr lang="en-US" sz="2400" dirty="0"/>
              <a:t>As the </a:t>
            </a:r>
            <a:r>
              <a:rPr lang="en-US" sz="2400" dirty="0">
                <a:latin typeface="Rockwell" panose="02060603020205020403" pitchFamily="18" charset="77"/>
              </a:rPr>
              <a:t>complexity</a:t>
            </a:r>
            <a:r>
              <a:rPr lang="en-US" sz="2400" dirty="0"/>
              <a:t> of the model increases by including more components, the model behaves more as a black box</a:t>
            </a:r>
          </a:p>
          <a:p>
            <a:r>
              <a:rPr lang="en-US" sz="2400" dirty="0"/>
              <a:t>How can we understand ABMs with their “</a:t>
            </a:r>
            <a:r>
              <a:rPr lang="en-US" sz="2400" u="sng" dirty="0"/>
              <a:t>stochastic” </a:t>
            </a:r>
            <a:r>
              <a:rPr lang="en-US" sz="2400" dirty="0"/>
              <a:t>interactions?</a:t>
            </a:r>
          </a:p>
          <a:p>
            <a:pPr marL="0" indent="0">
              <a:buNone/>
            </a:pPr>
            <a:endParaRPr lang="en-US" sz="2200" dirty="0"/>
          </a:p>
        </p:txBody>
      </p:sp>
      <p:sp>
        <p:nvSpPr>
          <p:cNvPr id="4" name="Slide Number Placeholder 3">
            <a:extLst>
              <a:ext uri="{FF2B5EF4-FFF2-40B4-BE49-F238E27FC236}">
                <a16:creationId xmlns:a16="http://schemas.microsoft.com/office/drawing/2014/main" id="{847D4ED0-032E-674A-AE37-FF5A585B8FC3}"/>
              </a:ext>
            </a:extLst>
          </p:cNvPr>
          <p:cNvSpPr>
            <a:spLocks noGrp="1"/>
          </p:cNvSpPr>
          <p:nvPr>
            <p:ph type="sldNum" sz="quarter" idx="12"/>
          </p:nvPr>
        </p:nvSpPr>
        <p:spPr>
          <a:xfrm>
            <a:off x="11391236" y="6373266"/>
            <a:ext cx="640080" cy="365125"/>
          </a:xfrm>
        </p:spPr>
        <p:txBody>
          <a:bodyPr/>
          <a:lstStyle/>
          <a:p>
            <a:fld id="{4FAB73BC-B049-4115-A692-8D63A059BFB8}" type="slidenum">
              <a:rPr lang="en-US" smtClean="0"/>
              <a:t>57</a:t>
            </a:fld>
            <a:endParaRPr lang="en-US"/>
          </a:p>
        </p:txBody>
      </p:sp>
      <p:graphicFrame>
        <p:nvGraphicFramePr>
          <p:cNvPr id="5" name="Chart 4">
            <a:extLst>
              <a:ext uri="{FF2B5EF4-FFF2-40B4-BE49-F238E27FC236}">
                <a16:creationId xmlns:a16="http://schemas.microsoft.com/office/drawing/2014/main" id="{01FADC0E-AF17-924E-8159-E6B96126AB15}"/>
              </a:ext>
            </a:extLst>
          </p:cNvPr>
          <p:cNvGraphicFramePr>
            <a:graphicFrameLocks/>
          </p:cNvGraphicFramePr>
          <p:nvPr/>
        </p:nvGraphicFramePr>
        <p:xfrm>
          <a:off x="3365567" y="3308603"/>
          <a:ext cx="6721094" cy="306466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a:extLst>
              <a:ext uri="{FF2B5EF4-FFF2-40B4-BE49-F238E27FC236}">
                <a16:creationId xmlns:a16="http://schemas.microsoft.com/office/drawing/2014/main" id="{9FA06E07-960B-774A-B013-B13C9278F1D9}"/>
              </a:ext>
            </a:extLst>
          </p:cNvPr>
          <p:cNvCxnSpPr>
            <a:cxnSpLocks/>
          </p:cNvCxnSpPr>
          <p:nvPr/>
        </p:nvCxnSpPr>
        <p:spPr>
          <a:xfrm flipH="1">
            <a:off x="9484360" y="4134320"/>
            <a:ext cx="429636" cy="42891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837C4AF-2BE7-AD4C-80A6-8CD79E14D824}"/>
              </a:ext>
            </a:extLst>
          </p:cNvPr>
          <p:cNvCxnSpPr>
            <a:cxnSpLocks/>
          </p:cNvCxnSpPr>
          <p:nvPr/>
        </p:nvCxnSpPr>
        <p:spPr>
          <a:xfrm flipH="1" flipV="1">
            <a:off x="9490577" y="4927373"/>
            <a:ext cx="433934" cy="17271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9EA074-C7EF-B344-8D70-AC85F1734B1C}"/>
              </a:ext>
            </a:extLst>
          </p:cNvPr>
          <p:cNvSpPr txBox="1"/>
          <p:nvPr/>
        </p:nvSpPr>
        <p:spPr>
          <a:xfrm>
            <a:off x="9324144" y="3764988"/>
            <a:ext cx="1354345" cy="369332"/>
          </a:xfrm>
          <a:prstGeom prst="rect">
            <a:avLst/>
          </a:prstGeom>
          <a:noFill/>
        </p:spPr>
        <p:txBody>
          <a:bodyPr wrap="none" rtlCol="0">
            <a:spAutoFit/>
          </a:bodyPr>
          <a:lstStyle/>
          <a:p>
            <a:r>
              <a:rPr lang="en-US" dirty="0"/>
              <a:t>Simulation 1</a:t>
            </a:r>
          </a:p>
        </p:txBody>
      </p:sp>
      <p:sp>
        <p:nvSpPr>
          <p:cNvPr id="9" name="TextBox 8">
            <a:extLst>
              <a:ext uri="{FF2B5EF4-FFF2-40B4-BE49-F238E27FC236}">
                <a16:creationId xmlns:a16="http://schemas.microsoft.com/office/drawing/2014/main" id="{260FBDB5-B37D-D347-8E70-E9B39400000C}"/>
              </a:ext>
            </a:extLst>
          </p:cNvPr>
          <p:cNvSpPr txBox="1"/>
          <p:nvPr/>
        </p:nvSpPr>
        <p:spPr>
          <a:xfrm>
            <a:off x="9607921" y="5031032"/>
            <a:ext cx="1354345" cy="369332"/>
          </a:xfrm>
          <a:prstGeom prst="rect">
            <a:avLst/>
          </a:prstGeom>
          <a:noFill/>
        </p:spPr>
        <p:txBody>
          <a:bodyPr wrap="none" rtlCol="0">
            <a:spAutoFit/>
          </a:bodyPr>
          <a:lstStyle/>
          <a:p>
            <a:r>
              <a:rPr lang="en-US" dirty="0"/>
              <a:t>Simulation 2</a:t>
            </a:r>
          </a:p>
        </p:txBody>
      </p:sp>
      <p:sp>
        <p:nvSpPr>
          <p:cNvPr id="10" name="Left Brace 9">
            <a:extLst>
              <a:ext uri="{FF2B5EF4-FFF2-40B4-BE49-F238E27FC236}">
                <a16:creationId xmlns:a16="http://schemas.microsoft.com/office/drawing/2014/main" id="{75C21C9B-63C6-1040-82BB-9565F84CF714}"/>
              </a:ext>
            </a:extLst>
          </p:cNvPr>
          <p:cNvSpPr/>
          <p:nvPr/>
        </p:nvSpPr>
        <p:spPr>
          <a:xfrm>
            <a:off x="5055830" y="4134321"/>
            <a:ext cx="263759" cy="965772"/>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F6E3AF0-2594-8D4E-9E19-D64D8799DE42}"/>
              </a:ext>
            </a:extLst>
          </p:cNvPr>
          <p:cNvCxnSpPr>
            <a:cxnSpLocks/>
          </p:cNvCxnSpPr>
          <p:nvPr/>
        </p:nvCxnSpPr>
        <p:spPr>
          <a:xfrm>
            <a:off x="1885619" y="4236118"/>
            <a:ext cx="3090103" cy="38108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2F05E2F-C4AF-7D42-A88D-8E47C1CC88DE}"/>
              </a:ext>
            </a:extLst>
          </p:cNvPr>
          <p:cNvSpPr txBox="1"/>
          <p:nvPr/>
        </p:nvSpPr>
        <p:spPr>
          <a:xfrm>
            <a:off x="262128" y="3923389"/>
            <a:ext cx="1707490" cy="1477328"/>
          </a:xfrm>
          <a:prstGeom prst="rect">
            <a:avLst/>
          </a:prstGeom>
          <a:solidFill>
            <a:schemeClr val="bg1"/>
          </a:solidFill>
          <a:ln>
            <a:solidFill>
              <a:schemeClr val="tx1"/>
            </a:solidFill>
          </a:ln>
        </p:spPr>
        <p:txBody>
          <a:bodyPr wrap="square" rtlCol="0">
            <a:spAutoFit/>
          </a:bodyPr>
          <a:lstStyle/>
          <a:p>
            <a:pPr algn="ctr"/>
            <a:r>
              <a:rPr lang="en-US" dirty="0"/>
              <a:t>Variability due to agent stochasticity </a:t>
            </a:r>
            <a:r>
              <a:rPr lang="en-US" b="1" u="sng" dirty="0"/>
              <a:t>with same inputs</a:t>
            </a:r>
          </a:p>
        </p:txBody>
      </p:sp>
      <p:cxnSp>
        <p:nvCxnSpPr>
          <p:cNvPr id="13" name="Straight Arrow Connector 12">
            <a:extLst>
              <a:ext uri="{FF2B5EF4-FFF2-40B4-BE49-F238E27FC236}">
                <a16:creationId xmlns:a16="http://schemas.microsoft.com/office/drawing/2014/main" id="{16D5FA2C-F599-7245-83A1-1E5AABCEB219}"/>
              </a:ext>
            </a:extLst>
          </p:cNvPr>
          <p:cNvCxnSpPr>
            <a:cxnSpLocks/>
          </p:cNvCxnSpPr>
          <p:nvPr/>
        </p:nvCxnSpPr>
        <p:spPr>
          <a:xfrm flipV="1">
            <a:off x="2911426" y="5129548"/>
            <a:ext cx="1083448" cy="47332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B23E4A-F810-FE4D-B7B6-3DA2980E0A6E}"/>
              </a:ext>
            </a:extLst>
          </p:cNvPr>
          <p:cNvSpPr txBox="1"/>
          <p:nvPr/>
        </p:nvSpPr>
        <p:spPr>
          <a:xfrm>
            <a:off x="1595780" y="5431914"/>
            <a:ext cx="2092110" cy="646331"/>
          </a:xfrm>
          <a:prstGeom prst="rect">
            <a:avLst/>
          </a:prstGeom>
          <a:solidFill>
            <a:schemeClr val="bg1"/>
          </a:solidFill>
          <a:ln>
            <a:solidFill>
              <a:schemeClr val="tx1"/>
            </a:solidFill>
          </a:ln>
        </p:spPr>
        <p:txBody>
          <a:bodyPr wrap="square" rtlCol="0">
            <a:spAutoFit/>
          </a:bodyPr>
          <a:lstStyle/>
          <a:p>
            <a:pPr algn="ctr"/>
            <a:r>
              <a:rPr lang="en-US" dirty="0"/>
              <a:t>Short transient phase</a:t>
            </a:r>
          </a:p>
        </p:txBody>
      </p:sp>
      <p:sp>
        <p:nvSpPr>
          <p:cNvPr id="15" name="Rectangle 14">
            <a:extLst>
              <a:ext uri="{FF2B5EF4-FFF2-40B4-BE49-F238E27FC236}">
                <a16:creationId xmlns:a16="http://schemas.microsoft.com/office/drawing/2014/main" id="{DB5E5692-EB39-EE4F-96F3-8E747AE033F6}"/>
              </a:ext>
            </a:extLst>
          </p:cNvPr>
          <p:cNvSpPr/>
          <p:nvPr/>
        </p:nvSpPr>
        <p:spPr>
          <a:xfrm>
            <a:off x="3994874" y="4351592"/>
            <a:ext cx="185351" cy="987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Brace 15">
            <a:extLst>
              <a:ext uri="{FF2B5EF4-FFF2-40B4-BE49-F238E27FC236}">
                <a16:creationId xmlns:a16="http://schemas.microsoft.com/office/drawing/2014/main" id="{3A1F43E0-8C65-7746-95DB-3DE964D6AB6D}"/>
              </a:ext>
            </a:extLst>
          </p:cNvPr>
          <p:cNvSpPr/>
          <p:nvPr/>
        </p:nvSpPr>
        <p:spPr>
          <a:xfrm rot="16200000">
            <a:off x="6736432" y="2804450"/>
            <a:ext cx="213567" cy="528229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65874B39-346B-1E4A-80F6-E36AD0DE350B}"/>
              </a:ext>
            </a:extLst>
          </p:cNvPr>
          <p:cNvCxnSpPr>
            <a:cxnSpLocks/>
          </p:cNvCxnSpPr>
          <p:nvPr/>
        </p:nvCxnSpPr>
        <p:spPr>
          <a:xfrm flipH="1" flipV="1">
            <a:off x="6843215" y="5524400"/>
            <a:ext cx="1451223" cy="32214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0199508-0109-FC40-A51B-5E929D7DDB0D}"/>
              </a:ext>
            </a:extLst>
          </p:cNvPr>
          <p:cNvSpPr txBox="1"/>
          <p:nvPr/>
        </p:nvSpPr>
        <p:spPr>
          <a:xfrm>
            <a:off x="8294437" y="5699219"/>
            <a:ext cx="2092110" cy="369332"/>
          </a:xfrm>
          <a:prstGeom prst="rect">
            <a:avLst/>
          </a:prstGeom>
          <a:solidFill>
            <a:schemeClr val="bg1"/>
          </a:solidFill>
          <a:ln>
            <a:solidFill>
              <a:schemeClr val="tx1"/>
            </a:solidFill>
          </a:ln>
        </p:spPr>
        <p:txBody>
          <a:bodyPr wrap="square" rtlCol="0">
            <a:spAutoFit/>
          </a:bodyPr>
          <a:lstStyle/>
          <a:p>
            <a:pPr algn="ctr"/>
            <a:r>
              <a:rPr lang="en-US" dirty="0"/>
              <a:t>Stationary phase</a:t>
            </a:r>
          </a:p>
        </p:txBody>
      </p:sp>
      <p:sp>
        <p:nvSpPr>
          <p:cNvPr id="19" name="TextBox 18">
            <a:extLst>
              <a:ext uri="{FF2B5EF4-FFF2-40B4-BE49-F238E27FC236}">
                <a16:creationId xmlns:a16="http://schemas.microsoft.com/office/drawing/2014/main" id="{6D58D079-19C3-1949-A573-5377286C1FBD}"/>
              </a:ext>
            </a:extLst>
          </p:cNvPr>
          <p:cNvSpPr txBox="1"/>
          <p:nvPr/>
        </p:nvSpPr>
        <p:spPr>
          <a:xfrm>
            <a:off x="3860937" y="3319023"/>
            <a:ext cx="1982466" cy="369332"/>
          </a:xfrm>
          <a:prstGeom prst="rect">
            <a:avLst/>
          </a:prstGeom>
          <a:noFill/>
        </p:spPr>
        <p:txBody>
          <a:bodyPr wrap="none" rtlCol="0">
            <a:spAutoFit/>
          </a:bodyPr>
          <a:lstStyle/>
          <a:p>
            <a:r>
              <a:rPr lang="en-US" dirty="0"/>
              <a:t>Five cities model</a:t>
            </a:r>
          </a:p>
        </p:txBody>
      </p:sp>
      <p:cxnSp>
        <p:nvCxnSpPr>
          <p:cNvPr id="20" name="Straight Arrow Connector 19">
            <a:extLst>
              <a:ext uri="{FF2B5EF4-FFF2-40B4-BE49-F238E27FC236}">
                <a16:creationId xmlns:a16="http://schemas.microsoft.com/office/drawing/2014/main" id="{E56FCB38-6C96-1045-96C7-3E122006EA68}"/>
              </a:ext>
            </a:extLst>
          </p:cNvPr>
          <p:cNvCxnSpPr>
            <a:cxnSpLocks/>
          </p:cNvCxnSpPr>
          <p:nvPr/>
        </p:nvCxnSpPr>
        <p:spPr>
          <a:xfrm flipH="1">
            <a:off x="9428147" y="4481313"/>
            <a:ext cx="1119723" cy="3095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E0BC604-817C-CF44-954D-C36367F0EF56}"/>
              </a:ext>
            </a:extLst>
          </p:cNvPr>
          <p:cNvSpPr txBox="1"/>
          <p:nvPr/>
        </p:nvSpPr>
        <p:spPr>
          <a:xfrm>
            <a:off x="10163464" y="4280780"/>
            <a:ext cx="1547812" cy="369332"/>
          </a:xfrm>
          <a:prstGeom prst="rect">
            <a:avLst/>
          </a:prstGeom>
          <a:solidFill>
            <a:schemeClr val="bg1"/>
          </a:solidFill>
          <a:ln>
            <a:solidFill>
              <a:schemeClr val="tx1"/>
            </a:solidFill>
          </a:ln>
        </p:spPr>
        <p:txBody>
          <a:bodyPr wrap="square" rtlCol="0">
            <a:spAutoFit/>
          </a:bodyPr>
          <a:lstStyle/>
          <a:p>
            <a:pPr algn="ctr"/>
            <a:r>
              <a:rPr lang="en-US" dirty="0"/>
              <a:t>Phase shift</a:t>
            </a:r>
          </a:p>
        </p:txBody>
      </p:sp>
      <p:sp>
        <p:nvSpPr>
          <p:cNvPr id="22" name="Rectangle 21">
            <a:extLst>
              <a:ext uri="{FF2B5EF4-FFF2-40B4-BE49-F238E27FC236}">
                <a16:creationId xmlns:a16="http://schemas.microsoft.com/office/drawing/2014/main" id="{C958BB6C-10C5-494A-B9B6-2D999E655111}"/>
              </a:ext>
            </a:extLst>
          </p:cNvPr>
          <p:cNvSpPr/>
          <p:nvPr/>
        </p:nvSpPr>
        <p:spPr>
          <a:xfrm>
            <a:off x="9258497" y="4242768"/>
            <a:ext cx="185352" cy="10486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60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E3CD5-11B5-994B-8FAA-96D6855A8D79}"/>
              </a:ext>
            </a:extLst>
          </p:cNvPr>
          <p:cNvSpPr>
            <a:spLocks noGrp="1"/>
          </p:cNvSpPr>
          <p:nvPr>
            <p:ph idx="1"/>
          </p:nvPr>
        </p:nvSpPr>
        <p:spPr>
          <a:xfrm>
            <a:off x="632234" y="667512"/>
            <a:ext cx="11318974" cy="5156312"/>
          </a:xfrm>
        </p:spPr>
        <p:txBody>
          <a:bodyPr>
            <a:normAutofit/>
          </a:bodyPr>
          <a:lstStyle/>
          <a:p>
            <a:endParaRPr lang="en-US" sz="2600" dirty="0"/>
          </a:p>
          <a:p>
            <a:r>
              <a:rPr lang="en-US" sz="2600" dirty="0"/>
              <a:t>Required formal study </a:t>
            </a:r>
            <a:r>
              <a:rPr lang="en-US" sz="2600" b="1" dirty="0"/>
              <a:t>explained</a:t>
            </a:r>
            <a:r>
              <a:rPr lang="en-US" sz="2600" dirty="0"/>
              <a:t> (input factors, “deterministic’) vs. </a:t>
            </a:r>
            <a:r>
              <a:rPr lang="en-US" sz="2600" b="1" dirty="0"/>
              <a:t>unexplained</a:t>
            </a:r>
            <a:r>
              <a:rPr lang="en-US" sz="2600" dirty="0"/>
              <a:t> (“stochastic”) components in ABM model predictions</a:t>
            </a:r>
          </a:p>
          <a:p>
            <a:r>
              <a:rPr lang="en-US" sz="2600" dirty="0"/>
              <a:t>Global Sensitivity Analysis (GSA):</a:t>
            </a:r>
          </a:p>
          <a:p>
            <a:pPr lvl="1"/>
            <a:r>
              <a:rPr lang="en-US" sz="2400" dirty="0"/>
              <a:t>High-Dimensional Model Reduction technique (HDMR) for deterministic models (100% explained by changes in input factors)</a:t>
            </a:r>
          </a:p>
          <a:p>
            <a:pPr lvl="1"/>
            <a:r>
              <a:rPr lang="en-US" sz="2400" dirty="0"/>
              <a:t>Can it be modified to decompose ABM explained vs. unexplained effects?</a:t>
            </a:r>
          </a:p>
        </p:txBody>
      </p:sp>
      <p:sp>
        <p:nvSpPr>
          <p:cNvPr id="4" name="Slide Number Placeholder 3">
            <a:extLst>
              <a:ext uri="{FF2B5EF4-FFF2-40B4-BE49-F238E27FC236}">
                <a16:creationId xmlns:a16="http://schemas.microsoft.com/office/drawing/2014/main" id="{847D4ED0-032E-674A-AE37-FF5A585B8FC3}"/>
              </a:ext>
            </a:extLst>
          </p:cNvPr>
          <p:cNvSpPr>
            <a:spLocks noGrp="1"/>
          </p:cNvSpPr>
          <p:nvPr>
            <p:ph type="sldNum" sz="quarter" idx="12"/>
          </p:nvPr>
        </p:nvSpPr>
        <p:spPr/>
        <p:txBody>
          <a:bodyPr/>
          <a:lstStyle/>
          <a:p>
            <a:fld id="{4FAB73BC-B049-4115-A692-8D63A059BFB8}" type="slidenum">
              <a:rPr lang="en-US" smtClean="0"/>
              <a:t>58</a:t>
            </a:fld>
            <a:endParaRPr lang="en-US"/>
          </a:p>
        </p:txBody>
      </p:sp>
      <p:graphicFrame>
        <p:nvGraphicFramePr>
          <p:cNvPr id="6" name="Table 5">
            <a:extLst>
              <a:ext uri="{FF2B5EF4-FFF2-40B4-BE49-F238E27FC236}">
                <a16:creationId xmlns:a16="http://schemas.microsoft.com/office/drawing/2014/main" id="{D8B5224D-E001-224B-88C9-82CF90F50D91}"/>
              </a:ext>
            </a:extLst>
          </p:cNvPr>
          <p:cNvGraphicFramePr>
            <a:graphicFrameLocks noGrp="1"/>
          </p:cNvGraphicFramePr>
          <p:nvPr/>
        </p:nvGraphicFramePr>
        <p:xfrm>
          <a:off x="5262657" y="3781875"/>
          <a:ext cx="5708072" cy="2698155"/>
        </p:xfrm>
        <a:graphic>
          <a:graphicData uri="http://schemas.openxmlformats.org/drawingml/2006/table">
            <a:tbl>
              <a:tblPr/>
              <a:tblGrid>
                <a:gridCol w="1720894">
                  <a:extLst>
                    <a:ext uri="{9D8B030D-6E8A-4147-A177-3AD203B41FA5}">
                      <a16:colId xmlns:a16="http://schemas.microsoft.com/office/drawing/2014/main" val="20000"/>
                    </a:ext>
                  </a:extLst>
                </a:gridCol>
                <a:gridCol w="2084487">
                  <a:extLst>
                    <a:ext uri="{9D8B030D-6E8A-4147-A177-3AD203B41FA5}">
                      <a16:colId xmlns:a16="http://schemas.microsoft.com/office/drawing/2014/main" val="20001"/>
                    </a:ext>
                  </a:extLst>
                </a:gridCol>
                <a:gridCol w="1902691">
                  <a:extLst>
                    <a:ext uri="{9D8B030D-6E8A-4147-A177-3AD203B41FA5}">
                      <a16:colId xmlns:a16="http://schemas.microsoft.com/office/drawing/2014/main" val="20002"/>
                    </a:ext>
                  </a:extLst>
                </a:gridCol>
              </a:tblGrid>
              <a:tr h="38002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dirty="0">
                        <a:ln>
                          <a:noFill/>
                        </a:ln>
                        <a:solidFill>
                          <a:srgbClr val="FFFFFF"/>
                        </a:solidFill>
                        <a:effectLst/>
                        <a:latin typeface="Calibri" pitchFamily="34" charset="0"/>
                        <a:ea typeface="ＭＳ Ｐゴシック" charset="-128"/>
                      </a:endParaRP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FFFFFF"/>
                          </a:solidFill>
                          <a:effectLst/>
                          <a:latin typeface="Calibri" pitchFamily="34" charset="0"/>
                          <a:ea typeface="ＭＳ Ｐゴシック" charset="-128"/>
                        </a:rPr>
                        <a:t>Local SA (classic)</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FFFFFF"/>
                          </a:solidFill>
                          <a:effectLst/>
                          <a:latin typeface="Calibri" pitchFamily="34" charset="0"/>
                          <a:ea typeface="ＭＳ Ｐゴシック" charset="-128"/>
                        </a:rPr>
                        <a:t>Global SA</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1205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Calibri" pitchFamily="34" charset="0"/>
                          <a:ea typeface="ＭＳ Ｐゴシック" charset="-128"/>
                        </a:rPr>
                        <a:t>Model</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Calibri" pitchFamily="34" charset="0"/>
                          <a:ea typeface="ＭＳ Ｐゴシック" charset="-128"/>
                        </a:rPr>
                        <a:t>Linear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Calibri" pitchFamily="34" charset="0"/>
                          <a:ea typeface="ＭＳ Ｐゴシック" charset="-128"/>
                        </a:rPr>
                        <a:t>Monotonic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Calibri" pitchFamily="34" charset="0"/>
                          <a:ea typeface="ＭＳ Ｐゴシック" charset="-128"/>
                        </a:rPr>
                        <a:t>additive</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Calibri" pitchFamily="34" charset="0"/>
                          <a:ea typeface="ＭＳ Ｐゴシック" charset="-128"/>
                        </a:rPr>
                        <a:t>No assumptions</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8002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Calibri" pitchFamily="34" charset="0"/>
                          <a:ea typeface="ＭＳ Ｐゴシック" charset="-128"/>
                        </a:rPr>
                        <a:t>No. of factors</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Calibri" pitchFamily="34" charset="0"/>
                          <a:ea typeface="ＭＳ Ｐゴシック" charset="-128"/>
                        </a:rPr>
                        <a:t>O-A-T</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Calibri" pitchFamily="34" charset="0"/>
                          <a:ea typeface="ＭＳ Ｐゴシック" charset="-128"/>
                        </a:rPr>
                        <a:t>All together</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460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Calibri" pitchFamily="34" charset="0"/>
                          <a:ea typeface="ＭＳ Ｐゴシック" charset="-128"/>
                        </a:rPr>
                        <a:t>Factor range</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Calibri" pitchFamily="34" charset="0"/>
                          <a:ea typeface="ＭＳ Ｐゴシック" charset="-128"/>
                        </a:rPr>
                        <a:t>Local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Calibri" pitchFamily="34" charset="0"/>
                          <a:ea typeface="ＭＳ Ｐゴシック" charset="-128"/>
                        </a:rPr>
                        <a:t>(derivative)</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Calibri" pitchFamily="34" charset="0"/>
                          <a:ea typeface="ＭＳ Ｐゴシック" charset="-128"/>
                        </a:rPr>
                        <a:t>Whole PDF</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8002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Calibri" pitchFamily="34" charset="0"/>
                          <a:ea typeface="ＭＳ Ｐゴシック" charset="-128"/>
                        </a:rPr>
                        <a:t>Interactions</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Calibri" pitchFamily="34" charset="0"/>
                          <a:ea typeface="ＭＳ Ｐゴシック" charset="-128"/>
                        </a:rPr>
                        <a:t>No</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0000"/>
                          </a:solidFill>
                          <a:effectLst/>
                          <a:latin typeface="Calibri" pitchFamily="34" charset="0"/>
                          <a:ea typeface="ＭＳ Ｐゴシック" charset="-128"/>
                        </a:rPr>
                        <a:t>Yes</a:t>
                      </a:r>
                    </a:p>
                  </a:txBody>
                  <a:tcPr marL="114008" marR="114008" marT="57003" marB="570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10" name="Title 1">
            <a:extLst>
              <a:ext uri="{FF2B5EF4-FFF2-40B4-BE49-F238E27FC236}">
                <a16:creationId xmlns:a16="http://schemas.microsoft.com/office/drawing/2014/main" id="{08D159C2-84D1-294B-93A6-B6F34D489DA1}"/>
              </a:ext>
            </a:extLst>
          </p:cNvPr>
          <p:cNvSpPr txBox="1">
            <a:spLocks/>
          </p:cNvSpPr>
          <p:nvPr/>
        </p:nvSpPr>
        <p:spPr>
          <a:xfrm>
            <a:off x="774192" y="-137160"/>
            <a:ext cx="10785548"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ABM - Global Sensitivity Analysis</a:t>
            </a:r>
          </a:p>
        </p:txBody>
      </p:sp>
      <p:sp>
        <p:nvSpPr>
          <p:cNvPr id="12" name="Right Arrow 11">
            <a:extLst>
              <a:ext uri="{FF2B5EF4-FFF2-40B4-BE49-F238E27FC236}">
                <a16:creationId xmlns:a16="http://schemas.microsoft.com/office/drawing/2014/main" id="{AFF74FC8-42D0-2F4E-8422-35C6495F3830}"/>
              </a:ext>
            </a:extLst>
          </p:cNvPr>
          <p:cNvSpPr/>
          <p:nvPr/>
        </p:nvSpPr>
        <p:spPr>
          <a:xfrm>
            <a:off x="211015" y="3263705"/>
            <a:ext cx="689317" cy="26807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aphicFrame>
        <p:nvGraphicFramePr>
          <p:cNvPr id="13" name="Chart 12">
            <a:extLst>
              <a:ext uri="{FF2B5EF4-FFF2-40B4-BE49-F238E27FC236}">
                <a16:creationId xmlns:a16="http://schemas.microsoft.com/office/drawing/2014/main" id="{244360EB-F33B-D341-B81E-2DF161539D5A}"/>
              </a:ext>
            </a:extLst>
          </p:cNvPr>
          <p:cNvGraphicFramePr/>
          <p:nvPr/>
        </p:nvGraphicFramePr>
        <p:xfrm>
          <a:off x="168811" y="3356324"/>
          <a:ext cx="5249871" cy="3522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15795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D5ED55-C172-E747-9AF5-B73C4F0A4CF9}"/>
              </a:ext>
            </a:extLst>
          </p:cNvPr>
          <p:cNvSpPr>
            <a:spLocks noGrp="1"/>
          </p:cNvSpPr>
          <p:nvPr>
            <p:ph type="sldNum" sz="quarter" idx="12"/>
          </p:nvPr>
        </p:nvSpPr>
        <p:spPr/>
        <p:txBody>
          <a:bodyPr/>
          <a:lstStyle/>
          <a:p>
            <a:fld id="{4FAB73BC-B049-4115-A692-8D63A059BFB8}" type="slidenum">
              <a:rPr lang="en-US" smtClean="0"/>
              <a:t>59</a:t>
            </a:fld>
            <a:endParaRPr lang="en-US"/>
          </a:p>
        </p:txBody>
      </p:sp>
      <p:sp>
        <p:nvSpPr>
          <p:cNvPr id="6" name="TextBox 5">
            <a:extLst>
              <a:ext uri="{FF2B5EF4-FFF2-40B4-BE49-F238E27FC236}">
                <a16:creationId xmlns:a16="http://schemas.microsoft.com/office/drawing/2014/main" id="{D6F8DBFA-1555-BA40-B85E-89DFBB322F01}"/>
              </a:ext>
            </a:extLst>
          </p:cNvPr>
          <p:cNvSpPr txBox="1"/>
          <p:nvPr/>
        </p:nvSpPr>
        <p:spPr>
          <a:xfrm>
            <a:off x="9028475" y="1572355"/>
            <a:ext cx="3431255" cy="954107"/>
          </a:xfrm>
          <a:prstGeom prst="rect">
            <a:avLst/>
          </a:prstGeom>
          <a:noFill/>
        </p:spPr>
        <p:txBody>
          <a:bodyPr wrap="square" rtlCol="0">
            <a:spAutoFit/>
          </a:bodyPr>
          <a:lstStyle/>
          <a:p>
            <a:r>
              <a:rPr lang="en-US" sz="1400" dirty="0">
                <a:latin typeface="Corbel" panose="020B0503020204020204" pitchFamily="34" charset="0"/>
              </a:rPr>
              <a:t>V(Y): variance of the output</a:t>
            </a:r>
          </a:p>
          <a:p>
            <a:r>
              <a:rPr lang="en-US" sz="1400" dirty="0">
                <a:solidFill>
                  <a:srgbClr val="0432FF"/>
                </a:solidFill>
                <a:latin typeface="Corbel" panose="020B0503020204020204" pitchFamily="34" charset="0"/>
              </a:rPr>
              <a:t>V</a:t>
            </a:r>
            <a:r>
              <a:rPr lang="en-US" sz="1400" i="1" baseline="-25000" dirty="0">
                <a:solidFill>
                  <a:srgbClr val="0432FF"/>
                </a:solidFill>
                <a:latin typeface="Corbel" panose="020B0503020204020204" pitchFamily="34" charset="0"/>
              </a:rPr>
              <a:t>i</a:t>
            </a:r>
            <a:r>
              <a:rPr lang="en-US" sz="1400" dirty="0">
                <a:latin typeface="Corbel" panose="020B0503020204020204" pitchFamily="34" charset="0"/>
              </a:rPr>
              <a:t>: variance due to input </a:t>
            </a:r>
            <a:r>
              <a:rPr lang="en-US" sz="1400" i="1" dirty="0" err="1">
                <a:latin typeface="Corbel" panose="020B0503020204020204" pitchFamily="34" charset="0"/>
              </a:rPr>
              <a:t>i</a:t>
            </a:r>
            <a:endParaRPr lang="en-US" sz="1400" i="1" dirty="0">
              <a:latin typeface="Corbel" panose="020B0503020204020204" pitchFamily="34" charset="0"/>
            </a:endParaRPr>
          </a:p>
          <a:p>
            <a:r>
              <a:rPr lang="en-US" sz="1400" dirty="0" err="1">
                <a:solidFill>
                  <a:srgbClr val="FF0000"/>
                </a:solidFill>
                <a:latin typeface="Corbel" panose="020B0503020204020204" pitchFamily="34" charset="0"/>
              </a:rPr>
              <a:t>V</a:t>
            </a:r>
            <a:r>
              <a:rPr lang="en-US" sz="1400" baseline="-25000" dirty="0" err="1">
                <a:solidFill>
                  <a:srgbClr val="FF0000"/>
                </a:solidFill>
                <a:latin typeface="Corbel" panose="020B0503020204020204" pitchFamily="34" charset="0"/>
              </a:rPr>
              <a:t>err</a:t>
            </a:r>
            <a:r>
              <a:rPr lang="en-US" sz="1400" dirty="0">
                <a:latin typeface="Corbel" panose="020B0503020204020204" pitchFamily="34" charset="0"/>
              </a:rPr>
              <a:t>: variance due to model stochasticity</a:t>
            </a:r>
            <a:endParaRPr lang="en-US" sz="1400" i="1" dirty="0">
              <a:latin typeface="Corbel" panose="020B0503020204020204" pitchFamily="34" charset="0"/>
            </a:endParaRPr>
          </a:p>
          <a:p>
            <a:r>
              <a:rPr lang="en-US" sz="1400" dirty="0">
                <a:solidFill>
                  <a:srgbClr val="FF0000"/>
                </a:solidFill>
                <a:latin typeface="Corbel" panose="020B0503020204020204" pitchFamily="34" charset="0"/>
              </a:rPr>
              <a:t>R</a:t>
            </a:r>
            <a:r>
              <a:rPr lang="en-US" sz="1400" dirty="0">
                <a:latin typeface="Corbel" panose="020B0503020204020204" pitchFamily="34" charset="0"/>
              </a:rPr>
              <a:t>: residuals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2A271747-9525-2047-B679-936C4EA6D499}"/>
                  </a:ext>
                </a:extLst>
              </p:cNvPr>
              <p:cNvSpPr txBox="1">
                <a:spLocks/>
              </p:cNvSpPr>
              <p:nvPr/>
            </p:nvSpPr>
            <p:spPr>
              <a:xfrm>
                <a:off x="288831" y="1280160"/>
                <a:ext cx="11487534" cy="5594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Rockwell" panose="02060603020205020403" pitchFamily="18" charset="77"/>
                  </a:rPr>
                  <a:t>Sobol Variance Decomposition:</a:t>
                </a:r>
              </a:p>
              <a:p>
                <a:endParaRPr lang="en-US" sz="2000" dirty="0">
                  <a:latin typeface="Rockwell" panose="02060603020205020403" pitchFamily="18" charset="77"/>
                </a:endParaRPr>
              </a:p>
              <a:p>
                <a:endParaRPr lang="en-US" sz="2000" dirty="0">
                  <a:latin typeface="Rockwell" panose="02060603020205020403" pitchFamily="18" charset="77"/>
                </a:endParaRPr>
              </a:p>
              <a:p>
                <a:r>
                  <a:rPr lang="en-US" sz="2000" u="sng" dirty="0">
                    <a:latin typeface="Rockwell" panose="02060603020205020403" pitchFamily="18" charset="77"/>
                  </a:rPr>
                  <a:t>Deterministic</a:t>
                </a:r>
                <a:r>
                  <a:rPr lang="en-US" sz="2000" dirty="0">
                    <a:latin typeface="Rockwell" panose="02060603020205020403" pitchFamily="18" charset="77"/>
                  </a:rPr>
                  <a:t> models, </a:t>
                </a:r>
                <a14:m>
                  <m:oMath xmlns:m="http://schemas.openxmlformats.org/officeDocument/2006/math">
                    <m:r>
                      <a:rPr lang="en-US" sz="2000" i="1" smtClean="0">
                        <a:solidFill>
                          <a:srgbClr val="FF0000"/>
                        </a:solidFill>
                        <a:latin typeface="Cambria Math" panose="02040503050406030204" pitchFamily="18" charset="0"/>
                      </a:rPr>
                      <m:t>𝐸</m:t>
                    </m:r>
                    <m:d>
                      <m:dPr>
                        <m:begChr m:val="["/>
                        <m:endChr m:val="]"/>
                        <m:ctrlPr>
                          <a:rPr lang="en-US" sz="2000" i="1">
                            <a:solidFill>
                              <a:srgbClr val="FF0000"/>
                            </a:solidFill>
                            <a:latin typeface="Cambria Math" panose="02040503050406030204" pitchFamily="18" charset="0"/>
                          </a:rPr>
                        </m:ctrlPr>
                      </m:dPr>
                      <m:e>
                        <m:r>
                          <a:rPr lang="en-US" sz="2000" i="1">
                            <a:solidFill>
                              <a:srgbClr val="FF0000"/>
                            </a:solidFill>
                            <a:latin typeface="Cambria Math" panose="02040503050406030204" pitchFamily="18" charset="0"/>
                          </a:rPr>
                          <m:t>𝑉</m:t>
                        </m:r>
                        <m:r>
                          <a:rPr lang="en-US" sz="2000" i="1" baseline="-25000">
                            <a:solidFill>
                              <a:srgbClr val="FF0000"/>
                            </a:solidFill>
                            <a:latin typeface="Cambria Math" panose="02040503050406030204" pitchFamily="18" charset="0"/>
                          </a:rPr>
                          <m:t>𝑀</m:t>
                        </m:r>
                        <m:d>
                          <m:dPr>
                            <m:begChr m:val="["/>
                            <m:endChr m:val="]"/>
                            <m:ctrlPr>
                              <a:rPr lang="en-US" sz="2000" i="1">
                                <a:solidFill>
                                  <a:srgbClr val="FF0000"/>
                                </a:solidFill>
                                <a:latin typeface="Cambria Math" panose="02040503050406030204" pitchFamily="18" charset="0"/>
                              </a:rPr>
                            </m:ctrlPr>
                          </m:dPr>
                          <m:e>
                            <m:r>
                              <a:rPr lang="en-US" sz="2000" i="1">
                                <a:solidFill>
                                  <a:srgbClr val="FF0000"/>
                                </a:solidFill>
                                <a:latin typeface="Cambria Math" panose="02040503050406030204" pitchFamily="18" charset="0"/>
                              </a:rPr>
                              <m:t>𝑌</m:t>
                            </m:r>
                          </m:e>
                          <m:e>
                            <m:r>
                              <a:rPr lang="en-US" sz="2000" b="0" i="1" smtClean="0">
                                <a:solidFill>
                                  <a:srgbClr val="FF0000"/>
                                </a:solidFill>
                                <a:latin typeface="Cambria Math" panose="02040503050406030204" pitchFamily="18" charset="0"/>
                              </a:rPr>
                              <m:t>𝑋</m:t>
                            </m:r>
                          </m:e>
                        </m:d>
                      </m:e>
                    </m:d>
                  </m:oMath>
                </a14:m>
                <a:r>
                  <a:rPr lang="en-US" sz="2000" dirty="0">
                    <a:latin typeface="Rockwell" panose="02060603020205020403" pitchFamily="18" charset="77"/>
                  </a:rPr>
                  <a:t> = </a:t>
                </a:r>
                <a:r>
                  <a:rPr lang="en-US" sz="2000" i="1" dirty="0" err="1">
                    <a:solidFill>
                      <a:srgbClr val="FF0000"/>
                    </a:solidFill>
                    <a:latin typeface="Rockwell" panose="02060603020205020403" pitchFamily="18" charset="77"/>
                  </a:rPr>
                  <a:t>V</a:t>
                </a:r>
                <a:r>
                  <a:rPr lang="en-US" sz="2000" i="1" baseline="-25000" dirty="0" err="1">
                    <a:solidFill>
                      <a:srgbClr val="FF0000"/>
                    </a:solidFill>
                    <a:latin typeface="Rockwell" panose="02060603020205020403" pitchFamily="18" charset="77"/>
                  </a:rPr>
                  <a:t>err</a:t>
                </a:r>
                <a:r>
                  <a:rPr lang="en-US" sz="2000" dirty="0">
                    <a:latin typeface="Rockwell" panose="02060603020205020403" pitchFamily="18" charset="77"/>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latin typeface="Rockwell" panose="02060603020205020403" pitchFamily="18" charset="77"/>
                  </a:rPr>
                  <a:t> 0, </a:t>
                </a:r>
                <a:r>
                  <a:rPr lang="en-US" sz="2000" b="1" i="1" dirty="0">
                    <a:latin typeface="Rockwell" panose="02060603020205020403" pitchFamily="18" charset="77"/>
                  </a:rPr>
                  <a:t>M</a:t>
                </a:r>
                <a:r>
                  <a:rPr lang="en-US" sz="2000" dirty="0">
                    <a:latin typeface="Rockwell" panose="02060603020205020403" pitchFamily="18" charset="77"/>
                  </a:rPr>
                  <a:t>  “plausible” multivariate combinations of input values </a:t>
                </a:r>
              </a:p>
              <a:p>
                <a:r>
                  <a:rPr lang="en-US" sz="2000" u="sng" dirty="0">
                    <a:latin typeface="Rockwell" panose="02060603020205020403" pitchFamily="18" charset="77"/>
                  </a:rPr>
                  <a:t>Stochastic ABM</a:t>
                </a:r>
                <a:r>
                  <a:rPr lang="en-US" sz="2000" dirty="0">
                    <a:latin typeface="Rockwell" panose="02060603020205020403" pitchFamily="18" charset="77"/>
                  </a:rPr>
                  <a:t>, </a:t>
                </a:r>
                <a:r>
                  <a:rPr lang="en-US" sz="2000" i="1" dirty="0" err="1">
                    <a:solidFill>
                      <a:srgbClr val="FF0000"/>
                    </a:solidFill>
                    <a:latin typeface="Rockwell" panose="02060603020205020403" pitchFamily="18" charset="77"/>
                  </a:rPr>
                  <a:t>V</a:t>
                </a:r>
                <a:r>
                  <a:rPr lang="en-US" sz="2000" i="1" baseline="-25000" dirty="0" err="1">
                    <a:solidFill>
                      <a:srgbClr val="FF0000"/>
                    </a:solidFill>
                    <a:latin typeface="Rockwell" panose="02060603020205020403" pitchFamily="18" charset="77"/>
                  </a:rPr>
                  <a:t>err</a:t>
                </a:r>
                <a:r>
                  <a:rPr lang="en-US" sz="2000" i="1" dirty="0">
                    <a:solidFill>
                      <a:srgbClr val="FF0000"/>
                    </a:solidFill>
                    <a:latin typeface="Rockwell" panose="02060603020205020403" pitchFamily="18" charset="77"/>
                  </a:rPr>
                  <a:t> </a:t>
                </a:r>
                <a:r>
                  <a:rPr lang="en-US" sz="2000" dirty="0">
                    <a:solidFill>
                      <a:srgbClr val="FF0000"/>
                    </a:solidFill>
                    <a:latin typeface="Rockwell" panose="02060603020205020403" pitchFamily="18" charset="77"/>
                  </a:rPr>
                  <a:t>&gt; 0</a:t>
                </a:r>
                <a:r>
                  <a:rPr lang="en-US" sz="2000" dirty="0">
                    <a:latin typeface="Rockwell" panose="02060603020205020403" pitchFamily="18" charset="77"/>
                  </a:rPr>
                  <a:t>, as same inputs may produce different output values</a:t>
                </a:r>
              </a:p>
              <a:p>
                <a:r>
                  <a:rPr lang="en-US" sz="2000" dirty="0">
                    <a:latin typeface="Rockwell" panose="02060603020205020403" pitchFamily="18" charset="77"/>
                  </a:rPr>
                  <a:t>To assess stochastic variability, </a:t>
                </a:r>
                <a:r>
                  <a:rPr lang="en-US" sz="2000" b="1" i="1" dirty="0">
                    <a:latin typeface="Rockwell" panose="02060603020205020403" pitchFamily="18" charset="77"/>
                  </a:rPr>
                  <a:t>N</a:t>
                </a:r>
                <a:r>
                  <a:rPr lang="en-US" sz="2000" dirty="0">
                    <a:latin typeface="Rockwell" panose="02060603020205020403" pitchFamily="18" charset="77"/>
                  </a:rPr>
                  <a:t> repetitions of the model runs for each inputs set</a:t>
                </a:r>
              </a:p>
              <a:p>
                <a:r>
                  <a:rPr lang="en-US" sz="2000" b="1" i="1" dirty="0">
                    <a:latin typeface="Rockwell" panose="02060603020205020403" pitchFamily="18" charset="77"/>
                  </a:rPr>
                  <a:t>M</a:t>
                </a:r>
                <a:r>
                  <a:rPr lang="en-US" sz="2000" i="1" dirty="0">
                    <a:latin typeface="Rockwell" panose="02060603020205020403" pitchFamily="18" charset="77"/>
                  </a:rPr>
                  <a:t> </a:t>
                </a:r>
                <a:r>
                  <a:rPr lang="en-US" sz="1600" dirty="0">
                    <a:latin typeface="Rockwell" panose="02060603020205020403" pitchFamily="18" charset="77"/>
                  </a:rPr>
                  <a:t>x </a:t>
                </a:r>
                <a:r>
                  <a:rPr lang="en-US" sz="2000" b="1" i="1" dirty="0">
                    <a:latin typeface="Rockwell" panose="02060603020205020403" pitchFamily="18" charset="77"/>
                  </a:rPr>
                  <a:t>N</a:t>
                </a:r>
                <a:r>
                  <a:rPr lang="en-US" sz="2000" dirty="0">
                    <a:latin typeface="Rockwell" panose="02060603020205020403" pitchFamily="18" charset="77"/>
                  </a:rPr>
                  <a:t> design allows to:</a:t>
                </a:r>
              </a:p>
              <a:p>
                <a:pPr lvl="1"/>
                <a:r>
                  <a:rPr lang="en-US" sz="2000" i="1" dirty="0">
                    <a:latin typeface="Rockwell" panose="02060603020205020403" pitchFamily="18" charset="77"/>
                  </a:rPr>
                  <a:t>N</a:t>
                </a:r>
                <a:r>
                  <a:rPr lang="en-US" sz="2000" dirty="0">
                    <a:latin typeface="Rockwell" panose="02060603020205020403" pitchFamily="18" charset="77"/>
                  </a:rPr>
                  <a:t> </a:t>
                </a:r>
                <a:r>
                  <a:rPr lang="en-US" sz="2000" dirty="0">
                    <a:latin typeface="Rockwell" panose="02060603020205020403" pitchFamily="18" charset="77"/>
                    <a:sym typeface="Wingdings" pitchFamily="2" charset="2"/>
                  </a:rPr>
                  <a:t> </a:t>
                </a:r>
                <a:r>
                  <a:rPr lang="en-US" sz="2000" dirty="0">
                    <a:latin typeface="Rockwell" panose="02060603020205020403" pitchFamily="18" charset="77"/>
                  </a:rPr>
                  <a:t>separate output variance due to model’s stochasticity </a:t>
                </a:r>
                <a:r>
                  <a:rPr lang="en-US" sz="2000" dirty="0">
                    <a:latin typeface="Rockwell" panose="02060603020205020403" pitchFamily="18" charset="77"/>
                    <a:sym typeface="Wingdings" pitchFamily="2" charset="2"/>
                  </a:rPr>
                  <a:t> </a:t>
                </a:r>
                <a:r>
                  <a:rPr lang="en-US" sz="2000" dirty="0">
                    <a:solidFill>
                      <a:srgbClr val="FF0000"/>
                    </a:solidFill>
                    <a:latin typeface="Rockwell" panose="02060603020205020403" pitchFamily="18" charset="77"/>
                  </a:rPr>
                  <a:t>unexplained variance </a:t>
                </a:r>
                <a:r>
                  <a:rPr lang="en-US" sz="2000" dirty="0" err="1">
                    <a:solidFill>
                      <a:srgbClr val="FF0000"/>
                    </a:solidFill>
                    <a:latin typeface="Rockwell" panose="02060603020205020403" pitchFamily="18" charset="77"/>
                  </a:rPr>
                  <a:t>V</a:t>
                </a:r>
                <a:r>
                  <a:rPr lang="en-US" sz="2000" baseline="-25000" dirty="0" err="1">
                    <a:solidFill>
                      <a:srgbClr val="FF0000"/>
                    </a:solidFill>
                    <a:latin typeface="Rockwell" panose="02060603020205020403" pitchFamily="18" charset="77"/>
                  </a:rPr>
                  <a:t>err</a:t>
                </a:r>
                <a:endParaRPr lang="en-US" sz="2000" baseline="-25000" dirty="0">
                  <a:latin typeface="Rockwell" panose="02060603020205020403" pitchFamily="18" charset="77"/>
                </a:endParaRPr>
              </a:p>
              <a:p>
                <a:pPr lvl="1"/>
                <a:r>
                  <a:rPr lang="en-US" sz="2000" i="1" dirty="0">
                    <a:latin typeface="Rockwell" panose="02060603020205020403" pitchFamily="18" charset="77"/>
                  </a:rPr>
                  <a:t>M</a:t>
                </a:r>
                <a:r>
                  <a:rPr lang="en-US" sz="2000" dirty="0">
                    <a:latin typeface="Rockwell" panose="02060603020205020403" pitchFamily="18" charset="77"/>
                    <a:sym typeface="Wingdings" pitchFamily="2" charset="2"/>
                  </a:rPr>
                  <a:t> </a:t>
                </a:r>
                <a:r>
                  <a:rPr lang="en-US" sz="2000" dirty="0">
                    <a:latin typeface="Rockwell" panose="02060603020205020403" pitchFamily="18" charset="77"/>
                  </a:rPr>
                  <a:t>separate output variance due to model’s input change </a:t>
                </a:r>
                <a:r>
                  <a:rPr lang="en-US" sz="2000" dirty="0">
                    <a:latin typeface="Rockwell" panose="02060603020205020403" pitchFamily="18" charset="77"/>
                    <a:sym typeface="Wingdings" pitchFamily="2" charset="2"/>
                  </a:rPr>
                  <a:t></a:t>
                </a:r>
                <a:r>
                  <a:rPr lang="en-US" sz="2000" dirty="0">
                    <a:solidFill>
                      <a:srgbClr val="0432FF"/>
                    </a:solidFill>
                    <a:latin typeface="Rockwell" panose="02060603020205020403" pitchFamily="18" charset="77"/>
                  </a:rPr>
                  <a:t>explained variance,  </a:t>
                </a:r>
                <a:r>
                  <a:rPr lang="en-US" sz="2000" dirty="0" err="1">
                    <a:solidFill>
                      <a:srgbClr val="0432FF"/>
                    </a:solidFill>
                    <a:latin typeface="Rockwell" panose="02060603020205020403" pitchFamily="18" charset="77"/>
                  </a:rPr>
                  <a:t>V</a:t>
                </a:r>
                <a:r>
                  <a:rPr lang="en-US" sz="2000" baseline="-25000" dirty="0" err="1">
                    <a:solidFill>
                      <a:srgbClr val="0432FF"/>
                    </a:solidFill>
                    <a:latin typeface="Rockwell" panose="02060603020205020403" pitchFamily="18" charset="77"/>
                  </a:rPr>
                  <a:t>det</a:t>
                </a:r>
                <a:r>
                  <a:rPr lang="en-US" sz="2000" dirty="0">
                    <a:solidFill>
                      <a:srgbClr val="0432FF"/>
                    </a:solidFill>
                    <a:latin typeface="Rockwell" panose="02060603020205020403" pitchFamily="18" charset="77"/>
                  </a:rPr>
                  <a:t> </a:t>
                </a:r>
                <a:r>
                  <a:rPr lang="en-US" sz="2000" dirty="0">
                    <a:latin typeface="Rockwell" panose="02060603020205020403" pitchFamily="18" charset="77"/>
                  </a:rPr>
                  <a:t>	</a:t>
                </a:r>
              </a:p>
              <a:p>
                <a:r>
                  <a:rPr lang="en-US" sz="2000" dirty="0">
                    <a:latin typeface="Rockwell" panose="02060603020205020403" pitchFamily="18" charset="77"/>
                  </a:rPr>
                  <a:t>For the </a:t>
                </a:r>
                <a:r>
                  <a:rPr lang="en-US" sz="2000" dirty="0">
                    <a:solidFill>
                      <a:srgbClr val="0432FF"/>
                    </a:solidFill>
                    <a:latin typeface="Rockwell" panose="02060603020205020403" pitchFamily="18" charset="77"/>
                  </a:rPr>
                  <a:t>explained variance</a:t>
                </a:r>
                <a:r>
                  <a:rPr lang="en-US" sz="2000" dirty="0">
                    <a:latin typeface="Rockwell" panose="02060603020205020403" pitchFamily="18" charset="77"/>
                  </a:rPr>
                  <a:t>:</a:t>
                </a:r>
              </a:p>
              <a:p>
                <a:pPr lvl="1"/>
                <a:r>
                  <a:rPr lang="en-US" sz="2000" dirty="0">
                    <a:latin typeface="Rockwell" panose="02060603020205020403" pitchFamily="18" charset="77"/>
                  </a:rPr>
                  <a:t>First (direct) effects: S</a:t>
                </a:r>
                <a:r>
                  <a:rPr lang="en-US" sz="2000" baseline="-25000" dirty="0">
                    <a:latin typeface="Rockwell" panose="02060603020205020403" pitchFamily="18" charset="77"/>
                  </a:rPr>
                  <a:t>i</a:t>
                </a:r>
                <a:r>
                  <a:rPr lang="en-US" sz="2000" dirty="0">
                    <a:latin typeface="Rockwell" panose="02060603020205020403" pitchFamily="18" charset="77"/>
                  </a:rPr>
                  <a:t>=</a:t>
                </a:r>
                <a:r>
                  <a:rPr lang="en-US" sz="2000" dirty="0">
                    <a:solidFill>
                      <a:srgbClr val="0432FF"/>
                    </a:solidFill>
                    <a:latin typeface="Rockwell" panose="02060603020205020403" pitchFamily="18" charset="77"/>
                  </a:rPr>
                  <a:t>V</a:t>
                </a:r>
                <a:r>
                  <a:rPr lang="en-US" sz="2000" baseline="-25000" dirty="0">
                    <a:solidFill>
                      <a:srgbClr val="0432FF"/>
                    </a:solidFill>
                    <a:latin typeface="Rockwell" panose="02060603020205020403" pitchFamily="18" charset="77"/>
                  </a:rPr>
                  <a:t>i</a:t>
                </a:r>
                <a:r>
                  <a:rPr lang="en-US" sz="2000" dirty="0">
                    <a:latin typeface="Rockwell" panose="02060603020205020403" pitchFamily="18" charset="77"/>
                  </a:rPr>
                  <a:t>/(</a:t>
                </a:r>
                <a14:m>
                  <m:oMath xmlns:m="http://schemas.openxmlformats.org/officeDocument/2006/math">
                    <m:sSub>
                      <m:sSubPr>
                        <m:ctrlPr>
                          <a:rPr lang="en-US" sz="2000" i="1">
                            <a:solidFill>
                              <a:srgbClr val="0432FF"/>
                            </a:solidFill>
                            <a:latin typeface="Cambria Math" panose="02040503050406030204" pitchFamily="18" charset="0"/>
                          </a:rPr>
                        </m:ctrlPr>
                      </m:sSubPr>
                      <m:e>
                        <m:r>
                          <a:rPr lang="en-US" sz="2000" i="1">
                            <a:solidFill>
                              <a:srgbClr val="0432FF"/>
                            </a:solidFill>
                            <a:latin typeface="Cambria Math" panose="02040503050406030204" pitchFamily="18" charset="0"/>
                          </a:rPr>
                          <m:t>𝑉</m:t>
                        </m:r>
                      </m:e>
                      <m:sub>
                        <m:r>
                          <a:rPr lang="en-US" sz="2000" i="1">
                            <a:solidFill>
                              <a:srgbClr val="0432FF"/>
                            </a:solidFill>
                            <a:latin typeface="Cambria Math" panose="02040503050406030204" pitchFamily="18" charset="0"/>
                          </a:rPr>
                          <m:t>𝑑𝑒𝑡</m:t>
                        </m:r>
                      </m:sub>
                    </m:sSub>
                    <m:r>
                      <a:rPr lang="en-US" sz="2000">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m:t>
                        </m:r>
                      </m:e>
                      <m:sub>
                        <m:r>
                          <a:rPr lang="en-US" sz="2000" i="1">
                            <a:solidFill>
                              <a:srgbClr val="FF0000"/>
                            </a:solidFill>
                            <a:latin typeface="Cambria Math" panose="02040503050406030204" pitchFamily="18" charset="0"/>
                          </a:rPr>
                          <m:t>𝑒𝑟𝑟</m:t>
                        </m:r>
                      </m:sub>
                    </m:sSub>
                    <m:r>
                      <a:rPr lang="en-US" sz="2000" i="1">
                        <a:solidFill>
                          <a:srgbClr val="FF0000"/>
                        </a:solidFill>
                        <a:latin typeface="Cambria Math" panose="02040503050406030204" pitchFamily="18" charset="0"/>
                      </a:rPr>
                      <m:t> </m:t>
                    </m:r>
                  </m:oMath>
                </a14:m>
                <a:r>
                  <a:rPr lang="en-US" sz="2000" dirty="0">
                    <a:latin typeface="Rockwell" panose="02060603020205020403" pitchFamily="18" charset="77"/>
                  </a:rPr>
                  <a:t>)		</a:t>
                </a:r>
              </a:p>
              <a:p>
                <a:pPr lvl="1"/>
                <a:r>
                  <a:rPr lang="en-US" sz="2000" dirty="0">
                    <a:latin typeface="Rockwell" panose="02060603020205020403" pitchFamily="18" charset="77"/>
                  </a:rPr>
                  <a:t>Total order effects:  </a:t>
                </a:r>
                <a:r>
                  <a:rPr lang="en-US" sz="2000" dirty="0" err="1">
                    <a:latin typeface="Rockwell" panose="02060603020205020403" pitchFamily="18" charset="77"/>
                  </a:rPr>
                  <a:t>S</a:t>
                </a:r>
                <a:r>
                  <a:rPr lang="en-US" sz="2000" baseline="-25000" dirty="0" err="1">
                    <a:latin typeface="Rockwell" panose="02060603020205020403" pitchFamily="18" charset="77"/>
                  </a:rPr>
                  <a:t>Ti</a:t>
                </a:r>
                <a:r>
                  <a:rPr lang="en-US" sz="2000" baseline="-25000" dirty="0">
                    <a:latin typeface="Rockwell" panose="02060603020205020403" pitchFamily="18" charset="77"/>
                  </a:rPr>
                  <a:t> </a:t>
                </a:r>
                <a:r>
                  <a:rPr lang="en-US" sz="2000" dirty="0">
                    <a:latin typeface="Rockwell" panose="02060603020205020403" pitchFamily="18" charset="77"/>
                  </a:rPr>
                  <a:t>( i.e. for factor X</a:t>
                </a:r>
                <a:r>
                  <a:rPr lang="en-US" sz="2000" baseline="-25000" dirty="0">
                    <a:latin typeface="Rockwell" panose="02060603020205020403" pitchFamily="18" charset="77"/>
                  </a:rPr>
                  <a:t>1</a:t>
                </a:r>
                <a:r>
                  <a:rPr lang="en-US" sz="2000" dirty="0">
                    <a:latin typeface="Rockwell" panose="02060603020205020403" pitchFamily="18" charset="77"/>
                  </a:rPr>
                  <a:t>)= S</a:t>
                </a:r>
                <a:r>
                  <a:rPr lang="en-US" sz="2000" b="1" baseline="-25000" dirty="0">
                    <a:latin typeface="Rockwell" panose="02060603020205020403" pitchFamily="18" charset="77"/>
                  </a:rPr>
                  <a:t>1</a:t>
                </a:r>
                <a:r>
                  <a:rPr lang="en-US" sz="2000" dirty="0">
                    <a:latin typeface="Rockwell" panose="02060603020205020403" pitchFamily="18" charset="77"/>
                  </a:rPr>
                  <a:t> + S</a:t>
                </a:r>
                <a:r>
                  <a:rPr lang="en-US" sz="2000" b="1" baseline="-25000" dirty="0">
                    <a:latin typeface="Rockwell" panose="02060603020205020403" pitchFamily="18" charset="77"/>
                  </a:rPr>
                  <a:t>1</a:t>
                </a:r>
                <a:r>
                  <a:rPr lang="en-US" sz="2000" baseline="-25000" dirty="0">
                    <a:latin typeface="Rockwell" panose="02060603020205020403" pitchFamily="18" charset="77"/>
                  </a:rPr>
                  <a:t>2</a:t>
                </a:r>
                <a:r>
                  <a:rPr lang="en-US" sz="2000" dirty="0">
                    <a:latin typeface="Rockwell" panose="02060603020205020403" pitchFamily="18" charset="77"/>
                  </a:rPr>
                  <a:t> + S</a:t>
                </a:r>
                <a:r>
                  <a:rPr lang="en-US" sz="2000" b="1" baseline="-25000" dirty="0">
                    <a:latin typeface="Rockwell" panose="02060603020205020403" pitchFamily="18" charset="77"/>
                  </a:rPr>
                  <a:t>1</a:t>
                </a:r>
                <a:r>
                  <a:rPr lang="en-US" sz="2000" baseline="-25000" dirty="0">
                    <a:latin typeface="Rockwell" panose="02060603020205020403" pitchFamily="18" charset="77"/>
                  </a:rPr>
                  <a:t>3</a:t>
                </a:r>
                <a:r>
                  <a:rPr lang="en-US" sz="2000" dirty="0">
                    <a:latin typeface="Rockwell" panose="02060603020205020403" pitchFamily="18" charset="77"/>
                  </a:rPr>
                  <a:t> + … + S</a:t>
                </a:r>
                <a:r>
                  <a:rPr lang="en-US" sz="2000" b="1" baseline="-25000" dirty="0">
                    <a:latin typeface="Rockwell" panose="02060603020205020403" pitchFamily="18" charset="77"/>
                  </a:rPr>
                  <a:t>1</a:t>
                </a:r>
                <a:r>
                  <a:rPr lang="en-US" sz="2000" baseline="-25000" dirty="0">
                    <a:latin typeface="Rockwell" panose="02060603020205020403" pitchFamily="18" charset="77"/>
                  </a:rPr>
                  <a:t>23</a:t>
                </a:r>
                <a:r>
                  <a:rPr lang="en-US" sz="2000" dirty="0">
                    <a:latin typeface="Rockwell" panose="02060603020205020403" pitchFamily="18" charset="77"/>
                  </a:rPr>
                  <a:t> + …</a:t>
                </a:r>
              </a:p>
              <a:p>
                <a:pPr lvl="1"/>
                <a:r>
                  <a:rPr lang="en-US" sz="2000" dirty="0">
                    <a:latin typeface="Rockwell" panose="02060603020205020403" pitchFamily="18" charset="77"/>
                  </a:rPr>
                  <a:t>Interactions (higher order effects) : </a:t>
                </a:r>
                <a:r>
                  <a:rPr lang="en-US" sz="2000" dirty="0" err="1">
                    <a:latin typeface="Rockwell" panose="02060603020205020403" pitchFamily="18" charset="77"/>
                  </a:rPr>
                  <a:t>S</a:t>
                </a:r>
                <a:r>
                  <a:rPr lang="en-US" sz="2000" baseline="-25000" dirty="0" err="1">
                    <a:latin typeface="Rockwell" panose="02060603020205020403" pitchFamily="18" charset="77"/>
                  </a:rPr>
                  <a:t>Ti</a:t>
                </a:r>
                <a:r>
                  <a:rPr lang="en-US" sz="2000" dirty="0">
                    <a:latin typeface="Rockwell" panose="02060603020205020403" pitchFamily="18" charset="77"/>
                  </a:rPr>
                  <a:t> – S</a:t>
                </a:r>
                <a:r>
                  <a:rPr lang="en-US" sz="2000" baseline="-25000" dirty="0">
                    <a:latin typeface="Rockwell" panose="02060603020205020403" pitchFamily="18" charset="77"/>
                  </a:rPr>
                  <a:t>i</a:t>
                </a:r>
              </a:p>
              <a:p>
                <a:pPr marL="0" indent="0">
                  <a:buNone/>
                </a:pPr>
                <a:endParaRPr lang="en-US" sz="2000" dirty="0">
                  <a:latin typeface="Rockwell" panose="02060603020205020403" pitchFamily="18" charset="77"/>
                </a:endParaRPr>
              </a:p>
            </p:txBody>
          </p:sp>
        </mc:Choice>
        <mc:Fallback xmlns="">
          <p:sp>
            <p:nvSpPr>
              <p:cNvPr id="7" name="Content Placeholder 2">
                <a:extLst>
                  <a:ext uri="{FF2B5EF4-FFF2-40B4-BE49-F238E27FC236}">
                    <a16:creationId xmlns:a16="http://schemas.microsoft.com/office/drawing/2014/main" id="{2A271747-9525-2047-B679-936C4EA6D499}"/>
                  </a:ext>
                </a:extLst>
              </p:cNvPr>
              <p:cNvSpPr txBox="1">
                <a:spLocks noRot="1" noChangeAspect="1" noMove="1" noResize="1" noEditPoints="1" noAdjustHandles="1" noChangeArrowheads="1" noChangeShapeType="1" noTextEdit="1"/>
              </p:cNvSpPr>
              <p:nvPr/>
            </p:nvSpPr>
            <p:spPr>
              <a:xfrm>
                <a:off x="288831" y="1280160"/>
                <a:ext cx="11487534" cy="5594387"/>
              </a:xfrm>
              <a:prstGeom prst="rect">
                <a:avLst/>
              </a:prstGeom>
              <a:blipFill>
                <a:blip r:embed="rId2"/>
                <a:stretch>
                  <a:fillRect l="-442" t="-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1C25678-08A1-BA47-9BB4-4566D4908052}"/>
                  </a:ext>
                </a:extLst>
              </p:cNvPr>
              <p:cNvSpPr/>
              <p:nvPr/>
            </p:nvSpPr>
            <p:spPr>
              <a:xfrm>
                <a:off x="-122074" y="1822733"/>
                <a:ext cx="9329453" cy="7630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 </m:t>
                      </m:r>
                      <m:r>
                        <a:rPr lang="en-US" i="1">
                          <a:latin typeface="Cambria Math" panose="02040503050406030204" pitchFamily="18" charset="0"/>
                        </a:rPr>
                        <m:t>𝑉</m:t>
                      </m:r>
                      <m:d>
                        <m:dPr>
                          <m:begChr m:val="["/>
                          <m:endChr m:val="]"/>
                          <m:ctrlPr>
                            <a:rPr lang="en-US" i="1">
                              <a:latin typeface="Cambria Math" panose="02040503050406030204" pitchFamily="18" charset="0"/>
                            </a:rPr>
                          </m:ctrlPr>
                        </m:dPr>
                        <m:e>
                          <m:r>
                            <a:rPr lang="en-US" i="1">
                              <a:latin typeface="Cambria Math" panose="02040503050406030204" pitchFamily="18" charset="0"/>
                            </a:rPr>
                            <m:t>𝑌</m:t>
                          </m:r>
                        </m:e>
                      </m:d>
                      <m:r>
                        <a:rPr lang="en-US" i="0">
                          <a:latin typeface="Cambria Math" panose="02040503050406030204" pitchFamily="18" charset="0"/>
                        </a:rPr>
                        <m:t>=</m:t>
                      </m:r>
                      <m:r>
                        <a:rPr lang="en-US" i="1">
                          <a:solidFill>
                            <a:srgbClr val="0432FF"/>
                          </a:solidFill>
                          <a:latin typeface="Cambria Math" panose="02040503050406030204" pitchFamily="18" charset="0"/>
                        </a:rPr>
                        <m:t>𝑉</m:t>
                      </m:r>
                      <m:d>
                        <m:dPr>
                          <m:begChr m:val="["/>
                          <m:endChr m:val="]"/>
                          <m:ctrlPr>
                            <a:rPr lang="en-US" i="1">
                              <a:solidFill>
                                <a:srgbClr val="0432FF"/>
                              </a:solidFill>
                              <a:latin typeface="Cambria Math" panose="02040503050406030204" pitchFamily="18" charset="0"/>
                            </a:rPr>
                          </m:ctrlPr>
                        </m:dPr>
                        <m:e>
                          <m:r>
                            <a:rPr lang="en-US" i="1">
                              <a:solidFill>
                                <a:srgbClr val="0432FF"/>
                              </a:solidFill>
                              <a:latin typeface="Cambria Math" panose="02040503050406030204" pitchFamily="18" charset="0"/>
                            </a:rPr>
                            <m:t>𝐸</m:t>
                          </m:r>
                          <m:r>
                            <a:rPr lang="en-US" i="1" baseline="-25000">
                              <a:solidFill>
                                <a:srgbClr val="0432FF"/>
                              </a:solidFill>
                              <a:latin typeface="Cambria Math" panose="02040503050406030204" pitchFamily="18" charset="0"/>
                            </a:rPr>
                            <m:t>𝑀</m:t>
                          </m:r>
                          <m:d>
                            <m:dPr>
                              <m:begChr m:val="["/>
                              <m:endChr m:val="]"/>
                              <m:ctrlPr>
                                <a:rPr lang="en-US" i="1">
                                  <a:solidFill>
                                    <a:srgbClr val="0432FF"/>
                                  </a:solidFill>
                                  <a:latin typeface="Cambria Math" panose="02040503050406030204" pitchFamily="18" charset="0"/>
                                </a:rPr>
                              </m:ctrlPr>
                            </m:dPr>
                            <m:e>
                              <m:r>
                                <a:rPr lang="en-US" i="1">
                                  <a:solidFill>
                                    <a:srgbClr val="0432FF"/>
                                  </a:solidFill>
                                  <a:latin typeface="Cambria Math" panose="02040503050406030204" pitchFamily="18" charset="0"/>
                                </a:rPr>
                                <m:t>𝑌</m:t>
                              </m:r>
                            </m:e>
                            <m:e>
                              <m:sSub>
                                <m:sSubPr>
                                  <m:ctrlPr>
                                    <a:rPr lang="en-US" i="1">
                                      <a:solidFill>
                                        <a:srgbClr val="0432FF"/>
                                      </a:solidFill>
                                      <a:latin typeface="Cambria Math" panose="02040503050406030204" pitchFamily="18" charset="0"/>
                                    </a:rPr>
                                  </m:ctrlPr>
                                </m:sSubPr>
                                <m:e>
                                  <m:r>
                                    <a:rPr lang="en-US" i="1">
                                      <a:solidFill>
                                        <a:srgbClr val="0432FF"/>
                                      </a:solidFill>
                                      <a:latin typeface="Cambria Math" panose="02040503050406030204" pitchFamily="18" charset="0"/>
                                    </a:rPr>
                                    <m:t>𝑋</m:t>
                                  </m:r>
                                </m:e>
                                <m:sub>
                                  <m:r>
                                    <a:rPr lang="en-US" i="1">
                                      <a:solidFill>
                                        <a:srgbClr val="0432FF"/>
                                      </a:solidFill>
                                      <a:latin typeface="Cambria Math" panose="02040503050406030204" pitchFamily="18" charset="0"/>
                                    </a:rPr>
                                    <m:t>𝑁</m:t>
                                  </m:r>
                                </m:sub>
                              </m:sSub>
                            </m:e>
                          </m:d>
                        </m:e>
                      </m:d>
                      <m:r>
                        <a:rPr lang="en-US">
                          <a:latin typeface="Cambria Math" panose="02040503050406030204" pitchFamily="18" charset="0"/>
                        </a:rPr>
                        <m:t>+</m:t>
                      </m:r>
                      <m:r>
                        <a:rPr lang="en-US" i="1">
                          <a:solidFill>
                            <a:srgbClr val="FF0000"/>
                          </a:solidFill>
                          <a:latin typeface="Cambria Math" panose="02040503050406030204" pitchFamily="18" charset="0"/>
                        </a:rPr>
                        <m:t>𝐸</m:t>
                      </m:r>
                      <m:d>
                        <m:dPr>
                          <m:begChr m:val="["/>
                          <m:endChr m:val="]"/>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𝑉</m:t>
                          </m:r>
                          <m:r>
                            <a:rPr lang="en-US" i="1" baseline="-25000">
                              <a:solidFill>
                                <a:srgbClr val="FF0000"/>
                              </a:solidFill>
                              <a:latin typeface="Cambria Math" panose="02040503050406030204" pitchFamily="18" charset="0"/>
                            </a:rPr>
                            <m:t>𝑀</m:t>
                          </m:r>
                          <m:d>
                            <m:dPr>
                              <m:begChr m:val="["/>
                              <m:endChr m:val="]"/>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𝑌</m:t>
                              </m:r>
                            </m:e>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𝑁</m:t>
                                  </m:r>
                                </m:sub>
                              </m:sSub>
                            </m:e>
                          </m:d>
                        </m:e>
                      </m:d>
                      <m:r>
                        <a:rPr lang="en-US" b="0" i="0" smtClean="0">
                          <a:latin typeface="Cambria Math" panose="02040503050406030204" pitchFamily="18" charset="0"/>
                        </a:rPr>
                        <m:t>=</m:t>
                      </m:r>
                      <m:sSub>
                        <m:sSubPr>
                          <m:ctrlPr>
                            <a:rPr lang="en-US" i="1" smtClean="0">
                              <a:solidFill>
                                <a:srgbClr val="0432FF"/>
                              </a:solidFill>
                              <a:latin typeface="Cambria Math" panose="02040503050406030204" pitchFamily="18" charset="0"/>
                            </a:rPr>
                          </m:ctrlPr>
                        </m:sSubPr>
                        <m:e>
                          <m:r>
                            <a:rPr lang="en-US" i="1">
                              <a:solidFill>
                                <a:srgbClr val="0432FF"/>
                              </a:solidFill>
                              <a:latin typeface="Cambria Math" panose="02040503050406030204" pitchFamily="18" charset="0"/>
                            </a:rPr>
                            <m:t>𝑉</m:t>
                          </m:r>
                        </m:e>
                        <m:sub>
                          <m:r>
                            <a:rPr lang="en-US" i="1">
                              <a:solidFill>
                                <a:srgbClr val="0432FF"/>
                              </a:solidFill>
                              <a:latin typeface="Cambria Math" panose="02040503050406030204" pitchFamily="18" charset="0"/>
                            </a:rPr>
                            <m:t>𝑑𝑒𝑡</m:t>
                          </m:r>
                        </m:sub>
                      </m:sSub>
                      <m:r>
                        <a:rPr lang="en-US" i="0">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𝑒𝑟𝑟</m:t>
                          </m:r>
                        </m:sub>
                      </m:sSub>
                      <m:r>
                        <a:rPr lang="en-US" i="0">
                          <a:latin typeface="Cambria Math" panose="02040503050406030204" pitchFamily="18" charset="0"/>
                        </a:rPr>
                        <m:t>=</m:t>
                      </m:r>
                      <m:nary>
                        <m:naryPr>
                          <m:chr m:val="∑"/>
                          <m:grow m:val="on"/>
                          <m:subHide m:val="on"/>
                          <m:supHide m:val="on"/>
                          <m:ctrlPr>
                            <a:rPr lang="en-US" i="1">
                              <a:latin typeface="Cambria Math" panose="02040503050406030204" pitchFamily="18" charset="0"/>
                            </a:rPr>
                          </m:ctrlPr>
                        </m:naryPr>
                        <m:sub/>
                        <m:sup/>
                        <m:e>
                          <m:r>
                            <a:rPr lang="en-US" i="0">
                              <a:latin typeface="Cambria Math" panose="02040503050406030204" pitchFamily="18" charset="0"/>
                            </a:rPr>
                            <m:t>(</m:t>
                          </m:r>
                        </m:e>
                      </m:nary>
                      <m:r>
                        <a:rPr lang="en-US" i="1" smtClean="0">
                          <a:solidFill>
                            <a:srgbClr val="0432FF"/>
                          </a:solidFill>
                          <a:latin typeface="Cambria Math" panose="02040503050406030204" pitchFamily="18" charset="0"/>
                        </a:rPr>
                        <m:t>𝑉</m:t>
                      </m:r>
                      <m:r>
                        <a:rPr lang="en-US" i="1" baseline="-25000">
                          <a:solidFill>
                            <a:srgbClr val="0432FF"/>
                          </a:solidFill>
                          <a:latin typeface="Cambria Math" panose="02040503050406030204" pitchFamily="18" charset="0"/>
                        </a:rPr>
                        <m:t>𝑖</m:t>
                      </m:r>
                      <m:r>
                        <a:rPr lang="en-US" i="0">
                          <a:solidFill>
                            <a:srgbClr val="0432FF"/>
                          </a:solidFill>
                          <a:latin typeface="Cambria Math" panose="02040503050406030204" pitchFamily="18" charset="0"/>
                        </a:rPr>
                        <m:t>+</m:t>
                      </m:r>
                      <m:r>
                        <a:rPr lang="en-US" i="1">
                          <a:solidFill>
                            <a:srgbClr val="0432FF"/>
                          </a:solidFill>
                          <a:latin typeface="Cambria Math" panose="02040503050406030204" pitchFamily="18" charset="0"/>
                        </a:rPr>
                        <m:t>𝑉</m:t>
                      </m:r>
                      <m:r>
                        <a:rPr lang="en-US" i="1" baseline="-25000">
                          <a:solidFill>
                            <a:srgbClr val="0432FF"/>
                          </a:solidFill>
                          <a:latin typeface="Cambria Math" panose="02040503050406030204" pitchFamily="18" charset="0"/>
                        </a:rPr>
                        <m:t>𝑖𝑗</m:t>
                      </m:r>
                      <m:r>
                        <a:rPr lang="en-US" i="0">
                          <a:latin typeface="Cambria Math" panose="02040503050406030204" pitchFamily="18" charset="0"/>
                        </a:rPr>
                        <m:t>…+</m:t>
                      </m:r>
                      <m:r>
                        <a:rPr lang="en-US" i="1" smtClean="0">
                          <a:solidFill>
                            <a:srgbClr val="FF0000"/>
                          </a:solidFill>
                          <a:latin typeface="Cambria Math" panose="02040503050406030204" pitchFamily="18" charset="0"/>
                        </a:rPr>
                        <m:t>𝑉</m:t>
                      </m:r>
                      <m:r>
                        <a:rPr lang="en-US" i="1" baseline="-25000">
                          <a:solidFill>
                            <a:srgbClr val="FF0000"/>
                          </a:solidFill>
                          <a:latin typeface="Cambria Math" panose="02040503050406030204" pitchFamily="18" charset="0"/>
                        </a:rPr>
                        <m:t>𝑒𝑟𝑟</m:t>
                      </m:r>
                      <m:r>
                        <a:rPr lang="en-US" i="0">
                          <a:latin typeface="Cambria Math" panose="02040503050406030204" pitchFamily="18" charset="0"/>
                        </a:rPr>
                        <m:t>) </m:t>
                      </m:r>
                    </m:oMath>
                  </m:oMathPara>
                </a14:m>
                <a:endParaRPr lang="en-US" dirty="0"/>
              </a:p>
            </p:txBody>
          </p:sp>
        </mc:Choice>
        <mc:Fallback xmlns="">
          <p:sp>
            <p:nvSpPr>
              <p:cNvPr id="10" name="Rectangle 9">
                <a:extLst>
                  <a:ext uri="{FF2B5EF4-FFF2-40B4-BE49-F238E27FC236}">
                    <a16:creationId xmlns:a16="http://schemas.microsoft.com/office/drawing/2014/main" id="{61C25678-08A1-BA47-9BB4-4566D4908052}"/>
                  </a:ext>
                </a:extLst>
              </p:cNvPr>
              <p:cNvSpPr>
                <a:spLocks noRot="1" noChangeAspect="1" noMove="1" noResize="1" noEditPoints="1" noAdjustHandles="1" noChangeArrowheads="1" noChangeShapeType="1" noTextEdit="1"/>
              </p:cNvSpPr>
              <p:nvPr/>
            </p:nvSpPr>
            <p:spPr>
              <a:xfrm>
                <a:off x="-122074" y="1822733"/>
                <a:ext cx="9329453" cy="763029"/>
              </a:xfrm>
              <a:prstGeom prst="rect">
                <a:avLst/>
              </a:prstGeom>
              <a:blipFill>
                <a:blip r:embed="rId3"/>
                <a:stretch>
                  <a:fillRect t="-125000" b="-171667"/>
                </a:stretch>
              </a:blipFill>
            </p:spPr>
            <p:txBody>
              <a:bodyPr/>
              <a:lstStyle/>
              <a:p>
                <a:r>
                  <a:rPr lang="en-US">
                    <a:noFill/>
                  </a:rPr>
                  <a:t> </a:t>
                </a:r>
              </a:p>
            </p:txBody>
          </p:sp>
        </mc:Fallback>
      </mc:AlternateContent>
      <p:sp>
        <p:nvSpPr>
          <p:cNvPr id="11" name="Title 1">
            <a:extLst>
              <a:ext uri="{FF2B5EF4-FFF2-40B4-BE49-F238E27FC236}">
                <a16:creationId xmlns:a16="http://schemas.microsoft.com/office/drawing/2014/main" id="{A3F4E027-046B-E641-A87C-6AE6A721E011}"/>
              </a:ext>
            </a:extLst>
          </p:cNvPr>
          <p:cNvSpPr txBox="1">
            <a:spLocks/>
          </p:cNvSpPr>
          <p:nvPr/>
        </p:nvSpPr>
        <p:spPr>
          <a:xfrm>
            <a:off x="774192" y="-137160"/>
            <a:ext cx="10785548"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The method: Global Sensitivity Analysis</a:t>
            </a:r>
          </a:p>
        </p:txBody>
      </p:sp>
      <p:sp>
        <p:nvSpPr>
          <p:cNvPr id="9" name="TextBox 8">
            <a:extLst>
              <a:ext uri="{FF2B5EF4-FFF2-40B4-BE49-F238E27FC236}">
                <a16:creationId xmlns:a16="http://schemas.microsoft.com/office/drawing/2014/main" id="{4D790FF5-93DE-844E-AE5B-DA5AF2DE9699}"/>
              </a:ext>
            </a:extLst>
          </p:cNvPr>
          <p:cNvSpPr txBox="1"/>
          <p:nvPr/>
        </p:nvSpPr>
        <p:spPr>
          <a:xfrm>
            <a:off x="3502148" y="1517346"/>
            <a:ext cx="2011513" cy="338554"/>
          </a:xfrm>
          <a:prstGeom prst="rect">
            <a:avLst/>
          </a:prstGeom>
          <a:noFill/>
        </p:spPr>
        <p:txBody>
          <a:bodyPr wrap="none" rtlCol="0">
            <a:spAutoFit/>
          </a:bodyPr>
          <a:lstStyle/>
          <a:p>
            <a:r>
              <a:rPr lang="en-US" sz="1600" dirty="0">
                <a:solidFill>
                  <a:srgbClr val="0432FF"/>
                </a:solidFill>
              </a:rPr>
              <a:t>Explained variance</a:t>
            </a:r>
          </a:p>
        </p:txBody>
      </p:sp>
      <p:sp>
        <p:nvSpPr>
          <p:cNvPr id="12" name="TextBox 11">
            <a:extLst>
              <a:ext uri="{FF2B5EF4-FFF2-40B4-BE49-F238E27FC236}">
                <a16:creationId xmlns:a16="http://schemas.microsoft.com/office/drawing/2014/main" id="{A0133ADE-D269-284F-A08A-DBD2BC064610}"/>
              </a:ext>
            </a:extLst>
          </p:cNvPr>
          <p:cNvSpPr txBox="1"/>
          <p:nvPr/>
        </p:nvSpPr>
        <p:spPr>
          <a:xfrm>
            <a:off x="5634575" y="1539449"/>
            <a:ext cx="2519151" cy="338554"/>
          </a:xfrm>
          <a:prstGeom prst="rect">
            <a:avLst/>
          </a:prstGeom>
          <a:noFill/>
        </p:spPr>
        <p:txBody>
          <a:bodyPr wrap="square" rtlCol="0">
            <a:spAutoFit/>
          </a:bodyPr>
          <a:lstStyle/>
          <a:p>
            <a:r>
              <a:rPr lang="en-US" sz="1600" dirty="0">
                <a:solidFill>
                  <a:srgbClr val="FF0000"/>
                </a:solidFill>
              </a:rPr>
              <a:t>Unexplained variance</a:t>
            </a:r>
          </a:p>
        </p:txBody>
      </p:sp>
      <p:cxnSp>
        <p:nvCxnSpPr>
          <p:cNvPr id="13" name="Straight Arrow Connector 12">
            <a:extLst>
              <a:ext uri="{FF2B5EF4-FFF2-40B4-BE49-F238E27FC236}">
                <a16:creationId xmlns:a16="http://schemas.microsoft.com/office/drawing/2014/main" id="{F35EFCB5-4D94-FE45-9279-9154D50F76A5}"/>
              </a:ext>
            </a:extLst>
          </p:cNvPr>
          <p:cNvCxnSpPr>
            <a:cxnSpLocks/>
          </p:cNvCxnSpPr>
          <p:nvPr/>
        </p:nvCxnSpPr>
        <p:spPr>
          <a:xfrm>
            <a:off x="4830745" y="1818415"/>
            <a:ext cx="94565" cy="28329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2E83754-0F98-E24D-B736-C74C0A7CC21B}"/>
              </a:ext>
            </a:extLst>
          </p:cNvPr>
          <p:cNvCxnSpPr>
            <a:cxnSpLocks/>
          </p:cNvCxnSpPr>
          <p:nvPr/>
        </p:nvCxnSpPr>
        <p:spPr>
          <a:xfrm flipH="1">
            <a:off x="5430426" y="1811740"/>
            <a:ext cx="397588" cy="24458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EFA9E4E-8B2E-284B-8BD1-6B944F0A089F}"/>
              </a:ext>
            </a:extLst>
          </p:cNvPr>
          <p:cNvCxnSpPr/>
          <p:nvPr/>
        </p:nvCxnSpPr>
        <p:spPr>
          <a:xfrm>
            <a:off x="8912951" y="1445566"/>
            <a:ext cx="0" cy="1225135"/>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2" name="Right Arrow 21">
            <a:extLst>
              <a:ext uri="{FF2B5EF4-FFF2-40B4-BE49-F238E27FC236}">
                <a16:creationId xmlns:a16="http://schemas.microsoft.com/office/drawing/2014/main" id="{0856E91A-5079-7943-B4E0-AB2F4FD0A6F3}"/>
              </a:ext>
            </a:extLst>
          </p:cNvPr>
          <p:cNvSpPr/>
          <p:nvPr/>
        </p:nvSpPr>
        <p:spPr>
          <a:xfrm>
            <a:off x="7972175" y="5085590"/>
            <a:ext cx="719181" cy="353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7673D2C-E322-9B4A-BAA6-F322784A1BD5}"/>
              </a:ext>
            </a:extLst>
          </p:cNvPr>
          <p:cNvSpPr txBox="1"/>
          <p:nvPr/>
        </p:nvSpPr>
        <p:spPr>
          <a:xfrm>
            <a:off x="8691356" y="5062507"/>
            <a:ext cx="2619772" cy="400110"/>
          </a:xfrm>
          <a:prstGeom prst="rect">
            <a:avLst/>
          </a:prstGeom>
          <a:noFill/>
          <a:ln>
            <a:solidFill>
              <a:schemeClr val="tx1"/>
            </a:solidFill>
          </a:ln>
        </p:spPr>
        <p:txBody>
          <a:bodyPr wrap="square" rtlCol="0">
            <a:spAutoFit/>
          </a:bodyPr>
          <a:lstStyle/>
          <a:p>
            <a:r>
              <a:rPr lang="en-US" sz="2000" dirty="0"/>
              <a:t>How much </a:t>
            </a:r>
            <a:r>
              <a:rPr lang="en-US" sz="2000" i="1" dirty="0"/>
              <a:t>N</a:t>
            </a:r>
            <a:r>
              <a:rPr lang="en-US" sz="2000" dirty="0"/>
              <a:t> to pay?</a:t>
            </a:r>
          </a:p>
        </p:txBody>
      </p:sp>
    </p:spTree>
    <p:extLst>
      <p:ext uri="{BB962C8B-B14F-4D97-AF65-F5344CB8AC3E}">
        <p14:creationId xmlns:p14="http://schemas.microsoft.com/office/powerpoint/2010/main" val="153263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18E7-CBE1-A14C-9474-C201E1D932DF}"/>
              </a:ext>
            </a:extLst>
          </p:cNvPr>
          <p:cNvSpPr>
            <a:spLocks noGrp="1"/>
          </p:cNvSpPr>
          <p:nvPr>
            <p:ph type="title"/>
          </p:nvPr>
        </p:nvSpPr>
        <p:spPr>
          <a:xfrm>
            <a:off x="772511" y="167764"/>
            <a:ext cx="10638206" cy="960394"/>
          </a:xfrm>
        </p:spPr>
        <p:txBody>
          <a:bodyPr>
            <a:noAutofit/>
          </a:bodyPr>
          <a:lstStyle/>
          <a:p>
            <a:r>
              <a:rPr lang="en-US" dirty="0"/>
              <a:t>Specific goals under the overarching goal</a:t>
            </a:r>
          </a:p>
        </p:txBody>
      </p:sp>
      <p:sp>
        <p:nvSpPr>
          <p:cNvPr id="3" name="Content Placeholder 2">
            <a:extLst>
              <a:ext uri="{FF2B5EF4-FFF2-40B4-BE49-F238E27FC236}">
                <a16:creationId xmlns:a16="http://schemas.microsoft.com/office/drawing/2014/main" id="{A775571F-13C5-0C41-876A-61A08DB71C24}"/>
              </a:ext>
            </a:extLst>
          </p:cNvPr>
          <p:cNvSpPr>
            <a:spLocks noGrp="1"/>
          </p:cNvSpPr>
          <p:nvPr>
            <p:ph idx="1"/>
          </p:nvPr>
        </p:nvSpPr>
        <p:spPr>
          <a:xfrm>
            <a:off x="572877" y="1128157"/>
            <a:ext cx="7304183" cy="5729843"/>
          </a:xfrm>
        </p:spPr>
        <p:txBody>
          <a:bodyPr>
            <a:normAutofit lnSpcReduction="10000"/>
          </a:bodyPr>
          <a:lstStyle/>
          <a:p>
            <a:pPr marL="457200" lvl="0" indent="-457200">
              <a:buFont typeface="+mj-lt"/>
              <a:buAutoNum type="arabicPeriod"/>
            </a:pPr>
            <a:r>
              <a:rPr lang="en-US" sz="2400" b="1" dirty="0">
                <a:latin typeface="Corbel" panose="020B0503020204020204" pitchFamily="34" charset="0"/>
              </a:rPr>
              <a:t>Empirical patterns </a:t>
            </a:r>
            <a:r>
              <a:rPr lang="en-US" sz="2400" dirty="0">
                <a:latin typeface="Corbel" panose="020B0503020204020204" pitchFamily="34" charset="0"/>
              </a:rPr>
              <a:t>of migration and their interactions with environmental forcing to be used as foundation to build our models</a:t>
            </a:r>
          </a:p>
          <a:p>
            <a:pPr marL="457200" lvl="0" indent="-457200">
              <a:buFont typeface="+mj-lt"/>
              <a:buAutoNum type="arabicPeriod"/>
            </a:pPr>
            <a:r>
              <a:rPr lang="en-US" sz="2400" b="1" dirty="0">
                <a:latin typeface="Corbel" panose="020B0503020204020204" pitchFamily="34" charset="0"/>
              </a:rPr>
              <a:t>A</a:t>
            </a:r>
            <a:r>
              <a:rPr lang="en-US" sz="2400" dirty="0">
                <a:latin typeface="Corbel" panose="020B0503020204020204" pitchFamily="34" charset="0"/>
              </a:rPr>
              <a:t>dvantages and drawbacks of existing data analysis methods, especially as applied to migration data, and how they may be combined to complement one another or integrated/modified into </a:t>
            </a:r>
            <a:r>
              <a:rPr lang="en-US" sz="2400" b="1" dirty="0">
                <a:latin typeface="Corbel" panose="020B0503020204020204" pitchFamily="34" charset="0"/>
              </a:rPr>
              <a:t>novel methods</a:t>
            </a:r>
          </a:p>
          <a:p>
            <a:pPr marL="457200" lvl="0" indent="-457200">
              <a:buFont typeface="+mj-lt"/>
              <a:buAutoNum type="arabicPeriod"/>
            </a:pPr>
            <a:r>
              <a:rPr lang="en-US" sz="2400" b="1" dirty="0">
                <a:latin typeface="Corbel" panose="020B0503020204020204" pitchFamily="34" charset="0"/>
              </a:rPr>
              <a:t>Mechanistic models </a:t>
            </a:r>
            <a:r>
              <a:rPr lang="en-US" sz="2400" dirty="0">
                <a:latin typeface="Corbel" panose="020B0503020204020204" pitchFamily="34" charset="0"/>
              </a:rPr>
              <a:t>of migration and environmental change where relationships between different social and biophysical factors are clearly laid out and their effects can be rigorously studied</a:t>
            </a:r>
          </a:p>
          <a:p>
            <a:pPr marL="457200" lvl="0" indent="-457200">
              <a:buFont typeface="+mj-lt"/>
              <a:buAutoNum type="arabicPeriod"/>
            </a:pPr>
            <a:r>
              <a:rPr lang="en-US" sz="2400" dirty="0">
                <a:latin typeface="Corbel" panose="020B0503020204020204" pitchFamily="34" charset="0"/>
              </a:rPr>
              <a:t>Systematic and flexible protocol to </a:t>
            </a:r>
            <a:r>
              <a:rPr lang="en-US" sz="2400" b="1" dirty="0">
                <a:latin typeface="Corbel" panose="020B0503020204020204" pitchFamily="34" charset="0"/>
              </a:rPr>
              <a:t>incorporate the empirical patterns into model design and structure</a:t>
            </a:r>
          </a:p>
          <a:p>
            <a:pPr marL="457200" lvl="0" indent="-457200">
              <a:buFont typeface="+mj-lt"/>
              <a:buAutoNum type="arabicPeriod"/>
            </a:pPr>
            <a:r>
              <a:rPr lang="en-US" sz="2400" dirty="0">
                <a:latin typeface="Corbel" panose="020B0503020204020204" pitchFamily="34" charset="0"/>
              </a:rPr>
              <a:t>Healthy </a:t>
            </a:r>
            <a:r>
              <a:rPr lang="en-US" sz="2400" b="1" dirty="0">
                <a:latin typeface="Corbel" panose="020B0503020204020204" pitchFamily="34" charset="0"/>
              </a:rPr>
              <a:t>dissemination</a:t>
            </a:r>
            <a:r>
              <a:rPr lang="en-US" sz="2400" dirty="0">
                <a:latin typeface="Corbel" panose="020B0503020204020204" pitchFamily="34" charset="0"/>
              </a:rPr>
              <a:t> of the project’s findings to generate interest and subsequently feedbacks to improve our models and theory</a:t>
            </a:r>
          </a:p>
        </p:txBody>
      </p:sp>
      <p:sp>
        <p:nvSpPr>
          <p:cNvPr id="4" name="Slide Number Placeholder 3">
            <a:extLst>
              <a:ext uri="{FF2B5EF4-FFF2-40B4-BE49-F238E27FC236}">
                <a16:creationId xmlns:a16="http://schemas.microsoft.com/office/drawing/2014/main" id="{E46B96AB-879D-A44F-9D9E-BCC874608AC2}"/>
              </a:ext>
            </a:extLst>
          </p:cNvPr>
          <p:cNvSpPr>
            <a:spLocks noGrp="1"/>
          </p:cNvSpPr>
          <p:nvPr>
            <p:ph type="sldNum" sz="quarter" idx="12"/>
          </p:nvPr>
        </p:nvSpPr>
        <p:spPr/>
        <p:txBody>
          <a:bodyPr/>
          <a:lstStyle/>
          <a:p>
            <a:fld id="{C01120BC-C45A-9140-B652-7DF8A8242B14}" type="slidenum">
              <a:rPr lang="en-US" smtClean="0"/>
              <a:t>6</a:t>
            </a:fld>
            <a:endParaRPr lang="en-US"/>
          </a:p>
        </p:txBody>
      </p:sp>
      <p:grpSp>
        <p:nvGrpSpPr>
          <p:cNvPr id="21" name="Group 20">
            <a:extLst>
              <a:ext uri="{FF2B5EF4-FFF2-40B4-BE49-F238E27FC236}">
                <a16:creationId xmlns:a16="http://schemas.microsoft.com/office/drawing/2014/main" id="{CE6EB7F5-1973-7D4D-B4EA-145525104E8A}"/>
              </a:ext>
            </a:extLst>
          </p:cNvPr>
          <p:cNvGrpSpPr/>
          <p:nvPr/>
        </p:nvGrpSpPr>
        <p:grpSpPr>
          <a:xfrm>
            <a:off x="8522566" y="1180390"/>
            <a:ext cx="2364250" cy="923330"/>
            <a:chOff x="8522566" y="1180390"/>
            <a:chExt cx="2364250" cy="923330"/>
          </a:xfrm>
        </p:grpSpPr>
        <p:sp>
          <p:nvSpPr>
            <p:cNvPr id="20" name="Rounded Rectangle 19">
              <a:extLst>
                <a:ext uri="{FF2B5EF4-FFF2-40B4-BE49-F238E27FC236}">
                  <a16:creationId xmlns:a16="http://schemas.microsoft.com/office/drawing/2014/main" id="{3DE9F449-131A-0942-A06B-64E87EB1A849}"/>
                </a:ext>
              </a:extLst>
            </p:cNvPr>
            <p:cNvSpPr/>
            <p:nvPr/>
          </p:nvSpPr>
          <p:spPr>
            <a:xfrm>
              <a:off x="8551308" y="1329906"/>
              <a:ext cx="2335508" cy="64633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5" name="Group 14">
              <a:extLst>
                <a:ext uri="{FF2B5EF4-FFF2-40B4-BE49-F238E27FC236}">
                  <a16:creationId xmlns:a16="http://schemas.microsoft.com/office/drawing/2014/main" id="{2382A5D1-B98F-1741-A5ED-1A1C48E53BCF}"/>
                </a:ext>
              </a:extLst>
            </p:cNvPr>
            <p:cNvGrpSpPr/>
            <p:nvPr/>
          </p:nvGrpSpPr>
          <p:grpSpPr>
            <a:xfrm>
              <a:off x="8522566" y="1180390"/>
              <a:ext cx="2364250" cy="923330"/>
              <a:chOff x="8522566" y="1180390"/>
              <a:chExt cx="2364250" cy="923330"/>
            </a:xfrm>
          </p:grpSpPr>
          <p:sp>
            <p:nvSpPr>
              <p:cNvPr id="5" name="TextBox 4">
                <a:extLst>
                  <a:ext uri="{FF2B5EF4-FFF2-40B4-BE49-F238E27FC236}">
                    <a16:creationId xmlns:a16="http://schemas.microsoft.com/office/drawing/2014/main" id="{57BD9D11-1287-5C44-A0CE-8795431FD35B}"/>
                  </a:ext>
                </a:extLst>
              </p:cNvPr>
              <p:cNvSpPr txBox="1"/>
              <p:nvPr/>
            </p:nvSpPr>
            <p:spPr>
              <a:xfrm>
                <a:off x="8522566" y="1180390"/>
                <a:ext cx="1271430" cy="923330"/>
              </a:xfrm>
              <a:prstGeom prst="rect">
                <a:avLst/>
              </a:prstGeom>
              <a:noFill/>
            </p:spPr>
            <p:txBody>
              <a:bodyPr wrap="square" rtlCol="0">
                <a:spAutoFit/>
              </a:bodyPr>
              <a:lstStyle/>
              <a:p>
                <a:r>
                  <a:rPr lang="en-US" sz="5400" b="1" dirty="0">
                    <a:solidFill>
                      <a:schemeClr val="bg1"/>
                    </a:solidFill>
                  </a:rPr>
                  <a:t>G1</a:t>
                </a:r>
              </a:p>
            </p:txBody>
          </p:sp>
          <p:sp>
            <p:nvSpPr>
              <p:cNvPr id="6" name="TextBox 5">
                <a:extLst>
                  <a:ext uri="{FF2B5EF4-FFF2-40B4-BE49-F238E27FC236}">
                    <a16:creationId xmlns:a16="http://schemas.microsoft.com/office/drawing/2014/main" id="{23FEAE93-9887-D144-A93D-4A650D473831}"/>
                  </a:ext>
                </a:extLst>
              </p:cNvPr>
              <p:cNvSpPr txBox="1"/>
              <p:nvPr/>
            </p:nvSpPr>
            <p:spPr>
              <a:xfrm>
                <a:off x="9540105" y="1329906"/>
                <a:ext cx="1346711" cy="646331"/>
              </a:xfrm>
              <a:prstGeom prst="rect">
                <a:avLst/>
              </a:prstGeom>
              <a:noFill/>
            </p:spPr>
            <p:txBody>
              <a:bodyPr wrap="square" rtlCol="0">
                <a:spAutoFit/>
              </a:bodyPr>
              <a:lstStyle/>
              <a:p>
                <a:r>
                  <a:rPr lang="en-US" b="1" dirty="0">
                    <a:solidFill>
                      <a:schemeClr val="bg1"/>
                    </a:solidFill>
                  </a:rPr>
                  <a:t>Empirical</a:t>
                </a:r>
              </a:p>
              <a:p>
                <a:r>
                  <a:rPr lang="en-US" b="1" dirty="0">
                    <a:solidFill>
                      <a:schemeClr val="bg1"/>
                    </a:solidFill>
                  </a:rPr>
                  <a:t>patterns</a:t>
                </a:r>
                <a:endParaRPr lang="en-US" dirty="0">
                  <a:solidFill>
                    <a:schemeClr val="bg1"/>
                  </a:solidFill>
                </a:endParaRPr>
              </a:p>
            </p:txBody>
          </p:sp>
        </p:grpSp>
      </p:grpSp>
      <p:grpSp>
        <p:nvGrpSpPr>
          <p:cNvPr id="29" name="Group 28">
            <a:extLst>
              <a:ext uri="{FF2B5EF4-FFF2-40B4-BE49-F238E27FC236}">
                <a16:creationId xmlns:a16="http://schemas.microsoft.com/office/drawing/2014/main" id="{DCF9D020-4226-DC4E-A425-DB6183484BB2}"/>
              </a:ext>
            </a:extLst>
          </p:cNvPr>
          <p:cNvGrpSpPr/>
          <p:nvPr/>
        </p:nvGrpSpPr>
        <p:grpSpPr>
          <a:xfrm>
            <a:off x="8542762" y="2313293"/>
            <a:ext cx="2447130" cy="923330"/>
            <a:chOff x="8542762" y="2313293"/>
            <a:chExt cx="2447130" cy="923330"/>
          </a:xfrm>
        </p:grpSpPr>
        <p:sp>
          <p:nvSpPr>
            <p:cNvPr id="22" name="Rounded Rectangle 21">
              <a:extLst>
                <a:ext uri="{FF2B5EF4-FFF2-40B4-BE49-F238E27FC236}">
                  <a16:creationId xmlns:a16="http://schemas.microsoft.com/office/drawing/2014/main" id="{9C5C3076-1D49-AD44-AE6D-AD4EE7D2EA4C}"/>
                </a:ext>
              </a:extLst>
            </p:cNvPr>
            <p:cNvSpPr/>
            <p:nvPr/>
          </p:nvSpPr>
          <p:spPr>
            <a:xfrm>
              <a:off x="8573842" y="2471355"/>
              <a:ext cx="2312974" cy="64786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89AD003-D5C2-4640-945F-B732BACE8D96}"/>
                </a:ext>
              </a:extLst>
            </p:cNvPr>
            <p:cNvGrpSpPr/>
            <p:nvPr/>
          </p:nvGrpSpPr>
          <p:grpSpPr>
            <a:xfrm>
              <a:off x="8542762" y="2313293"/>
              <a:ext cx="2447130" cy="923330"/>
              <a:chOff x="8542762" y="2313293"/>
              <a:chExt cx="2447130" cy="923330"/>
            </a:xfrm>
          </p:grpSpPr>
          <p:sp>
            <p:nvSpPr>
              <p:cNvPr id="7" name="TextBox 6">
                <a:extLst>
                  <a:ext uri="{FF2B5EF4-FFF2-40B4-BE49-F238E27FC236}">
                    <a16:creationId xmlns:a16="http://schemas.microsoft.com/office/drawing/2014/main" id="{38F2AE37-9EE4-1048-9225-EA1310971BDA}"/>
                  </a:ext>
                </a:extLst>
              </p:cNvPr>
              <p:cNvSpPr txBox="1"/>
              <p:nvPr/>
            </p:nvSpPr>
            <p:spPr>
              <a:xfrm>
                <a:off x="8542762" y="2313293"/>
                <a:ext cx="1271430" cy="923330"/>
              </a:xfrm>
              <a:prstGeom prst="rect">
                <a:avLst/>
              </a:prstGeom>
              <a:noFill/>
            </p:spPr>
            <p:txBody>
              <a:bodyPr wrap="square" rtlCol="0">
                <a:spAutoFit/>
              </a:bodyPr>
              <a:lstStyle/>
              <a:p>
                <a:r>
                  <a:rPr lang="en-US" sz="5400" b="1" dirty="0">
                    <a:solidFill>
                      <a:schemeClr val="bg1"/>
                    </a:solidFill>
                  </a:rPr>
                  <a:t>G2</a:t>
                </a:r>
              </a:p>
            </p:txBody>
          </p:sp>
          <p:sp>
            <p:nvSpPr>
              <p:cNvPr id="8" name="TextBox 7">
                <a:extLst>
                  <a:ext uri="{FF2B5EF4-FFF2-40B4-BE49-F238E27FC236}">
                    <a16:creationId xmlns:a16="http://schemas.microsoft.com/office/drawing/2014/main" id="{76ACF8FE-D74D-F741-AEC3-6EADED29C470}"/>
                  </a:ext>
                </a:extLst>
              </p:cNvPr>
              <p:cNvSpPr txBox="1"/>
              <p:nvPr/>
            </p:nvSpPr>
            <p:spPr>
              <a:xfrm>
                <a:off x="9560301" y="2462809"/>
                <a:ext cx="1429591" cy="646331"/>
              </a:xfrm>
              <a:prstGeom prst="rect">
                <a:avLst/>
              </a:prstGeom>
              <a:noFill/>
            </p:spPr>
            <p:txBody>
              <a:bodyPr wrap="square" rtlCol="0">
                <a:spAutoFit/>
              </a:bodyPr>
              <a:lstStyle/>
              <a:p>
                <a:r>
                  <a:rPr lang="en-US" b="1" dirty="0">
                    <a:solidFill>
                      <a:schemeClr val="bg1"/>
                    </a:solidFill>
                  </a:rPr>
                  <a:t>Novel data analysis</a:t>
                </a:r>
                <a:endParaRPr lang="en-US" dirty="0">
                  <a:solidFill>
                    <a:schemeClr val="bg1"/>
                  </a:solidFill>
                </a:endParaRPr>
              </a:p>
            </p:txBody>
          </p:sp>
        </p:grpSp>
      </p:grpSp>
      <p:grpSp>
        <p:nvGrpSpPr>
          <p:cNvPr id="26" name="Group 25">
            <a:extLst>
              <a:ext uri="{FF2B5EF4-FFF2-40B4-BE49-F238E27FC236}">
                <a16:creationId xmlns:a16="http://schemas.microsoft.com/office/drawing/2014/main" id="{9153DE73-CE04-3941-BCE3-D117FE75A0AE}"/>
              </a:ext>
            </a:extLst>
          </p:cNvPr>
          <p:cNvGrpSpPr/>
          <p:nvPr/>
        </p:nvGrpSpPr>
        <p:grpSpPr>
          <a:xfrm>
            <a:off x="8575813" y="3522555"/>
            <a:ext cx="2912943" cy="923330"/>
            <a:chOff x="8575813" y="3522555"/>
            <a:chExt cx="2912943" cy="923330"/>
          </a:xfrm>
        </p:grpSpPr>
        <p:sp>
          <p:nvSpPr>
            <p:cNvPr id="23" name="Rounded Rectangle 22">
              <a:extLst>
                <a:ext uri="{FF2B5EF4-FFF2-40B4-BE49-F238E27FC236}">
                  <a16:creationId xmlns:a16="http://schemas.microsoft.com/office/drawing/2014/main" id="{E40A6F30-237C-8142-BF6B-62F6C8FE187B}"/>
                </a:ext>
              </a:extLst>
            </p:cNvPr>
            <p:cNvSpPr/>
            <p:nvPr/>
          </p:nvSpPr>
          <p:spPr>
            <a:xfrm>
              <a:off x="8606392" y="3674146"/>
              <a:ext cx="2588599" cy="64008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EC3A363-AFEA-AE40-843D-73CABDFA33F1}"/>
                </a:ext>
              </a:extLst>
            </p:cNvPr>
            <p:cNvGrpSpPr/>
            <p:nvPr/>
          </p:nvGrpSpPr>
          <p:grpSpPr>
            <a:xfrm>
              <a:off x="8575813" y="3522555"/>
              <a:ext cx="2912943" cy="923330"/>
              <a:chOff x="8575813" y="3522555"/>
              <a:chExt cx="2912943" cy="923330"/>
            </a:xfrm>
          </p:grpSpPr>
          <p:sp>
            <p:nvSpPr>
              <p:cNvPr id="9" name="TextBox 8">
                <a:extLst>
                  <a:ext uri="{FF2B5EF4-FFF2-40B4-BE49-F238E27FC236}">
                    <a16:creationId xmlns:a16="http://schemas.microsoft.com/office/drawing/2014/main" id="{17B927EB-220E-6B40-97FF-609A4F025B94}"/>
                  </a:ext>
                </a:extLst>
              </p:cNvPr>
              <p:cNvSpPr txBox="1"/>
              <p:nvPr/>
            </p:nvSpPr>
            <p:spPr>
              <a:xfrm>
                <a:off x="8575813" y="3522555"/>
                <a:ext cx="1271430" cy="923330"/>
              </a:xfrm>
              <a:prstGeom prst="rect">
                <a:avLst/>
              </a:prstGeom>
              <a:noFill/>
            </p:spPr>
            <p:txBody>
              <a:bodyPr wrap="square" rtlCol="0">
                <a:spAutoFit/>
              </a:bodyPr>
              <a:lstStyle/>
              <a:p>
                <a:r>
                  <a:rPr lang="en-US" sz="5400" b="1" dirty="0">
                    <a:solidFill>
                      <a:schemeClr val="bg1"/>
                    </a:solidFill>
                  </a:rPr>
                  <a:t>G3</a:t>
                </a:r>
              </a:p>
            </p:txBody>
          </p:sp>
          <p:sp>
            <p:nvSpPr>
              <p:cNvPr id="10" name="TextBox 9">
                <a:extLst>
                  <a:ext uri="{FF2B5EF4-FFF2-40B4-BE49-F238E27FC236}">
                    <a16:creationId xmlns:a16="http://schemas.microsoft.com/office/drawing/2014/main" id="{E0280007-E57D-204B-A186-854DAE0D0308}"/>
                  </a:ext>
                </a:extLst>
              </p:cNvPr>
              <p:cNvSpPr txBox="1"/>
              <p:nvPr/>
            </p:nvSpPr>
            <p:spPr>
              <a:xfrm>
                <a:off x="9593352" y="3672071"/>
                <a:ext cx="1895404" cy="646331"/>
              </a:xfrm>
              <a:prstGeom prst="rect">
                <a:avLst/>
              </a:prstGeom>
              <a:noFill/>
            </p:spPr>
            <p:txBody>
              <a:bodyPr wrap="square" rtlCol="0">
                <a:spAutoFit/>
              </a:bodyPr>
              <a:lstStyle/>
              <a:p>
                <a:r>
                  <a:rPr lang="en-US" b="1" dirty="0">
                    <a:solidFill>
                      <a:schemeClr val="bg1"/>
                    </a:solidFill>
                  </a:rPr>
                  <a:t>Mechanistic models</a:t>
                </a:r>
                <a:endParaRPr lang="en-US" dirty="0">
                  <a:solidFill>
                    <a:schemeClr val="bg1"/>
                  </a:solidFill>
                </a:endParaRPr>
              </a:p>
            </p:txBody>
          </p:sp>
        </p:grpSp>
      </p:grpSp>
      <p:grpSp>
        <p:nvGrpSpPr>
          <p:cNvPr id="27" name="Group 26">
            <a:extLst>
              <a:ext uri="{FF2B5EF4-FFF2-40B4-BE49-F238E27FC236}">
                <a16:creationId xmlns:a16="http://schemas.microsoft.com/office/drawing/2014/main" id="{D5C04539-A5F1-2C47-90A4-E776BD91A300}"/>
              </a:ext>
            </a:extLst>
          </p:cNvPr>
          <p:cNvGrpSpPr/>
          <p:nvPr/>
        </p:nvGrpSpPr>
        <p:grpSpPr>
          <a:xfrm>
            <a:off x="8575813" y="4591275"/>
            <a:ext cx="2311003" cy="923330"/>
            <a:chOff x="8575813" y="4591275"/>
            <a:chExt cx="2311003" cy="923330"/>
          </a:xfrm>
        </p:grpSpPr>
        <p:sp>
          <p:nvSpPr>
            <p:cNvPr id="24" name="Rounded Rectangle 23">
              <a:extLst>
                <a:ext uri="{FF2B5EF4-FFF2-40B4-BE49-F238E27FC236}">
                  <a16:creationId xmlns:a16="http://schemas.microsoft.com/office/drawing/2014/main" id="{FBEAC461-187A-3042-90B6-731C6060270E}"/>
                </a:ext>
              </a:extLst>
            </p:cNvPr>
            <p:cNvSpPr/>
            <p:nvPr/>
          </p:nvSpPr>
          <p:spPr>
            <a:xfrm>
              <a:off x="8606393" y="4740791"/>
              <a:ext cx="2178400" cy="64008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68B4BE6-E169-C046-B2A4-929B0D2F5D1B}"/>
                </a:ext>
              </a:extLst>
            </p:cNvPr>
            <p:cNvGrpSpPr/>
            <p:nvPr/>
          </p:nvGrpSpPr>
          <p:grpSpPr>
            <a:xfrm>
              <a:off x="8575813" y="4591275"/>
              <a:ext cx="2311003" cy="923330"/>
              <a:chOff x="8575813" y="4591275"/>
              <a:chExt cx="2311003" cy="923330"/>
            </a:xfrm>
          </p:grpSpPr>
          <p:sp>
            <p:nvSpPr>
              <p:cNvPr id="11" name="TextBox 10">
                <a:extLst>
                  <a:ext uri="{FF2B5EF4-FFF2-40B4-BE49-F238E27FC236}">
                    <a16:creationId xmlns:a16="http://schemas.microsoft.com/office/drawing/2014/main" id="{520DADD8-EE96-6C4D-99E1-41215220AD45}"/>
                  </a:ext>
                </a:extLst>
              </p:cNvPr>
              <p:cNvSpPr txBox="1"/>
              <p:nvPr/>
            </p:nvSpPr>
            <p:spPr>
              <a:xfrm>
                <a:off x="8575813" y="4591275"/>
                <a:ext cx="1271430" cy="923330"/>
              </a:xfrm>
              <a:prstGeom prst="rect">
                <a:avLst/>
              </a:prstGeom>
              <a:noFill/>
            </p:spPr>
            <p:txBody>
              <a:bodyPr wrap="square" rtlCol="0">
                <a:spAutoFit/>
              </a:bodyPr>
              <a:lstStyle/>
              <a:p>
                <a:r>
                  <a:rPr lang="en-US" sz="5400" b="1" dirty="0">
                    <a:solidFill>
                      <a:schemeClr val="bg1"/>
                    </a:solidFill>
                  </a:rPr>
                  <a:t>G4</a:t>
                </a:r>
              </a:p>
            </p:txBody>
          </p:sp>
          <p:sp>
            <p:nvSpPr>
              <p:cNvPr id="12" name="TextBox 11">
                <a:extLst>
                  <a:ext uri="{FF2B5EF4-FFF2-40B4-BE49-F238E27FC236}">
                    <a16:creationId xmlns:a16="http://schemas.microsoft.com/office/drawing/2014/main" id="{54827A84-ACA3-6443-B167-71137371F709}"/>
                  </a:ext>
                </a:extLst>
              </p:cNvPr>
              <p:cNvSpPr txBox="1"/>
              <p:nvPr/>
            </p:nvSpPr>
            <p:spPr>
              <a:xfrm>
                <a:off x="9615386" y="4740791"/>
                <a:ext cx="1271430" cy="646331"/>
              </a:xfrm>
              <a:prstGeom prst="rect">
                <a:avLst/>
              </a:prstGeom>
              <a:noFill/>
            </p:spPr>
            <p:txBody>
              <a:bodyPr wrap="square" rtlCol="0">
                <a:spAutoFit/>
              </a:bodyPr>
              <a:lstStyle/>
              <a:p>
                <a:r>
                  <a:rPr lang="en-US" b="1" dirty="0">
                    <a:solidFill>
                      <a:schemeClr val="bg1"/>
                    </a:solidFill>
                  </a:rPr>
                  <a:t>Patterns + model</a:t>
                </a:r>
                <a:endParaRPr lang="en-US" dirty="0">
                  <a:solidFill>
                    <a:schemeClr val="bg1"/>
                  </a:solidFill>
                </a:endParaRPr>
              </a:p>
            </p:txBody>
          </p:sp>
        </p:grpSp>
      </p:grpSp>
      <p:grpSp>
        <p:nvGrpSpPr>
          <p:cNvPr id="28" name="Group 27">
            <a:extLst>
              <a:ext uri="{FF2B5EF4-FFF2-40B4-BE49-F238E27FC236}">
                <a16:creationId xmlns:a16="http://schemas.microsoft.com/office/drawing/2014/main" id="{31C69B11-0CF4-FF41-91B8-3508487AA3AD}"/>
              </a:ext>
            </a:extLst>
          </p:cNvPr>
          <p:cNvGrpSpPr/>
          <p:nvPr/>
        </p:nvGrpSpPr>
        <p:grpSpPr>
          <a:xfrm>
            <a:off x="8580755" y="5560663"/>
            <a:ext cx="2912943" cy="923330"/>
            <a:chOff x="8580755" y="5560663"/>
            <a:chExt cx="2912943" cy="923330"/>
          </a:xfrm>
        </p:grpSpPr>
        <p:sp>
          <p:nvSpPr>
            <p:cNvPr id="25" name="Rounded Rectangle 24">
              <a:extLst>
                <a:ext uri="{FF2B5EF4-FFF2-40B4-BE49-F238E27FC236}">
                  <a16:creationId xmlns:a16="http://schemas.microsoft.com/office/drawing/2014/main" id="{AF5F9366-90C0-174E-9962-3D7DF3068FD3}"/>
                </a:ext>
              </a:extLst>
            </p:cNvPr>
            <p:cNvSpPr/>
            <p:nvPr/>
          </p:nvSpPr>
          <p:spPr>
            <a:xfrm>
              <a:off x="8614940" y="5705255"/>
              <a:ext cx="2580052" cy="64008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866A78D-37D1-B74E-9E2B-C6A1E0DD296B}"/>
                </a:ext>
              </a:extLst>
            </p:cNvPr>
            <p:cNvGrpSpPr/>
            <p:nvPr/>
          </p:nvGrpSpPr>
          <p:grpSpPr>
            <a:xfrm>
              <a:off x="8580755" y="5560663"/>
              <a:ext cx="2912943" cy="923330"/>
              <a:chOff x="8580755" y="5560663"/>
              <a:chExt cx="2912943" cy="923330"/>
            </a:xfrm>
          </p:grpSpPr>
          <p:sp>
            <p:nvSpPr>
              <p:cNvPr id="13" name="TextBox 12">
                <a:extLst>
                  <a:ext uri="{FF2B5EF4-FFF2-40B4-BE49-F238E27FC236}">
                    <a16:creationId xmlns:a16="http://schemas.microsoft.com/office/drawing/2014/main" id="{BC96B79D-42B9-0540-9F8F-911C1F6D6AAA}"/>
                  </a:ext>
                </a:extLst>
              </p:cNvPr>
              <p:cNvSpPr txBox="1"/>
              <p:nvPr/>
            </p:nvSpPr>
            <p:spPr>
              <a:xfrm>
                <a:off x="8580755" y="5560663"/>
                <a:ext cx="1271430" cy="923330"/>
              </a:xfrm>
              <a:prstGeom prst="rect">
                <a:avLst/>
              </a:prstGeom>
              <a:noFill/>
            </p:spPr>
            <p:txBody>
              <a:bodyPr wrap="square" rtlCol="0">
                <a:spAutoFit/>
              </a:bodyPr>
              <a:lstStyle/>
              <a:p>
                <a:r>
                  <a:rPr lang="en-US" sz="5400" b="1" dirty="0">
                    <a:solidFill>
                      <a:schemeClr val="bg1"/>
                    </a:solidFill>
                  </a:rPr>
                  <a:t>G5</a:t>
                </a:r>
              </a:p>
            </p:txBody>
          </p:sp>
          <p:sp>
            <p:nvSpPr>
              <p:cNvPr id="14" name="TextBox 13">
                <a:extLst>
                  <a:ext uri="{FF2B5EF4-FFF2-40B4-BE49-F238E27FC236}">
                    <a16:creationId xmlns:a16="http://schemas.microsoft.com/office/drawing/2014/main" id="{B839FE83-85B1-6E4F-915C-677ADD57706D}"/>
                  </a:ext>
                </a:extLst>
              </p:cNvPr>
              <p:cNvSpPr txBox="1"/>
              <p:nvPr/>
            </p:nvSpPr>
            <p:spPr>
              <a:xfrm>
                <a:off x="9598294" y="5842383"/>
                <a:ext cx="1895404" cy="369332"/>
              </a:xfrm>
              <a:prstGeom prst="rect">
                <a:avLst/>
              </a:prstGeom>
              <a:noFill/>
            </p:spPr>
            <p:txBody>
              <a:bodyPr wrap="square" rtlCol="0">
                <a:spAutoFit/>
              </a:bodyPr>
              <a:lstStyle/>
              <a:p>
                <a:r>
                  <a:rPr lang="en-US" b="1" dirty="0">
                    <a:solidFill>
                      <a:schemeClr val="bg1"/>
                    </a:solidFill>
                  </a:rPr>
                  <a:t>Disseminate</a:t>
                </a:r>
                <a:endParaRPr lang="en-US" dirty="0">
                  <a:solidFill>
                    <a:schemeClr val="bg1"/>
                  </a:solidFill>
                </a:endParaRPr>
              </a:p>
            </p:txBody>
          </p:sp>
        </p:grpSp>
      </p:grpSp>
    </p:spTree>
    <p:extLst>
      <p:ext uri="{BB962C8B-B14F-4D97-AF65-F5344CB8AC3E}">
        <p14:creationId xmlns:p14="http://schemas.microsoft.com/office/powerpoint/2010/main" val="28558137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99EE0-C8F5-6149-B535-18B59101F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50" y="3206750"/>
            <a:ext cx="8305800" cy="3416300"/>
          </a:xfrm>
          <a:prstGeom prst="rect">
            <a:avLst/>
          </a:prstGeom>
        </p:spPr>
      </p:pic>
      <p:sp>
        <p:nvSpPr>
          <p:cNvPr id="2" name="Title 1">
            <a:extLst>
              <a:ext uri="{FF2B5EF4-FFF2-40B4-BE49-F238E27FC236}">
                <a16:creationId xmlns:a16="http://schemas.microsoft.com/office/drawing/2014/main" id="{AA9C5556-6CD2-CD49-AB5A-D9D2482033FB}"/>
              </a:ext>
            </a:extLst>
          </p:cNvPr>
          <p:cNvSpPr>
            <a:spLocks noGrp="1"/>
          </p:cNvSpPr>
          <p:nvPr>
            <p:ph type="title"/>
          </p:nvPr>
        </p:nvSpPr>
        <p:spPr>
          <a:xfrm>
            <a:off x="746654" y="-100747"/>
            <a:ext cx="10956874" cy="1609344"/>
          </a:xfrm>
        </p:spPr>
        <p:txBody>
          <a:bodyPr/>
          <a:lstStyle/>
          <a:p>
            <a:r>
              <a:rPr lang="en-US" dirty="0"/>
              <a:t>IDENTIFYING the stochastic VARIANCE</a:t>
            </a:r>
          </a:p>
        </p:txBody>
      </p:sp>
      <p:sp>
        <p:nvSpPr>
          <p:cNvPr id="12" name="Content Placeholder 2">
            <a:extLst>
              <a:ext uri="{FF2B5EF4-FFF2-40B4-BE49-F238E27FC236}">
                <a16:creationId xmlns:a16="http://schemas.microsoft.com/office/drawing/2014/main" id="{255C71E2-A39A-F545-98B7-517A08DF8319}"/>
              </a:ext>
            </a:extLst>
          </p:cNvPr>
          <p:cNvSpPr>
            <a:spLocks noGrp="1"/>
          </p:cNvSpPr>
          <p:nvPr>
            <p:ph idx="1"/>
          </p:nvPr>
        </p:nvSpPr>
        <p:spPr>
          <a:xfrm>
            <a:off x="585456" y="1116472"/>
            <a:ext cx="10956873" cy="5516545"/>
          </a:xfrm>
        </p:spPr>
        <p:txBody>
          <a:bodyPr>
            <a:normAutofit/>
          </a:bodyPr>
          <a:lstStyle/>
          <a:p>
            <a:r>
              <a:rPr lang="en-US" sz="2800" dirty="0">
                <a:solidFill>
                  <a:srgbClr val="000000"/>
                </a:solidFill>
                <a:latin typeface="Rockwell" panose="02060603020205020403" pitchFamily="18" charset="77"/>
              </a:rPr>
              <a:t>Quantifying </a:t>
            </a:r>
            <a:r>
              <a:rPr lang="en-US" sz="2800" dirty="0" err="1">
                <a:solidFill>
                  <a:srgbClr val="000000"/>
                </a:solidFill>
                <a:latin typeface="Rockwell" panose="02060603020205020403" pitchFamily="18" charset="77"/>
              </a:rPr>
              <a:t>V</a:t>
            </a:r>
            <a:r>
              <a:rPr lang="en-US" sz="2800" baseline="-25000" dirty="0" err="1">
                <a:solidFill>
                  <a:srgbClr val="000000"/>
                </a:solidFill>
                <a:latin typeface="Rockwell" panose="02060603020205020403" pitchFamily="18" charset="77"/>
              </a:rPr>
              <a:t>err</a:t>
            </a:r>
            <a:r>
              <a:rPr lang="en-US" sz="2800" dirty="0">
                <a:solidFill>
                  <a:srgbClr val="000000"/>
                </a:solidFill>
                <a:latin typeface="Rockwell" panose="02060603020205020403" pitchFamily="18" charset="77"/>
              </a:rPr>
              <a:t> value drastically changes the understanding of the ABM predictions (ex. </a:t>
            </a:r>
            <a:r>
              <a:rPr lang="en-US" sz="2800" dirty="0"/>
              <a:t>AND+AND MODEL)</a:t>
            </a:r>
            <a:r>
              <a:rPr lang="en-US" sz="2800" dirty="0">
                <a:solidFill>
                  <a:srgbClr val="000000"/>
                </a:solidFill>
                <a:latin typeface="Rockwell" panose="02060603020205020403" pitchFamily="18" charset="77"/>
              </a:rPr>
              <a:t>:</a:t>
            </a:r>
          </a:p>
        </p:txBody>
      </p:sp>
      <p:sp>
        <p:nvSpPr>
          <p:cNvPr id="4" name="Slide Number Placeholder 3">
            <a:extLst>
              <a:ext uri="{FF2B5EF4-FFF2-40B4-BE49-F238E27FC236}">
                <a16:creationId xmlns:a16="http://schemas.microsoft.com/office/drawing/2014/main" id="{4E3F6065-5207-AB4C-990C-5C599CA8EC2D}"/>
              </a:ext>
            </a:extLst>
          </p:cNvPr>
          <p:cNvSpPr>
            <a:spLocks noGrp="1"/>
          </p:cNvSpPr>
          <p:nvPr>
            <p:ph type="sldNum" sz="quarter" idx="12"/>
          </p:nvPr>
        </p:nvSpPr>
        <p:spPr>
          <a:xfrm>
            <a:off x="14040474" y="7494687"/>
            <a:ext cx="640080" cy="365125"/>
          </a:xfrm>
        </p:spPr>
        <p:txBody>
          <a:bodyPr/>
          <a:lstStyle/>
          <a:p>
            <a:fld id="{4FAB73BC-B049-4115-A692-8D63A059BFB8}" type="slidenum">
              <a:rPr lang="en-US" smtClean="0"/>
              <a:t>60</a:t>
            </a:fld>
            <a:endParaRPr lang="en-US"/>
          </a:p>
        </p:txBody>
      </p:sp>
      <p:pic>
        <p:nvPicPr>
          <p:cNvPr id="28" name="Picture 27">
            <a:extLst>
              <a:ext uri="{FF2B5EF4-FFF2-40B4-BE49-F238E27FC236}">
                <a16:creationId xmlns:a16="http://schemas.microsoft.com/office/drawing/2014/main" id="{C9621029-54AF-B648-94CA-8179C2BCD1CD}"/>
              </a:ext>
            </a:extLst>
          </p:cNvPr>
          <p:cNvPicPr>
            <a:picLocks noChangeAspect="1"/>
          </p:cNvPicPr>
          <p:nvPr/>
        </p:nvPicPr>
        <p:blipFill rotWithShape="1">
          <a:blip r:embed="rId3">
            <a:extLst>
              <a:ext uri="{28A0092B-C50C-407E-A947-70E740481C1C}">
                <a14:useLocalDpi xmlns:a14="http://schemas.microsoft.com/office/drawing/2010/main" val="0"/>
              </a:ext>
            </a:extLst>
          </a:blip>
          <a:srcRect l="79793" t="78765" r="936" b="8779"/>
          <a:stretch/>
        </p:blipFill>
        <p:spPr>
          <a:xfrm>
            <a:off x="4695754" y="5915006"/>
            <a:ext cx="1323193" cy="570191"/>
          </a:xfrm>
          <a:prstGeom prst="rect">
            <a:avLst/>
          </a:prstGeom>
        </p:spPr>
      </p:pic>
      <p:sp>
        <p:nvSpPr>
          <p:cNvPr id="14" name="TextBox 13">
            <a:extLst>
              <a:ext uri="{FF2B5EF4-FFF2-40B4-BE49-F238E27FC236}">
                <a16:creationId xmlns:a16="http://schemas.microsoft.com/office/drawing/2014/main" id="{94CE5695-D7A9-404E-AE58-E9F9EBC07D3A}"/>
              </a:ext>
            </a:extLst>
          </p:cNvPr>
          <p:cNvSpPr txBox="1"/>
          <p:nvPr/>
        </p:nvSpPr>
        <p:spPr>
          <a:xfrm>
            <a:off x="2695259" y="4627013"/>
            <a:ext cx="1541949" cy="707886"/>
          </a:xfrm>
          <a:prstGeom prst="rect">
            <a:avLst/>
          </a:prstGeom>
          <a:noFill/>
        </p:spPr>
        <p:txBody>
          <a:bodyPr wrap="square" rtlCol="0">
            <a:spAutoFit/>
          </a:bodyPr>
          <a:lstStyle/>
          <a:p>
            <a:pPr algn="ctr"/>
            <a:r>
              <a:rPr lang="en-US" sz="2000" b="1" dirty="0"/>
              <a:t>Population 5</a:t>
            </a:r>
          </a:p>
        </p:txBody>
      </p:sp>
      <p:sp>
        <p:nvSpPr>
          <p:cNvPr id="31" name="Rectangle 30">
            <a:extLst>
              <a:ext uri="{FF2B5EF4-FFF2-40B4-BE49-F238E27FC236}">
                <a16:creationId xmlns:a16="http://schemas.microsoft.com/office/drawing/2014/main" id="{77349F4B-A294-874F-A763-6CC91CF1FA0B}"/>
              </a:ext>
            </a:extLst>
          </p:cNvPr>
          <p:cNvSpPr/>
          <p:nvPr/>
        </p:nvSpPr>
        <p:spPr>
          <a:xfrm>
            <a:off x="9176485" y="6502803"/>
            <a:ext cx="567040" cy="126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B771D52-896A-4A4A-BAC4-F559957981A6}"/>
              </a:ext>
            </a:extLst>
          </p:cNvPr>
          <p:cNvSpPr/>
          <p:nvPr/>
        </p:nvSpPr>
        <p:spPr>
          <a:xfrm>
            <a:off x="7036912" y="3191771"/>
            <a:ext cx="724095" cy="207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E44B796C-A644-4142-9D4B-80947DEF608E}"/>
              </a:ext>
            </a:extLst>
          </p:cNvPr>
          <p:cNvCxnSpPr>
            <a:cxnSpLocks/>
          </p:cNvCxnSpPr>
          <p:nvPr/>
        </p:nvCxnSpPr>
        <p:spPr>
          <a:xfrm>
            <a:off x="6857115" y="3529359"/>
            <a:ext cx="423474" cy="331089"/>
          </a:xfrm>
          <a:prstGeom prst="straightConnector1">
            <a:avLst/>
          </a:prstGeom>
          <a:ln w="1905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5A0933F-92F0-1044-9954-B1B3FD456BEF}"/>
              </a:ext>
            </a:extLst>
          </p:cNvPr>
          <p:cNvCxnSpPr>
            <a:cxnSpLocks/>
          </p:cNvCxnSpPr>
          <p:nvPr/>
        </p:nvCxnSpPr>
        <p:spPr>
          <a:xfrm flipH="1" flipV="1">
            <a:off x="9674244" y="6040866"/>
            <a:ext cx="456356" cy="9316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850A3B0-9F75-0B46-8968-EFC0A227B61A}"/>
              </a:ext>
            </a:extLst>
          </p:cNvPr>
          <p:cNvSpPr txBox="1"/>
          <p:nvPr/>
        </p:nvSpPr>
        <p:spPr>
          <a:xfrm>
            <a:off x="6068292" y="3206474"/>
            <a:ext cx="1228812" cy="584775"/>
          </a:xfrm>
          <a:prstGeom prst="rect">
            <a:avLst/>
          </a:prstGeom>
          <a:noFill/>
        </p:spPr>
        <p:txBody>
          <a:bodyPr wrap="square" rtlCol="0">
            <a:spAutoFit/>
          </a:bodyPr>
          <a:lstStyle/>
          <a:p>
            <a:r>
              <a:rPr lang="en-US" sz="1600" b="1" dirty="0">
                <a:solidFill>
                  <a:srgbClr val="0432FF"/>
                </a:solidFill>
              </a:rPr>
              <a:t>Explained 63%</a:t>
            </a:r>
          </a:p>
        </p:txBody>
      </p:sp>
      <p:sp>
        <p:nvSpPr>
          <p:cNvPr id="34" name="TextBox 33">
            <a:extLst>
              <a:ext uri="{FF2B5EF4-FFF2-40B4-BE49-F238E27FC236}">
                <a16:creationId xmlns:a16="http://schemas.microsoft.com/office/drawing/2014/main" id="{3A20C81B-E4C1-EA49-A78E-03B98916E677}"/>
              </a:ext>
            </a:extLst>
          </p:cNvPr>
          <p:cNvSpPr txBox="1"/>
          <p:nvPr/>
        </p:nvSpPr>
        <p:spPr>
          <a:xfrm>
            <a:off x="9902422" y="5741528"/>
            <a:ext cx="1502334" cy="584775"/>
          </a:xfrm>
          <a:prstGeom prst="rect">
            <a:avLst/>
          </a:prstGeom>
          <a:noFill/>
        </p:spPr>
        <p:txBody>
          <a:bodyPr wrap="none" rtlCol="0">
            <a:spAutoFit/>
          </a:bodyPr>
          <a:lstStyle/>
          <a:p>
            <a:r>
              <a:rPr lang="en-US" sz="1600" b="1" dirty="0">
                <a:solidFill>
                  <a:srgbClr val="FF0000"/>
                </a:solidFill>
              </a:rPr>
              <a:t>Unexplained </a:t>
            </a:r>
          </a:p>
          <a:p>
            <a:r>
              <a:rPr lang="en-US" sz="1600" b="1" dirty="0">
                <a:solidFill>
                  <a:srgbClr val="FF0000"/>
                </a:solidFill>
              </a:rPr>
              <a:t>               37%</a:t>
            </a:r>
          </a:p>
        </p:txBody>
      </p:sp>
      <p:sp>
        <p:nvSpPr>
          <p:cNvPr id="40" name="TextBox 39">
            <a:extLst>
              <a:ext uri="{FF2B5EF4-FFF2-40B4-BE49-F238E27FC236}">
                <a16:creationId xmlns:a16="http://schemas.microsoft.com/office/drawing/2014/main" id="{42A6D689-C5BE-0349-85B9-A83C24F39023}"/>
              </a:ext>
            </a:extLst>
          </p:cNvPr>
          <p:cNvSpPr txBox="1"/>
          <p:nvPr/>
        </p:nvSpPr>
        <p:spPr>
          <a:xfrm>
            <a:off x="7712492" y="4667211"/>
            <a:ext cx="1541949" cy="707886"/>
          </a:xfrm>
          <a:prstGeom prst="rect">
            <a:avLst/>
          </a:prstGeom>
          <a:noFill/>
        </p:spPr>
        <p:txBody>
          <a:bodyPr wrap="square" rtlCol="0">
            <a:spAutoFit/>
          </a:bodyPr>
          <a:lstStyle/>
          <a:p>
            <a:pPr algn="ctr"/>
            <a:r>
              <a:rPr lang="en-US" sz="2000" b="1" dirty="0"/>
              <a:t>Population 5</a:t>
            </a:r>
          </a:p>
        </p:txBody>
      </p:sp>
      <p:sp>
        <p:nvSpPr>
          <p:cNvPr id="29" name="TextBox 28">
            <a:extLst>
              <a:ext uri="{FF2B5EF4-FFF2-40B4-BE49-F238E27FC236}">
                <a16:creationId xmlns:a16="http://schemas.microsoft.com/office/drawing/2014/main" id="{A07E6DD8-4B14-434D-A739-82161B9D9F1C}"/>
              </a:ext>
            </a:extLst>
          </p:cNvPr>
          <p:cNvSpPr txBox="1"/>
          <p:nvPr/>
        </p:nvSpPr>
        <p:spPr>
          <a:xfrm>
            <a:off x="318711" y="4503902"/>
            <a:ext cx="1228812" cy="830997"/>
          </a:xfrm>
          <a:prstGeom prst="rect">
            <a:avLst/>
          </a:prstGeom>
          <a:noFill/>
        </p:spPr>
        <p:txBody>
          <a:bodyPr wrap="square" rtlCol="0">
            <a:spAutoFit/>
          </a:bodyPr>
          <a:lstStyle/>
          <a:p>
            <a:r>
              <a:rPr lang="en-US" sz="1600" b="1" dirty="0"/>
              <a:t>Sensitivity indexes</a:t>
            </a:r>
          </a:p>
          <a:p>
            <a:r>
              <a:rPr lang="en-US" sz="1600" b="1" dirty="0"/>
              <a:t>(</a:t>
            </a:r>
            <a:r>
              <a:rPr lang="en-US" sz="1600" b="1" u="sng" dirty="0"/>
              <a:t>2</a:t>
            </a:r>
            <a:r>
              <a:rPr lang="en-US" sz="1600" b="1" u="sng" baseline="30000" dirty="0"/>
              <a:t>nd</a:t>
            </a:r>
            <a:r>
              <a:rPr lang="en-US" sz="1600" b="1" u="sng" dirty="0"/>
              <a:t> ring</a:t>
            </a:r>
            <a:r>
              <a:rPr lang="en-US" sz="1600" b="1" dirty="0"/>
              <a:t>)</a:t>
            </a:r>
          </a:p>
        </p:txBody>
      </p:sp>
      <p:cxnSp>
        <p:nvCxnSpPr>
          <p:cNvPr id="35" name="Straight Arrow Connector 34">
            <a:extLst>
              <a:ext uri="{FF2B5EF4-FFF2-40B4-BE49-F238E27FC236}">
                <a16:creationId xmlns:a16="http://schemas.microsoft.com/office/drawing/2014/main" id="{A1B5005B-06FF-884D-9FC5-5871CAC4B332}"/>
              </a:ext>
            </a:extLst>
          </p:cNvPr>
          <p:cNvCxnSpPr>
            <a:cxnSpLocks/>
          </p:cNvCxnSpPr>
          <p:nvPr/>
        </p:nvCxnSpPr>
        <p:spPr>
          <a:xfrm>
            <a:off x="1391767" y="4980956"/>
            <a:ext cx="1126967" cy="2449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2E3B3E1-CEC0-6441-91CB-17EF925FE771}"/>
              </a:ext>
            </a:extLst>
          </p:cNvPr>
          <p:cNvCxnSpPr>
            <a:cxnSpLocks/>
            <a:stCxn id="37" idx="3"/>
          </p:cNvCxnSpPr>
          <p:nvPr/>
        </p:nvCxnSpPr>
        <p:spPr>
          <a:xfrm flipV="1">
            <a:off x="1686977" y="5524893"/>
            <a:ext cx="1261075" cy="6552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B6883F0-144C-074E-98E9-38CBACAF5A3E}"/>
              </a:ext>
            </a:extLst>
          </p:cNvPr>
          <p:cNvSpPr txBox="1"/>
          <p:nvPr/>
        </p:nvSpPr>
        <p:spPr>
          <a:xfrm>
            <a:off x="269301" y="5764664"/>
            <a:ext cx="1417676" cy="830997"/>
          </a:xfrm>
          <a:prstGeom prst="rect">
            <a:avLst/>
          </a:prstGeom>
          <a:noFill/>
        </p:spPr>
        <p:txBody>
          <a:bodyPr wrap="square" rtlCol="0">
            <a:spAutoFit/>
          </a:bodyPr>
          <a:lstStyle/>
          <a:p>
            <a:r>
              <a:rPr lang="en-US" sz="1600" b="1" dirty="0"/>
              <a:t>Direct vs. Interactions (</a:t>
            </a:r>
            <a:r>
              <a:rPr lang="en-US" sz="1600" b="1" u="sng" dirty="0"/>
              <a:t>3</a:t>
            </a:r>
            <a:r>
              <a:rPr lang="en-US" sz="1600" b="1" u="sng" baseline="30000" dirty="0"/>
              <a:t>rd</a:t>
            </a:r>
            <a:r>
              <a:rPr lang="en-US" sz="1600" b="1" u="sng" dirty="0"/>
              <a:t> ring</a:t>
            </a:r>
            <a:r>
              <a:rPr lang="en-US" sz="1600" b="1" dirty="0"/>
              <a:t>)</a:t>
            </a:r>
          </a:p>
        </p:txBody>
      </p:sp>
      <p:sp>
        <p:nvSpPr>
          <p:cNvPr id="41" name="TextBox 40">
            <a:extLst>
              <a:ext uri="{FF2B5EF4-FFF2-40B4-BE49-F238E27FC236}">
                <a16:creationId xmlns:a16="http://schemas.microsoft.com/office/drawing/2014/main" id="{16EF5B37-DDFF-9440-9EE8-C433C7E8543D}"/>
              </a:ext>
            </a:extLst>
          </p:cNvPr>
          <p:cNvSpPr txBox="1"/>
          <p:nvPr/>
        </p:nvSpPr>
        <p:spPr>
          <a:xfrm>
            <a:off x="321626" y="3159579"/>
            <a:ext cx="1981599" cy="584775"/>
          </a:xfrm>
          <a:prstGeom prst="rect">
            <a:avLst/>
          </a:prstGeom>
          <a:noFill/>
        </p:spPr>
        <p:txBody>
          <a:bodyPr wrap="square" rtlCol="0">
            <a:spAutoFit/>
          </a:bodyPr>
          <a:lstStyle/>
          <a:p>
            <a:r>
              <a:rPr lang="en-US" sz="1600" b="1" dirty="0"/>
              <a:t>% Un/Explained</a:t>
            </a:r>
          </a:p>
          <a:p>
            <a:r>
              <a:rPr lang="en-US" sz="1600" b="1" dirty="0"/>
              <a:t>(</a:t>
            </a:r>
            <a:r>
              <a:rPr lang="en-US" sz="1600" b="1" u="sng" dirty="0"/>
              <a:t>1</a:t>
            </a:r>
            <a:r>
              <a:rPr lang="en-US" sz="1600" b="1" u="sng" baseline="30000" dirty="0"/>
              <a:t>st </a:t>
            </a:r>
            <a:r>
              <a:rPr lang="en-US" sz="1600" b="1" u="sng" dirty="0"/>
              <a:t>ring</a:t>
            </a:r>
            <a:r>
              <a:rPr lang="en-US" sz="1600" b="1" dirty="0"/>
              <a:t>)</a:t>
            </a:r>
          </a:p>
        </p:txBody>
      </p:sp>
      <p:cxnSp>
        <p:nvCxnSpPr>
          <p:cNvPr id="42" name="Straight Arrow Connector 41">
            <a:extLst>
              <a:ext uri="{FF2B5EF4-FFF2-40B4-BE49-F238E27FC236}">
                <a16:creationId xmlns:a16="http://schemas.microsoft.com/office/drawing/2014/main" id="{A7934DE2-DDBF-454C-8E26-7ABD6FDCD954}"/>
              </a:ext>
            </a:extLst>
          </p:cNvPr>
          <p:cNvCxnSpPr>
            <a:cxnSpLocks/>
          </p:cNvCxnSpPr>
          <p:nvPr/>
        </p:nvCxnSpPr>
        <p:spPr>
          <a:xfrm>
            <a:off x="1333206" y="3639272"/>
            <a:ext cx="939167" cy="2434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63C0208-89E2-8A4B-8CE3-BB11074475E2}"/>
              </a:ext>
            </a:extLst>
          </p:cNvPr>
          <p:cNvSpPr txBox="1"/>
          <p:nvPr/>
        </p:nvSpPr>
        <p:spPr>
          <a:xfrm>
            <a:off x="8686349" y="2563566"/>
            <a:ext cx="1517157" cy="830997"/>
          </a:xfrm>
          <a:prstGeom prst="rect">
            <a:avLst/>
          </a:prstGeom>
          <a:noFill/>
        </p:spPr>
        <p:txBody>
          <a:bodyPr wrap="square" rtlCol="0">
            <a:spAutoFit/>
          </a:bodyPr>
          <a:lstStyle/>
          <a:p>
            <a:r>
              <a:rPr lang="en-US" sz="1600" b="1" dirty="0"/>
              <a:t>Most important input factor</a:t>
            </a:r>
          </a:p>
        </p:txBody>
      </p:sp>
      <p:cxnSp>
        <p:nvCxnSpPr>
          <p:cNvPr id="46" name="Straight Arrow Connector 45">
            <a:extLst>
              <a:ext uri="{FF2B5EF4-FFF2-40B4-BE49-F238E27FC236}">
                <a16:creationId xmlns:a16="http://schemas.microsoft.com/office/drawing/2014/main" id="{9B2FCEB1-B965-A440-93D7-17A83CC36243}"/>
              </a:ext>
            </a:extLst>
          </p:cNvPr>
          <p:cNvCxnSpPr>
            <a:cxnSpLocks/>
          </p:cNvCxnSpPr>
          <p:nvPr/>
        </p:nvCxnSpPr>
        <p:spPr>
          <a:xfrm flipH="1">
            <a:off x="8193918" y="3105887"/>
            <a:ext cx="550838" cy="7745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0FBF841-D24F-9F40-A38E-4BD5C4C89AFD}"/>
              </a:ext>
            </a:extLst>
          </p:cNvPr>
          <p:cNvSpPr txBox="1"/>
          <p:nvPr/>
        </p:nvSpPr>
        <p:spPr>
          <a:xfrm>
            <a:off x="9978744" y="3157056"/>
            <a:ext cx="1517157" cy="338554"/>
          </a:xfrm>
          <a:prstGeom prst="rect">
            <a:avLst/>
          </a:prstGeom>
          <a:noFill/>
        </p:spPr>
        <p:txBody>
          <a:bodyPr wrap="square" rtlCol="0">
            <a:spAutoFit/>
          </a:bodyPr>
          <a:lstStyle/>
          <a:p>
            <a:r>
              <a:rPr lang="en-US" sz="1600" b="1" dirty="0"/>
              <a:t>Additive</a:t>
            </a:r>
          </a:p>
        </p:txBody>
      </p:sp>
      <p:cxnSp>
        <p:nvCxnSpPr>
          <p:cNvPr id="53" name="Straight Arrow Connector 52">
            <a:extLst>
              <a:ext uri="{FF2B5EF4-FFF2-40B4-BE49-F238E27FC236}">
                <a16:creationId xmlns:a16="http://schemas.microsoft.com/office/drawing/2014/main" id="{8B036B79-E6B6-DA47-A521-E83D17E0665A}"/>
              </a:ext>
            </a:extLst>
          </p:cNvPr>
          <p:cNvCxnSpPr>
            <a:cxnSpLocks/>
          </p:cNvCxnSpPr>
          <p:nvPr/>
        </p:nvCxnSpPr>
        <p:spPr>
          <a:xfrm flipH="1">
            <a:off x="8810809" y="3428102"/>
            <a:ext cx="1322638" cy="8021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85FC144-D4D7-8244-A567-D91EDD30B160}"/>
              </a:ext>
            </a:extLst>
          </p:cNvPr>
          <p:cNvSpPr txBox="1"/>
          <p:nvPr/>
        </p:nvSpPr>
        <p:spPr>
          <a:xfrm>
            <a:off x="1265548" y="2012628"/>
            <a:ext cx="4480208" cy="584775"/>
          </a:xfrm>
          <a:prstGeom prst="rect">
            <a:avLst/>
          </a:prstGeom>
          <a:noFill/>
        </p:spPr>
        <p:txBody>
          <a:bodyPr wrap="square" rtlCol="0">
            <a:spAutoFit/>
          </a:bodyPr>
          <a:lstStyle/>
          <a:p>
            <a:r>
              <a:rPr lang="en-US" sz="3200" i="1" dirty="0"/>
              <a:t>Single ABM run (N=1)</a:t>
            </a:r>
          </a:p>
        </p:txBody>
      </p:sp>
      <p:sp>
        <p:nvSpPr>
          <p:cNvPr id="55" name="TextBox 54">
            <a:extLst>
              <a:ext uri="{FF2B5EF4-FFF2-40B4-BE49-F238E27FC236}">
                <a16:creationId xmlns:a16="http://schemas.microsoft.com/office/drawing/2014/main" id="{5C63B289-B0C5-E847-B0C0-2FCECF57513B}"/>
              </a:ext>
            </a:extLst>
          </p:cNvPr>
          <p:cNvSpPr txBox="1"/>
          <p:nvPr/>
        </p:nvSpPr>
        <p:spPr>
          <a:xfrm>
            <a:off x="6891109" y="1997828"/>
            <a:ext cx="3707293" cy="584775"/>
          </a:xfrm>
          <a:prstGeom prst="rect">
            <a:avLst/>
          </a:prstGeom>
          <a:noFill/>
        </p:spPr>
        <p:txBody>
          <a:bodyPr wrap="square" rtlCol="0">
            <a:spAutoFit/>
          </a:bodyPr>
          <a:lstStyle/>
          <a:p>
            <a:r>
              <a:rPr lang="en-US" sz="3200" i="1" dirty="0"/>
              <a:t>N=125 repetitions</a:t>
            </a:r>
          </a:p>
        </p:txBody>
      </p:sp>
      <p:sp>
        <p:nvSpPr>
          <p:cNvPr id="38" name="TextBox 37">
            <a:extLst>
              <a:ext uri="{FF2B5EF4-FFF2-40B4-BE49-F238E27FC236}">
                <a16:creationId xmlns:a16="http://schemas.microsoft.com/office/drawing/2014/main" id="{8D31AA74-15FE-F141-BC11-7DB6C44A3349}"/>
              </a:ext>
            </a:extLst>
          </p:cNvPr>
          <p:cNvSpPr txBox="1"/>
          <p:nvPr/>
        </p:nvSpPr>
        <p:spPr>
          <a:xfrm>
            <a:off x="5222016" y="2580065"/>
            <a:ext cx="1746888" cy="523220"/>
          </a:xfrm>
          <a:prstGeom prst="rect">
            <a:avLst/>
          </a:prstGeom>
          <a:solidFill>
            <a:srgbClr val="D34817"/>
          </a:solid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See Poster </a:t>
            </a:r>
          </a:p>
          <a:p>
            <a:r>
              <a:rPr lang="en-US" sz="1400" b="1" dirty="0">
                <a:solidFill>
                  <a:schemeClr val="bg1"/>
                </a:solidFill>
                <a:latin typeface="Arial" panose="020B0604020202020204" pitchFamily="34" charset="0"/>
                <a:cs typeface="Arial" panose="020B0604020202020204" pitchFamily="34" charset="0"/>
              </a:rPr>
              <a:t>for more detail</a:t>
            </a:r>
          </a:p>
        </p:txBody>
      </p:sp>
      <p:sp>
        <p:nvSpPr>
          <p:cNvPr id="39" name="TextBox 38">
            <a:extLst>
              <a:ext uri="{FF2B5EF4-FFF2-40B4-BE49-F238E27FC236}">
                <a16:creationId xmlns:a16="http://schemas.microsoft.com/office/drawing/2014/main" id="{2FFE57D3-6991-E247-A1D9-7E4C1CEB507B}"/>
              </a:ext>
            </a:extLst>
          </p:cNvPr>
          <p:cNvSpPr txBox="1"/>
          <p:nvPr/>
        </p:nvSpPr>
        <p:spPr>
          <a:xfrm>
            <a:off x="6533431" y="2518439"/>
            <a:ext cx="446313" cy="646331"/>
          </a:xfrm>
          <a:prstGeom prst="rect">
            <a:avLst/>
          </a:prstGeom>
          <a:noFill/>
        </p:spPr>
        <p:txBody>
          <a:bodyPr wrap="square" rtlCol="0">
            <a:spAutoFit/>
          </a:bodyPr>
          <a:lstStyle/>
          <a:p>
            <a:r>
              <a:rPr lang="en-US" sz="3600" b="1" dirty="0">
                <a:solidFill>
                  <a:schemeClr val="bg1"/>
                </a:solidFill>
              </a:rPr>
              <a:t>2</a:t>
            </a:r>
            <a:endParaRPr lang="en-US" sz="2000" b="1" dirty="0">
              <a:solidFill>
                <a:schemeClr val="bg1"/>
              </a:solidFill>
            </a:endParaRPr>
          </a:p>
        </p:txBody>
      </p:sp>
      <p:sp>
        <p:nvSpPr>
          <p:cNvPr id="43" name="Slide Number Placeholder 3">
            <a:extLst>
              <a:ext uri="{FF2B5EF4-FFF2-40B4-BE49-F238E27FC236}">
                <a16:creationId xmlns:a16="http://schemas.microsoft.com/office/drawing/2014/main" id="{D0F047E2-99A5-A541-87D0-0B3FBDE2B257}"/>
              </a:ext>
            </a:extLst>
          </p:cNvPr>
          <p:cNvSpPr txBox="1">
            <a:spLocks/>
          </p:cNvSpPr>
          <p:nvPr/>
        </p:nvSpPr>
        <p:spPr>
          <a:xfrm>
            <a:off x="11410717" y="6372372"/>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9318F9-956F-4F00-BBAE-8C1FE4046403}" type="slidenum">
              <a:rPr lang="en-US" smtClean="0">
                <a:solidFill>
                  <a:schemeClr val="bg1"/>
                </a:solidFill>
                <a:latin typeface="Calibri"/>
              </a:rPr>
              <a:pPr/>
              <a:t>60</a:t>
            </a:fld>
            <a:endParaRPr lang="en-US" dirty="0">
              <a:solidFill>
                <a:schemeClr val="bg1"/>
              </a:solidFill>
              <a:latin typeface="Calibri"/>
            </a:endParaRPr>
          </a:p>
        </p:txBody>
      </p:sp>
    </p:spTree>
    <p:extLst>
      <p:ext uri="{BB962C8B-B14F-4D97-AF65-F5344CB8AC3E}">
        <p14:creationId xmlns:p14="http://schemas.microsoft.com/office/powerpoint/2010/main" val="42516908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5556-6CD2-CD49-AB5A-D9D2482033FB}"/>
              </a:ext>
            </a:extLst>
          </p:cNvPr>
          <p:cNvSpPr>
            <a:spLocks noGrp="1"/>
          </p:cNvSpPr>
          <p:nvPr>
            <p:ph type="title"/>
          </p:nvPr>
        </p:nvSpPr>
        <p:spPr>
          <a:xfrm>
            <a:off x="746654" y="-100747"/>
            <a:ext cx="10564473" cy="1609344"/>
          </a:xfrm>
        </p:spPr>
        <p:txBody>
          <a:bodyPr/>
          <a:lstStyle/>
          <a:p>
            <a:r>
              <a:rPr lang="en-US" dirty="0"/>
              <a:t>From ABM To Management: MCF</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255C71E2-A39A-F545-98B7-517A08DF8319}"/>
                  </a:ext>
                </a:extLst>
              </p:cNvPr>
              <p:cNvSpPr>
                <a:spLocks noGrp="1"/>
              </p:cNvSpPr>
              <p:nvPr>
                <p:ph idx="1"/>
              </p:nvPr>
            </p:nvSpPr>
            <p:spPr>
              <a:xfrm>
                <a:off x="585457" y="1289154"/>
                <a:ext cx="10927532" cy="5343863"/>
              </a:xfrm>
            </p:spPr>
            <p:txBody>
              <a:bodyPr>
                <a:normAutofit/>
              </a:bodyPr>
              <a:lstStyle/>
              <a:p>
                <a:r>
                  <a:rPr lang="en-US" sz="2800" dirty="0">
                    <a:solidFill>
                      <a:srgbClr val="000000"/>
                    </a:solidFill>
                    <a:latin typeface="Rockwell" panose="02060603020205020403" pitchFamily="18" charset="77"/>
                  </a:rPr>
                  <a:t>Definition of desirable migration scenarios: </a:t>
                </a:r>
              </a:p>
              <a:p>
                <a:pPr lvl="1"/>
                <a:r>
                  <a:rPr lang="en-US" sz="2600" u="sng" dirty="0">
                    <a:solidFill>
                      <a:srgbClr val="000000"/>
                    </a:solidFill>
                    <a:latin typeface="Rockwell" panose="02060603020205020403" pitchFamily="18" charset="77"/>
                  </a:rPr>
                  <a:t>Behavioral</a:t>
                </a:r>
                <a:r>
                  <a:rPr lang="en-US" sz="2600" dirty="0">
                    <a:solidFill>
                      <a:srgbClr val="000000"/>
                    </a:solidFill>
                    <a:latin typeface="Rockwell" panose="02060603020205020403" pitchFamily="18" charset="77"/>
                  </a:rPr>
                  <a:t>: maintain Population 5 within ±20%, </a:t>
                </a:r>
                <a14:m>
                  <m:oMath xmlns:m="http://schemas.openxmlformats.org/officeDocument/2006/math">
                    <m:r>
                      <a:rPr lang="en-US" sz="2600" b="1" i="1" smtClean="0">
                        <a:solidFill>
                          <a:srgbClr val="000000"/>
                        </a:solidFill>
                        <a:latin typeface="Cambria Math" panose="02040503050406030204" pitchFamily="18" charset="0"/>
                      </a:rPr>
                      <m:t>𝑩</m:t>
                    </m:r>
                    <m:r>
                      <a:rPr lang="en-US" sz="2600" b="0" i="0" smtClean="0">
                        <a:solidFill>
                          <a:srgbClr val="000000"/>
                        </a:solidFill>
                        <a:latin typeface="Cambria Math" panose="02040503050406030204" pitchFamily="18" charset="0"/>
                      </a:rPr>
                      <m:t>:</m:t>
                    </m:r>
                  </m:oMath>
                </a14:m>
                <a:r>
                  <a:rPr lang="en-US" sz="2600" dirty="0">
                    <a:solidFill>
                      <a:srgbClr val="000000"/>
                    </a:solidFill>
                    <a:latin typeface="Rockwell" panose="02060603020205020403" pitchFamily="18" charset="77"/>
                  </a:rPr>
                  <a:t> 80 &lt; Pop5 &lt; 120 </a:t>
                </a:r>
              </a:p>
              <a:p>
                <a:pPr lvl="1"/>
                <a:r>
                  <a:rPr lang="en-US" sz="2600" u="sng" dirty="0">
                    <a:solidFill>
                      <a:srgbClr val="000000"/>
                    </a:solidFill>
                    <a:latin typeface="Rockwell" panose="02060603020205020403" pitchFamily="18" charset="77"/>
                  </a:rPr>
                  <a:t>Non-behavioral</a:t>
                </a:r>
                <a:r>
                  <a:rPr lang="en-US" sz="2600" dirty="0">
                    <a:solidFill>
                      <a:srgbClr val="000000"/>
                    </a:solidFill>
                    <a:latin typeface="Rockwell" panose="02060603020205020403" pitchFamily="18" charset="77"/>
                  </a:rPr>
                  <a:t>, </a:t>
                </a:r>
                <a14:m>
                  <m:oMath xmlns:m="http://schemas.openxmlformats.org/officeDocument/2006/math">
                    <m:acc>
                      <m:accPr>
                        <m:chr m:val="̅"/>
                        <m:ctrlPr>
                          <a:rPr lang="en-US" sz="2600" b="1" i="1" smtClean="0">
                            <a:solidFill>
                              <a:srgbClr val="000000"/>
                            </a:solidFill>
                            <a:latin typeface="Cambria Math" panose="02040503050406030204" pitchFamily="18" charset="0"/>
                          </a:rPr>
                        </m:ctrlPr>
                      </m:accPr>
                      <m:e>
                        <m:r>
                          <a:rPr lang="en-US" sz="2600" b="1" i="1" smtClean="0">
                            <a:solidFill>
                              <a:srgbClr val="000000"/>
                            </a:solidFill>
                            <a:latin typeface="Cambria Math" panose="02040503050406030204" pitchFamily="18" charset="0"/>
                          </a:rPr>
                          <m:t>𝑩</m:t>
                        </m:r>
                      </m:e>
                    </m:acc>
                  </m:oMath>
                </a14:m>
                <a:endParaRPr lang="en-US" sz="2600" b="1" dirty="0">
                  <a:solidFill>
                    <a:srgbClr val="000000"/>
                  </a:solidFill>
                  <a:latin typeface="Rockwell" panose="02060603020205020403" pitchFamily="18" charset="77"/>
                </a:endParaRPr>
              </a:p>
            </p:txBody>
          </p:sp>
        </mc:Choice>
        <mc:Fallback xmlns="">
          <p:sp>
            <p:nvSpPr>
              <p:cNvPr id="12" name="Content Placeholder 2">
                <a:extLst>
                  <a:ext uri="{FF2B5EF4-FFF2-40B4-BE49-F238E27FC236}">
                    <a16:creationId xmlns:a16="http://schemas.microsoft.com/office/drawing/2014/main" id="{255C71E2-A39A-F545-98B7-517A08DF8319}"/>
                  </a:ext>
                </a:extLst>
              </p:cNvPr>
              <p:cNvSpPr>
                <a:spLocks noGrp="1" noRot="1" noChangeAspect="1" noMove="1" noResize="1" noEditPoints="1" noAdjustHandles="1" noChangeArrowheads="1" noChangeShapeType="1" noTextEdit="1"/>
              </p:cNvSpPr>
              <p:nvPr>
                <p:ph idx="1"/>
              </p:nvPr>
            </p:nvSpPr>
            <p:spPr>
              <a:xfrm>
                <a:off x="585457" y="1289154"/>
                <a:ext cx="10927532" cy="5343863"/>
              </a:xfrm>
              <a:blipFill>
                <a:blip r:embed="rId2"/>
                <a:stretch>
                  <a:fillRect l="-696" t="-19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E3F6065-5207-AB4C-990C-5C599CA8EC2D}"/>
              </a:ext>
            </a:extLst>
          </p:cNvPr>
          <p:cNvSpPr>
            <a:spLocks noGrp="1"/>
          </p:cNvSpPr>
          <p:nvPr>
            <p:ph type="sldNum" sz="quarter" idx="12"/>
          </p:nvPr>
        </p:nvSpPr>
        <p:spPr/>
        <p:txBody>
          <a:bodyPr/>
          <a:lstStyle/>
          <a:p>
            <a:fld id="{4FAB73BC-B049-4115-A692-8D63A059BFB8}" type="slidenum">
              <a:rPr lang="en-US" smtClean="0"/>
              <a:t>61</a:t>
            </a:fld>
            <a:endParaRPr lang="en-US"/>
          </a:p>
        </p:txBody>
      </p:sp>
      <p:sp>
        <p:nvSpPr>
          <p:cNvPr id="15" name="Rectangle 14">
            <a:extLst>
              <a:ext uri="{FF2B5EF4-FFF2-40B4-BE49-F238E27FC236}">
                <a16:creationId xmlns:a16="http://schemas.microsoft.com/office/drawing/2014/main" id="{C1CB1E91-2CB9-6441-ACC2-6B56D5D5CCCF}"/>
              </a:ext>
            </a:extLst>
          </p:cNvPr>
          <p:cNvSpPr/>
          <p:nvPr/>
        </p:nvSpPr>
        <p:spPr>
          <a:xfrm>
            <a:off x="7485888" y="3914857"/>
            <a:ext cx="682752" cy="515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D74E3C8D-67F6-D143-86FE-FE076E76C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506" y="2654288"/>
            <a:ext cx="4824661" cy="3618496"/>
          </a:xfrm>
          <a:prstGeom prst="rect">
            <a:avLst/>
          </a:prstGeom>
        </p:spPr>
      </p:pic>
      <p:pic>
        <p:nvPicPr>
          <p:cNvPr id="32" name="Picture 31">
            <a:extLst>
              <a:ext uri="{FF2B5EF4-FFF2-40B4-BE49-F238E27FC236}">
                <a16:creationId xmlns:a16="http://schemas.microsoft.com/office/drawing/2014/main" id="{729C915A-9598-6741-AC65-A531C3023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57" y="2654288"/>
            <a:ext cx="4824660" cy="3618496"/>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FAF074C-BD37-C343-9931-B94E3FC87C3E}"/>
                  </a:ext>
                </a:extLst>
              </p:cNvPr>
              <p:cNvSpPr txBox="1"/>
              <p:nvPr/>
            </p:nvSpPr>
            <p:spPr>
              <a:xfrm>
                <a:off x="9854032" y="4140370"/>
                <a:ext cx="944489" cy="646331"/>
              </a:xfrm>
              <a:prstGeom prst="rect">
                <a:avLst/>
              </a:prstGeom>
              <a:noFill/>
              <a:ln>
                <a:solidFill>
                  <a:schemeClr val="tx1"/>
                </a:solidFill>
              </a:ln>
            </p:spPr>
            <p:txBody>
              <a:bodyPr wrap="none" rtlCol="0">
                <a:spAutoFit/>
              </a:bodyPr>
              <a:lstStyle/>
              <a:p>
                <a14:m>
                  <m:oMath xmlns:m="http://schemas.openxmlformats.org/officeDocument/2006/math">
                    <m:r>
                      <a:rPr lang="en-US" b="1" i="1" smtClean="0">
                        <a:solidFill>
                          <a:srgbClr val="000000"/>
                        </a:solidFill>
                        <a:latin typeface="Cambria Math" panose="02040503050406030204" pitchFamily="18" charset="0"/>
                      </a:rPr>
                      <m:t>𝑩</m:t>
                    </m:r>
                    <m:r>
                      <a:rPr lang="en-US" b="1" i="1" smtClean="0">
                        <a:solidFill>
                          <a:srgbClr val="000000"/>
                        </a:solidFill>
                        <a:latin typeface="Cambria Math" panose="02040503050406030204" pitchFamily="18" charset="0"/>
                      </a:rPr>
                      <m:t>:</m:t>
                    </m:r>
                  </m:oMath>
                </a14:m>
                <a:r>
                  <a:rPr lang="en-US" dirty="0"/>
                  <a:t> 59%</a:t>
                </a:r>
              </a:p>
              <a:p>
                <a14:m>
                  <m:oMath xmlns:m="http://schemas.openxmlformats.org/officeDocument/2006/math">
                    <m:acc>
                      <m:accPr>
                        <m:chr m:val="̅"/>
                        <m:ctrlPr>
                          <a:rPr lang="en-US" b="1" i="1">
                            <a:solidFill>
                              <a:srgbClr val="000000"/>
                            </a:solidFill>
                            <a:latin typeface="Cambria Math" panose="02040503050406030204" pitchFamily="18" charset="0"/>
                          </a:rPr>
                        </m:ctrlPr>
                      </m:accPr>
                      <m:e>
                        <m:r>
                          <a:rPr lang="en-US" b="1" i="1">
                            <a:solidFill>
                              <a:srgbClr val="000000"/>
                            </a:solidFill>
                            <a:latin typeface="Cambria Math" panose="02040503050406030204" pitchFamily="18" charset="0"/>
                          </a:rPr>
                          <m:t>𝑩</m:t>
                        </m:r>
                      </m:e>
                    </m:acc>
                    <m:r>
                      <a:rPr lang="en-US" b="1" i="1" smtClean="0">
                        <a:solidFill>
                          <a:srgbClr val="000000"/>
                        </a:solidFill>
                        <a:latin typeface="Cambria Math" panose="02040503050406030204" pitchFamily="18" charset="0"/>
                      </a:rPr>
                      <m:t>: </m:t>
                    </m:r>
                  </m:oMath>
                </a14:m>
                <a:r>
                  <a:rPr lang="en-US" dirty="0"/>
                  <a:t>41%</a:t>
                </a:r>
              </a:p>
            </p:txBody>
          </p:sp>
        </mc:Choice>
        <mc:Fallback xmlns="">
          <p:sp>
            <p:nvSpPr>
              <p:cNvPr id="19" name="TextBox 18">
                <a:extLst>
                  <a:ext uri="{FF2B5EF4-FFF2-40B4-BE49-F238E27FC236}">
                    <a16:creationId xmlns:a16="http://schemas.microsoft.com/office/drawing/2014/main" id="{7FAF074C-BD37-C343-9931-B94E3FC87C3E}"/>
                  </a:ext>
                </a:extLst>
              </p:cNvPr>
              <p:cNvSpPr txBox="1">
                <a:spLocks noRot="1" noChangeAspect="1" noMove="1" noResize="1" noEditPoints="1" noAdjustHandles="1" noChangeArrowheads="1" noChangeShapeType="1" noTextEdit="1"/>
              </p:cNvSpPr>
              <p:nvPr/>
            </p:nvSpPr>
            <p:spPr>
              <a:xfrm>
                <a:off x="9854032" y="4140370"/>
                <a:ext cx="944489" cy="646331"/>
              </a:xfrm>
              <a:prstGeom prst="rect">
                <a:avLst/>
              </a:prstGeom>
              <a:blipFill>
                <a:blip r:embed="rId5"/>
                <a:stretch>
                  <a:fillRect t="-1887" r="-2632" b="-11321"/>
                </a:stretch>
              </a:blipFill>
              <a:ln>
                <a:solidFill>
                  <a:schemeClr val="tx1"/>
                </a:solidFill>
              </a:ln>
            </p:spPr>
            <p:txBody>
              <a:bodyPr/>
              <a:lstStyle/>
              <a:p>
                <a:r>
                  <a:rPr lang="en-US">
                    <a:noFill/>
                  </a:rPr>
                  <a:t> </a:t>
                </a:r>
              </a:p>
            </p:txBody>
          </p:sp>
        </mc:Fallback>
      </mc:AlternateContent>
      <p:sp>
        <p:nvSpPr>
          <p:cNvPr id="33" name="Left Brace 32">
            <a:extLst>
              <a:ext uri="{FF2B5EF4-FFF2-40B4-BE49-F238E27FC236}">
                <a16:creationId xmlns:a16="http://schemas.microsoft.com/office/drawing/2014/main" id="{F18F84B9-3AC6-D34A-9C11-907ED2A4B3F0}"/>
              </a:ext>
            </a:extLst>
          </p:cNvPr>
          <p:cNvSpPr/>
          <p:nvPr/>
        </p:nvSpPr>
        <p:spPr>
          <a:xfrm>
            <a:off x="7242048" y="3207721"/>
            <a:ext cx="207264" cy="1377696"/>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EF482B6F-D6D3-3441-A649-446261A0DECA}"/>
              </a:ext>
            </a:extLst>
          </p:cNvPr>
          <p:cNvSpPr txBox="1"/>
          <p:nvPr/>
        </p:nvSpPr>
        <p:spPr>
          <a:xfrm>
            <a:off x="6534818" y="3730191"/>
            <a:ext cx="659155" cy="369332"/>
          </a:xfrm>
          <a:prstGeom prst="rect">
            <a:avLst/>
          </a:prstGeom>
          <a:noFill/>
          <a:ln>
            <a:solidFill>
              <a:schemeClr val="tx1"/>
            </a:solidFill>
          </a:ln>
        </p:spPr>
        <p:txBody>
          <a:bodyPr wrap="none" rtlCol="0">
            <a:spAutoFit/>
          </a:bodyPr>
          <a:lstStyle/>
          <a:p>
            <a:r>
              <a:rPr lang="en-US" dirty="0"/>
              <a:t>59%</a:t>
            </a:r>
          </a:p>
        </p:txBody>
      </p:sp>
      <p:sp>
        <p:nvSpPr>
          <p:cNvPr id="3" name="TextBox 2">
            <a:extLst>
              <a:ext uri="{FF2B5EF4-FFF2-40B4-BE49-F238E27FC236}">
                <a16:creationId xmlns:a16="http://schemas.microsoft.com/office/drawing/2014/main" id="{88865323-B4D5-214A-8242-C5873F243E32}"/>
              </a:ext>
            </a:extLst>
          </p:cNvPr>
          <p:cNvSpPr txBox="1"/>
          <p:nvPr/>
        </p:nvSpPr>
        <p:spPr>
          <a:xfrm>
            <a:off x="8376757" y="1149080"/>
            <a:ext cx="3355342" cy="369332"/>
          </a:xfrm>
          <a:prstGeom prst="rect">
            <a:avLst/>
          </a:prstGeom>
          <a:noFill/>
        </p:spPr>
        <p:txBody>
          <a:bodyPr wrap="none" rtlCol="0">
            <a:spAutoFit/>
          </a:bodyPr>
          <a:lstStyle/>
          <a:p>
            <a:r>
              <a:rPr lang="en-US" dirty="0"/>
              <a:t>(Hornberger and Spear, 1989)</a:t>
            </a:r>
          </a:p>
        </p:txBody>
      </p:sp>
      <p:sp>
        <p:nvSpPr>
          <p:cNvPr id="5" name="TextBox 4">
            <a:extLst>
              <a:ext uri="{FF2B5EF4-FFF2-40B4-BE49-F238E27FC236}">
                <a16:creationId xmlns:a16="http://schemas.microsoft.com/office/drawing/2014/main" id="{37334CA1-003E-D542-8E1B-D785E74FE365}"/>
              </a:ext>
            </a:extLst>
          </p:cNvPr>
          <p:cNvSpPr txBox="1"/>
          <p:nvPr/>
        </p:nvSpPr>
        <p:spPr>
          <a:xfrm>
            <a:off x="4266520" y="2410561"/>
            <a:ext cx="3411896" cy="369332"/>
          </a:xfrm>
          <a:prstGeom prst="rect">
            <a:avLst/>
          </a:prstGeom>
          <a:noFill/>
        </p:spPr>
        <p:txBody>
          <a:bodyPr wrap="none" rtlCol="0">
            <a:spAutoFit/>
          </a:bodyPr>
          <a:lstStyle/>
          <a:p>
            <a:r>
              <a:rPr lang="en-US" b="1" dirty="0"/>
              <a:t>Pre-intervention, AND+AND</a:t>
            </a:r>
          </a:p>
        </p:txBody>
      </p:sp>
    </p:spTree>
    <p:extLst>
      <p:ext uri="{BB962C8B-B14F-4D97-AF65-F5344CB8AC3E}">
        <p14:creationId xmlns:p14="http://schemas.microsoft.com/office/powerpoint/2010/main" val="1049613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CC0ED6-3626-7244-A874-229006370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1625" y="3410221"/>
            <a:ext cx="2413000" cy="2324100"/>
          </a:xfrm>
          <a:prstGeom prst="rect">
            <a:avLst/>
          </a:prstGeom>
        </p:spPr>
      </p:pic>
      <p:pic>
        <p:nvPicPr>
          <p:cNvPr id="7" name="Picture 6">
            <a:extLst>
              <a:ext uri="{FF2B5EF4-FFF2-40B4-BE49-F238E27FC236}">
                <a16:creationId xmlns:a16="http://schemas.microsoft.com/office/drawing/2014/main" id="{8B2E4DD8-FE1D-784C-A329-931ED13C68DD}"/>
              </a:ext>
            </a:extLst>
          </p:cNvPr>
          <p:cNvPicPr>
            <a:picLocks noChangeAspect="1"/>
          </p:cNvPicPr>
          <p:nvPr/>
        </p:nvPicPr>
        <p:blipFill rotWithShape="1">
          <a:blip r:embed="rId3">
            <a:extLst>
              <a:ext uri="{28A0092B-C50C-407E-A947-70E740481C1C}">
                <a14:useLocalDpi xmlns:a14="http://schemas.microsoft.com/office/drawing/2010/main" val="0"/>
              </a:ext>
            </a:extLst>
          </a:blip>
          <a:srcRect l="4043" t="4448" r="7721" b="5110"/>
          <a:stretch/>
        </p:blipFill>
        <p:spPr>
          <a:xfrm>
            <a:off x="5312911" y="3934257"/>
            <a:ext cx="3559026" cy="2736000"/>
          </a:xfrm>
          <a:prstGeom prst="rect">
            <a:avLst/>
          </a:prstGeom>
        </p:spPr>
      </p:pic>
      <p:sp>
        <p:nvSpPr>
          <p:cNvPr id="2" name="Title 1">
            <a:extLst>
              <a:ext uri="{FF2B5EF4-FFF2-40B4-BE49-F238E27FC236}">
                <a16:creationId xmlns:a16="http://schemas.microsoft.com/office/drawing/2014/main" id="{AA9C5556-6CD2-CD49-AB5A-D9D2482033FB}"/>
              </a:ext>
            </a:extLst>
          </p:cNvPr>
          <p:cNvSpPr>
            <a:spLocks noGrp="1"/>
          </p:cNvSpPr>
          <p:nvPr>
            <p:ph type="title"/>
          </p:nvPr>
        </p:nvSpPr>
        <p:spPr>
          <a:xfrm>
            <a:off x="746654" y="-100747"/>
            <a:ext cx="10564473" cy="1609344"/>
          </a:xfrm>
        </p:spPr>
        <p:txBody>
          <a:bodyPr/>
          <a:lstStyle/>
          <a:p>
            <a:r>
              <a:rPr lang="en-US" dirty="0"/>
              <a:t>From ABM To Management: MCF</a:t>
            </a:r>
          </a:p>
        </p:txBody>
      </p:sp>
      <p:sp>
        <p:nvSpPr>
          <p:cNvPr id="12" name="Content Placeholder 2">
            <a:extLst>
              <a:ext uri="{FF2B5EF4-FFF2-40B4-BE49-F238E27FC236}">
                <a16:creationId xmlns:a16="http://schemas.microsoft.com/office/drawing/2014/main" id="{255C71E2-A39A-F545-98B7-517A08DF8319}"/>
              </a:ext>
            </a:extLst>
          </p:cNvPr>
          <p:cNvSpPr>
            <a:spLocks noGrp="1"/>
          </p:cNvSpPr>
          <p:nvPr>
            <p:ph idx="1"/>
          </p:nvPr>
        </p:nvSpPr>
        <p:spPr>
          <a:xfrm>
            <a:off x="565124" y="1399189"/>
            <a:ext cx="10927532" cy="4992819"/>
          </a:xfrm>
        </p:spPr>
        <p:txBody>
          <a:bodyPr>
            <a:normAutofit/>
          </a:bodyPr>
          <a:lstStyle/>
          <a:p>
            <a:r>
              <a:rPr lang="en-US" sz="2800" dirty="0">
                <a:solidFill>
                  <a:srgbClr val="000000"/>
                </a:solidFill>
                <a:latin typeface="Rockwell" panose="02060603020205020403" pitchFamily="18" charset="77"/>
              </a:rPr>
              <a:t>Monte Carlo Filtering (MCF) allows to find interventions/scenarios (range of important inputs) that would improve the probability of the desirable scenario </a:t>
            </a:r>
            <a:r>
              <a:rPr lang="en-US" sz="2800" b="1" i="1" dirty="0">
                <a:solidFill>
                  <a:srgbClr val="000000"/>
                </a:solidFill>
                <a:latin typeface="Rockwell" panose="02060603020205020403" pitchFamily="18" charset="77"/>
              </a:rPr>
              <a:t>B</a:t>
            </a:r>
            <a:endParaRPr lang="en-US" sz="2800" dirty="0">
              <a:solidFill>
                <a:srgbClr val="000000"/>
              </a:solidFill>
              <a:latin typeface="Rockwell" panose="02060603020205020403" pitchFamily="18" charset="77"/>
            </a:endParaRPr>
          </a:p>
          <a:p>
            <a:r>
              <a:rPr lang="en-US" sz="2800" dirty="0">
                <a:solidFill>
                  <a:srgbClr val="000000"/>
                </a:solidFill>
                <a:latin typeface="Rockwell" panose="02060603020205020403" pitchFamily="18" charset="77"/>
              </a:rPr>
              <a:t>Selection of important and “manageable” inputs: </a:t>
            </a:r>
          </a:p>
          <a:p>
            <a:pPr lvl="1"/>
            <a:r>
              <a:rPr lang="en-US" sz="2600" dirty="0">
                <a:solidFill>
                  <a:srgbClr val="000000"/>
                </a:solidFill>
                <a:latin typeface="Rockwell" panose="02060603020205020403" pitchFamily="18" charset="77"/>
              </a:rPr>
              <a:t>Gradient of water availability:  37% of total variance</a:t>
            </a:r>
          </a:p>
          <a:p>
            <a:pPr lvl="2"/>
            <a:r>
              <a:rPr lang="en-US" sz="2400" dirty="0">
                <a:solidFill>
                  <a:srgbClr val="000000"/>
                </a:solidFill>
                <a:latin typeface="Rockwell" panose="02060603020205020403" pitchFamily="18" charset="77"/>
              </a:rPr>
              <a:t>Pre-intervention: </a:t>
            </a:r>
          </a:p>
          <a:p>
            <a:pPr lvl="3"/>
            <a:r>
              <a:rPr lang="en-US" sz="2400" dirty="0">
                <a:solidFill>
                  <a:srgbClr val="FF0000"/>
                </a:solidFill>
                <a:latin typeface="Rockwell" panose="02060603020205020403" pitchFamily="18" charset="77"/>
              </a:rPr>
              <a:t>Gradient: U[-20, 0]</a:t>
            </a:r>
          </a:p>
          <a:p>
            <a:pPr lvl="2"/>
            <a:r>
              <a:rPr lang="en-US" sz="2400" dirty="0">
                <a:solidFill>
                  <a:srgbClr val="000000"/>
                </a:solidFill>
                <a:latin typeface="Rockwell" panose="02060603020205020403" pitchFamily="18" charset="77"/>
              </a:rPr>
              <a:t>Post-intervention (MCF) </a:t>
            </a:r>
          </a:p>
          <a:p>
            <a:pPr lvl="3"/>
            <a:r>
              <a:rPr lang="en-US" sz="2400" dirty="0">
                <a:solidFill>
                  <a:srgbClr val="0432FF"/>
                </a:solidFill>
                <a:latin typeface="Rockwell" panose="02060603020205020403" pitchFamily="18" charset="77"/>
              </a:rPr>
              <a:t>Gradient: U[-10.5, 0]</a:t>
            </a:r>
          </a:p>
        </p:txBody>
      </p:sp>
      <p:sp>
        <p:nvSpPr>
          <p:cNvPr id="4" name="Slide Number Placeholder 3">
            <a:extLst>
              <a:ext uri="{FF2B5EF4-FFF2-40B4-BE49-F238E27FC236}">
                <a16:creationId xmlns:a16="http://schemas.microsoft.com/office/drawing/2014/main" id="{4E3F6065-5207-AB4C-990C-5C599CA8EC2D}"/>
              </a:ext>
            </a:extLst>
          </p:cNvPr>
          <p:cNvSpPr>
            <a:spLocks noGrp="1"/>
          </p:cNvSpPr>
          <p:nvPr>
            <p:ph type="sldNum" sz="quarter" idx="12"/>
          </p:nvPr>
        </p:nvSpPr>
        <p:spPr/>
        <p:txBody>
          <a:bodyPr/>
          <a:lstStyle/>
          <a:p>
            <a:fld id="{4FAB73BC-B049-4115-A692-8D63A059BFB8}" type="slidenum">
              <a:rPr lang="en-US" smtClean="0"/>
              <a:t>62</a:t>
            </a:fld>
            <a:endParaRPr lang="en-US"/>
          </a:p>
        </p:txBody>
      </p:sp>
      <p:sp>
        <p:nvSpPr>
          <p:cNvPr id="9" name="TextBox 8">
            <a:extLst>
              <a:ext uri="{FF2B5EF4-FFF2-40B4-BE49-F238E27FC236}">
                <a16:creationId xmlns:a16="http://schemas.microsoft.com/office/drawing/2014/main" id="{68366B74-E938-A34F-B037-215CC135AB63}"/>
              </a:ext>
            </a:extLst>
          </p:cNvPr>
          <p:cNvSpPr txBox="1"/>
          <p:nvPr/>
        </p:nvSpPr>
        <p:spPr>
          <a:xfrm>
            <a:off x="8376757" y="1149080"/>
            <a:ext cx="3355342" cy="369332"/>
          </a:xfrm>
          <a:prstGeom prst="rect">
            <a:avLst/>
          </a:prstGeom>
          <a:noFill/>
        </p:spPr>
        <p:txBody>
          <a:bodyPr wrap="none" rtlCol="0">
            <a:spAutoFit/>
          </a:bodyPr>
          <a:lstStyle/>
          <a:p>
            <a:r>
              <a:rPr lang="en-US" dirty="0"/>
              <a:t>(Hornberger and Spear, 1989)</a:t>
            </a:r>
          </a:p>
        </p:txBody>
      </p:sp>
      <p:cxnSp>
        <p:nvCxnSpPr>
          <p:cNvPr id="5" name="Straight Connector 4">
            <a:extLst>
              <a:ext uri="{FF2B5EF4-FFF2-40B4-BE49-F238E27FC236}">
                <a16:creationId xmlns:a16="http://schemas.microsoft.com/office/drawing/2014/main" id="{5DE6AB73-FA38-EF41-A834-3D8DA2BDF677}"/>
              </a:ext>
            </a:extLst>
          </p:cNvPr>
          <p:cNvCxnSpPr/>
          <p:nvPr/>
        </p:nvCxnSpPr>
        <p:spPr>
          <a:xfrm>
            <a:off x="7153436" y="5455506"/>
            <a:ext cx="0" cy="1011007"/>
          </a:xfrm>
          <a:prstGeom prst="line">
            <a:avLst/>
          </a:prstGeom>
          <a:ln>
            <a:solidFill>
              <a:srgbClr val="0432FF"/>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7102E95-6F26-EB4B-BE1F-987C95D68BCD}"/>
              </a:ext>
            </a:extLst>
          </p:cNvPr>
          <p:cNvSpPr txBox="1"/>
          <p:nvPr/>
        </p:nvSpPr>
        <p:spPr>
          <a:xfrm>
            <a:off x="9829396" y="4281157"/>
            <a:ext cx="1392363" cy="646331"/>
          </a:xfrm>
          <a:prstGeom prst="rect">
            <a:avLst/>
          </a:prstGeom>
          <a:noFill/>
        </p:spPr>
        <p:txBody>
          <a:bodyPr wrap="square" rtlCol="0">
            <a:spAutoFit/>
          </a:bodyPr>
          <a:lstStyle/>
          <a:p>
            <a:pPr algn="ctr"/>
            <a:r>
              <a:rPr lang="en-US" sz="1200" b="1" dirty="0"/>
              <a:t>Population 5</a:t>
            </a:r>
          </a:p>
          <a:p>
            <a:pPr algn="ctr"/>
            <a:r>
              <a:rPr lang="en-US" sz="1200" dirty="0"/>
              <a:t>Sensitivity Indexes</a:t>
            </a:r>
          </a:p>
        </p:txBody>
      </p:sp>
      <p:cxnSp>
        <p:nvCxnSpPr>
          <p:cNvPr id="8" name="Straight Arrow Connector 7">
            <a:extLst>
              <a:ext uri="{FF2B5EF4-FFF2-40B4-BE49-F238E27FC236}">
                <a16:creationId xmlns:a16="http://schemas.microsoft.com/office/drawing/2014/main" id="{7312A83E-2DC8-C449-8FAB-909F46B2DA5A}"/>
              </a:ext>
            </a:extLst>
          </p:cNvPr>
          <p:cNvCxnSpPr>
            <a:cxnSpLocks/>
          </p:cNvCxnSpPr>
          <p:nvPr/>
        </p:nvCxnSpPr>
        <p:spPr>
          <a:xfrm>
            <a:off x="9008076" y="3701097"/>
            <a:ext cx="821320" cy="426060"/>
          </a:xfrm>
          <a:prstGeom prst="straightConnector1">
            <a:avLst/>
          </a:prstGeom>
          <a:ln w="19050">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A2A7B53-0970-1C46-B364-6F0F94287598}"/>
              </a:ext>
            </a:extLst>
          </p:cNvPr>
          <p:cNvSpPr/>
          <p:nvPr/>
        </p:nvSpPr>
        <p:spPr>
          <a:xfrm>
            <a:off x="9319057" y="3276600"/>
            <a:ext cx="713943"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C0842B-A53D-BF41-B6A8-7F2AEF1ED0F0}"/>
              </a:ext>
            </a:extLst>
          </p:cNvPr>
          <p:cNvSpPr/>
          <p:nvPr/>
        </p:nvSpPr>
        <p:spPr>
          <a:xfrm>
            <a:off x="10941552" y="5652645"/>
            <a:ext cx="713943"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680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5556-6CD2-CD49-AB5A-D9D2482033FB}"/>
              </a:ext>
            </a:extLst>
          </p:cNvPr>
          <p:cNvSpPr>
            <a:spLocks noGrp="1"/>
          </p:cNvSpPr>
          <p:nvPr>
            <p:ph type="title"/>
          </p:nvPr>
        </p:nvSpPr>
        <p:spPr>
          <a:xfrm>
            <a:off x="746654" y="-100747"/>
            <a:ext cx="10564473" cy="1609344"/>
          </a:xfrm>
        </p:spPr>
        <p:txBody>
          <a:bodyPr/>
          <a:lstStyle/>
          <a:p>
            <a:r>
              <a:rPr lang="en-US" dirty="0"/>
              <a:t>From ABM To Management: MCF</a:t>
            </a:r>
          </a:p>
        </p:txBody>
      </p:sp>
      <p:sp>
        <p:nvSpPr>
          <p:cNvPr id="4" name="Slide Number Placeholder 3">
            <a:extLst>
              <a:ext uri="{FF2B5EF4-FFF2-40B4-BE49-F238E27FC236}">
                <a16:creationId xmlns:a16="http://schemas.microsoft.com/office/drawing/2014/main" id="{4E3F6065-5207-AB4C-990C-5C599CA8EC2D}"/>
              </a:ext>
            </a:extLst>
          </p:cNvPr>
          <p:cNvSpPr>
            <a:spLocks noGrp="1"/>
          </p:cNvSpPr>
          <p:nvPr>
            <p:ph type="sldNum" sz="quarter" idx="12"/>
          </p:nvPr>
        </p:nvSpPr>
        <p:spPr/>
        <p:txBody>
          <a:bodyPr/>
          <a:lstStyle/>
          <a:p>
            <a:fld id="{4FAB73BC-B049-4115-A692-8D63A059BFB8}" type="slidenum">
              <a:rPr lang="en-US" smtClean="0"/>
              <a:t>63</a:t>
            </a:fld>
            <a:endParaRPr lang="en-US"/>
          </a:p>
        </p:txBody>
      </p:sp>
      <p:pic>
        <p:nvPicPr>
          <p:cNvPr id="6" name="Picture 5">
            <a:extLst>
              <a:ext uri="{FF2B5EF4-FFF2-40B4-BE49-F238E27FC236}">
                <a16:creationId xmlns:a16="http://schemas.microsoft.com/office/drawing/2014/main" id="{EF2B1C52-8602-3047-AA5D-E727FA1CD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57" y="1560632"/>
            <a:ext cx="5106176" cy="3829632"/>
          </a:xfrm>
          <a:prstGeom prst="rect">
            <a:avLst/>
          </a:prstGeom>
        </p:spPr>
      </p:pic>
      <p:pic>
        <p:nvPicPr>
          <p:cNvPr id="8" name="Picture 7">
            <a:extLst>
              <a:ext uri="{FF2B5EF4-FFF2-40B4-BE49-F238E27FC236}">
                <a16:creationId xmlns:a16="http://schemas.microsoft.com/office/drawing/2014/main" id="{7BF27D24-70E7-0443-9A19-5B4FD743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632" y="1461512"/>
            <a:ext cx="5394421" cy="4045816"/>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3EA96C-B06C-FF45-8FB5-5D5933F5ADA1}"/>
                  </a:ext>
                </a:extLst>
              </p:cNvPr>
              <p:cNvSpPr txBox="1"/>
              <p:nvPr/>
            </p:nvSpPr>
            <p:spPr>
              <a:xfrm>
                <a:off x="2342225" y="5777112"/>
                <a:ext cx="7507549" cy="523220"/>
              </a:xfrm>
              <a:prstGeom prst="rect">
                <a:avLst/>
              </a:prstGeom>
              <a:noFill/>
              <a:ln>
                <a:solidFill>
                  <a:schemeClr val="tx1"/>
                </a:solidFill>
              </a:ln>
            </p:spPr>
            <p:txBody>
              <a:bodyPr wrap="square" rtlCol="0">
                <a:spAutoFit/>
              </a:bodyPr>
              <a:lstStyle/>
              <a:p>
                <a:r>
                  <a:rPr lang="en-US" sz="2800" dirty="0">
                    <a:solidFill>
                      <a:srgbClr val="000000"/>
                    </a:solidFill>
                    <a:latin typeface="Rockwell" panose="02060603020205020403" pitchFamily="18" charset="77"/>
                  </a:rPr>
                  <a:t>Efficiency of intervention:</a:t>
                </a:r>
                <a14:m>
                  <m:oMath xmlns:m="http://schemas.openxmlformats.org/officeDocument/2006/math">
                    <m:r>
                      <a:rPr lang="en-US" sz="2800" b="0" i="0" smtClean="0">
                        <a:solidFill>
                          <a:srgbClr val="000000"/>
                        </a:solidFill>
                        <a:latin typeface="Cambria Math" panose="02040503050406030204" pitchFamily="18" charset="0"/>
                      </a:rPr>
                      <m:t> </m:t>
                    </m:r>
                    <m:r>
                      <a:rPr lang="en-US" sz="2800" b="1" i="1">
                        <a:solidFill>
                          <a:srgbClr val="000000"/>
                        </a:solidFill>
                        <a:latin typeface="Cambria Math" panose="02040503050406030204" pitchFamily="18" charset="0"/>
                      </a:rPr>
                      <m:t>𝑩</m:t>
                    </m:r>
                    <m:r>
                      <a:rPr lang="en-US" sz="2800" b="1" i="1">
                        <a:solidFill>
                          <a:srgbClr val="000000"/>
                        </a:solidFill>
                        <a:latin typeface="Cambria Math" panose="02040503050406030204" pitchFamily="18" charset="0"/>
                      </a:rPr>
                      <m:t>:</m:t>
                    </m:r>
                  </m:oMath>
                </a14:m>
                <a:r>
                  <a:rPr lang="en-US" sz="2800" dirty="0">
                    <a:latin typeface="Rockwell" panose="02060603020205020403" pitchFamily="18" charset="77"/>
                  </a:rPr>
                  <a:t> 59% to </a:t>
                </a:r>
                <a14:m>
                  <m:oMath xmlns:m="http://schemas.openxmlformats.org/officeDocument/2006/math">
                    <m:r>
                      <a:rPr lang="en-US" sz="2800" b="1" i="1">
                        <a:solidFill>
                          <a:srgbClr val="000000"/>
                        </a:solidFill>
                        <a:latin typeface="Cambria Math" panose="02040503050406030204" pitchFamily="18" charset="0"/>
                      </a:rPr>
                      <m:t>𝑩</m:t>
                    </m:r>
                    <m:r>
                      <a:rPr lang="en-US" sz="2800" b="1" i="1">
                        <a:solidFill>
                          <a:srgbClr val="000000"/>
                        </a:solidFill>
                        <a:latin typeface="Cambria Math" panose="02040503050406030204" pitchFamily="18" charset="0"/>
                      </a:rPr>
                      <m:t>:</m:t>
                    </m:r>
                    <m:r>
                      <a:rPr lang="en-US" sz="2800" b="0" i="0" smtClean="0">
                        <a:solidFill>
                          <a:srgbClr val="000000"/>
                        </a:solidFill>
                        <a:latin typeface="Cambria Math" panose="02040503050406030204" pitchFamily="18" charset="0"/>
                      </a:rPr>
                      <m:t> </m:t>
                    </m:r>
                  </m:oMath>
                </a14:m>
                <a:r>
                  <a:rPr lang="en-US" sz="2800" dirty="0">
                    <a:latin typeface="Rockwell" panose="02060603020205020403" pitchFamily="18" charset="77"/>
                  </a:rPr>
                  <a:t>86%</a:t>
                </a:r>
              </a:p>
            </p:txBody>
          </p:sp>
        </mc:Choice>
        <mc:Fallback xmlns="">
          <p:sp>
            <p:nvSpPr>
              <p:cNvPr id="10" name="TextBox 9">
                <a:extLst>
                  <a:ext uri="{FF2B5EF4-FFF2-40B4-BE49-F238E27FC236}">
                    <a16:creationId xmlns:a16="http://schemas.microsoft.com/office/drawing/2014/main" id="{733EA96C-B06C-FF45-8FB5-5D5933F5ADA1}"/>
                  </a:ext>
                </a:extLst>
              </p:cNvPr>
              <p:cNvSpPr txBox="1">
                <a:spLocks noRot="1" noChangeAspect="1" noMove="1" noResize="1" noEditPoints="1" noAdjustHandles="1" noChangeArrowheads="1" noChangeShapeType="1" noTextEdit="1"/>
              </p:cNvSpPr>
              <p:nvPr/>
            </p:nvSpPr>
            <p:spPr>
              <a:xfrm>
                <a:off x="2342225" y="5777112"/>
                <a:ext cx="7507549" cy="523220"/>
              </a:xfrm>
              <a:prstGeom prst="rect">
                <a:avLst/>
              </a:prstGeom>
              <a:blipFill>
                <a:blip r:embed="rId4"/>
                <a:stretch>
                  <a:fillRect l="-1515" t="-11628" b="-27907"/>
                </a:stretch>
              </a:blipFill>
              <a:ln>
                <a:solidFill>
                  <a:schemeClr val="tx1"/>
                </a:solidFill>
              </a:ln>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7442098B-EA1D-6C4B-9176-DD90869936A6}"/>
              </a:ext>
            </a:extLst>
          </p:cNvPr>
          <p:cNvSpPr/>
          <p:nvPr/>
        </p:nvSpPr>
        <p:spPr>
          <a:xfrm>
            <a:off x="7483285" y="2072627"/>
            <a:ext cx="219697" cy="1502956"/>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3B903864-CD64-7545-81B2-46ED61729EC3}"/>
              </a:ext>
            </a:extLst>
          </p:cNvPr>
          <p:cNvSpPr txBox="1"/>
          <p:nvPr/>
        </p:nvSpPr>
        <p:spPr>
          <a:xfrm>
            <a:off x="6810245" y="2643878"/>
            <a:ext cx="659155" cy="369332"/>
          </a:xfrm>
          <a:prstGeom prst="rect">
            <a:avLst/>
          </a:prstGeom>
          <a:noFill/>
          <a:ln>
            <a:solidFill>
              <a:schemeClr val="tx1"/>
            </a:solidFill>
          </a:ln>
        </p:spPr>
        <p:txBody>
          <a:bodyPr wrap="none" rtlCol="0">
            <a:spAutoFit/>
          </a:bodyPr>
          <a:lstStyle/>
          <a:p>
            <a:r>
              <a:rPr lang="en-US" dirty="0"/>
              <a:t>59%</a:t>
            </a:r>
          </a:p>
        </p:txBody>
      </p:sp>
      <p:sp>
        <p:nvSpPr>
          <p:cNvPr id="20" name="Left Brace 19">
            <a:extLst>
              <a:ext uri="{FF2B5EF4-FFF2-40B4-BE49-F238E27FC236}">
                <a16:creationId xmlns:a16="http://schemas.microsoft.com/office/drawing/2014/main" id="{A4CBFFF1-C2EA-8545-83EF-0E0A8E4E8CD7}"/>
              </a:ext>
            </a:extLst>
          </p:cNvPr>
          <p:cNvSpPr/>
          <p:nvPr/>
        </p:nvSpPr>
        <p:spPr>
          <a:xfrm>
            <a:off x="7508353" y="2131695"/>
            <a:ext cx="256273" cy="2312844"/>
          </a:xfrm>
          <a:prstGeom prst="leftBrace">
            <a:avLst/>
          </a:prstGeom>
          <a:ln w="12700">
            <a:solidFill>
              <a:srgbClr val="0432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4F62917F-7FB8-0342-A86E-1737181801B1}"/>
              </a:ext>
            </a:extLst>
          </p:cNvPr>
          <p:cNvSpPr txBox="1"/>
          <p:nvPr/>
        </p:nvSpPr>
        <p:spPr>
          <a:xfrm>
            <a:off x="6863533" y="3089915"/>
            <a:ext cx="659155" cy="369332"/>
          </a:xfrm>
          <a:prstGeom prst="rect">
            <a:avLst/>
          </a:prstGeom>
          <a:noFill/>
          <a:ln>
            <a:solidFill>
              <a:schemeClr val="tx1"/>
            </a:solidFill>
          </a:ln>
        </p:spPr>
        <p:txBody>
          <a:bodyPr wrap="none" rtlCol="0">
            <a:spAutoFit/>
          </a:bodyPr>
          <a:lstStyle/>
          <a:p>
            <a:r>
              <a:rPr lang="en-US" dirty="0"/>
              <a:t>86%</a:t>
            </a:r>
          </a:p>
        </p:txBody>
      </p:sp>
      <p:sp>
        <p:nvSpPr>
          <p:cNvPr id="3" name="TextBox 2">
            <a:extLst>
              <a:ext uri="{FF2B5EF4-FFF2-40B4-BE49-F238E27FC236}">
                <a16:creationId xmlns:a16="http://schemas.microsoft.com/office/drawing/2014/main" id="{4593D431-3B74-6845-8128-BB46BBE3D1B5}"/>
              </a:ext>
            </a:extLst>
          </p:cNvPr>
          <p:cNvSpPr txBox="1"/>
          <p:nvPr/>
        </p:nvSpPr>
        <p:spPr>
          <a:xfrm>
            <a:off x="4696233" y="1324443"/>
            <a:ext cx="3245119" cy="369332"/>
          </a:xfrm>
          <a:prstGeom prst="rect">
            <a:avLst/>
          </a:prstGeom>
          <a:noFill/>
        </p:spPr>
        <p:txBody>
          <a:bodyPr wrap="none" rtlCol="0">
            <a:spAutoFit/>
          </a:bodyPr>
          <a:lstStyle/>
          <a:p>
            <a:r>
              <a:rPr lang="en-US" dirty="0"/>
              <a:t>Population City 5, AND+AND</a:t>
            </a:r>
          </a:p>
        </p:txBody>
      </p:sp>
    </p:spTree>
    <p:extLst>
      <p:ext uri="{BB962C8B-B14F-4D97-AF65-F5344CB8AC3E}">
        <p14:creationId xmlns:p14="http://schemas.microsoft.com/office/powerpoint/2010/main" val="2455468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77AD-3608-B747-90DC-D5BB4B810147}"/>
              </a:ext>
            </a:extLst>
          </p:cNvPr>
          <p:cNvSpPr>
            <a:spLocks noGrp="1"/>
          </p:cNvSpPr>
          <p:nvPr>
            <p:ph type="title"/>
          </p:nvPr>
        </p:nvSpPr>
        <p:spPr>
          <a:xfrm>
            <a:off x="748140" y="-26832"/>
            <a:ext cx="10058400" cy="1609344"/>
          </a:xfrm>
        </p:spPr>
        <p:txBody>
          <a:bodyPr/>
          <a:lstStyle/>
          <a:p>
            <a:r>
              <a:rPr lang="en-US" dirty="0"/>
              <a:t>Conclusions</a:t>
            </a:r>
          </a:p>
        </p:txBody>
      </p:sp>
      <p:sp>
        <p:nvSpPr>
          <p:cNvPr id="3" name="Content Placeholder 2">
            <a:extLst>
              <a:ext uri="{FF2B5EF4-FFF2-40B4-BE49-F238E27FC236}">
                <a16:creationId xmlns:a16="http://schemas.microsoft.com/office/drawing/2014/main" id="{08D9E4CF-28F1-2746-9918-1D0E6DC49AC3}"/>
              </a:ext>
            </a:extLst>
          </p:cNvPr>
          <p:cNvSpPr>
            <a:spLocks noGrp="1"/>
          </p:cNvSpPr>
          <p:nvPr>
            <p:ph idx="1"/>
          </p:nvPr>
        </p:nvSpPr>
        <p:spPr>
          <a:xfrm>
            <a:off x="585457" y="1470041"/>
            <a:ext cx="10927532" cy="4596264"/>
          </a:xfrm>
        </p:spPr>
        <p:txBody>
          <a:bodyPr>
            <a:normAutofit/>
          </a:bodyPr>
          <a:lstStyle/>
          <a:p>
            <a:r>
              <a:rPr lang="en-US" sz="2800" dirty="0"/>
              <a:t>We address current critique of ABMs: its stochastic behavior</a:t>
            </a:r>
          </a:p>
          <a:p>
            <a:r>
              <a:rPr lang="en-US" sz="2800" dirty="0"/>
              <a:t>Critical understanding of ABM’s outcomes: deterministic vs stochastic components</a:t>
            </a:r>
          </a:p>
          <a:p>
            <a:r>
              <a:rPr lang="en-US" sz="2800" dirty="0"/>
              <a:t>Implications for predictions and management interventions</a:t>
            </a:r>
          </a:p>
          <a:p>
            <a:r>
              <a:rPr lang="en-US" sz="2800" dirty="0"/>
              <a:t>Future quantification of effects of increasing model complexity in Migration Models</a:t>
            </a:r>
          </a:p>
          <a:p>
            <a:r>
              <a:rPr lang="en-US" sz="2800" dirty="0"/>
              <a:t>Future screening/diagnosis of costly models (</a:t>
            </a:r>
            <a:r>
              <a:rPr lang="en-US" sz="2800" i="1" dirty="0"/>
              <a:t>N</a:t>
            </a:r>
            <a:r>
              <a:rPr lang="en-US" sz="2800" dirty="0"/>
              <a:t> needed)</a:t>
            </a:r>
          </a:p>
        </p:txBody>
      </p:sp>
      <p:sp>
        <p:nvSpPr>
          <p:cNvPr id="4" name="Slide Number Placeholder 3">
            <a:extLst>
              <a:ext uri="{FF2B5EF4-FFF2-40B4-BE49-F238E27FC236}">
                <a16:creationId xmlns:a16="http://schemas.microsoft.com/office/drawing/2014/main" id="{60E61EC2-758E-9342-9C49-A94E935089A3}"/>
              </a:ext>
            </a:extLst>
          </p:cNvPr>
          <p:cNvSpPr>
            <a:spLocks noGrp="1"/>
          </p:cNvSpPr>
          <p:nvPr>
            <p:ph type="sldNum" sz="quarter" idx="12"/>
          </p:nvPr>
        </p:nvSpPr>
        <p:spPr/>
        <p:txBody>
          <a:bodyPr/>
          <a:lstStyle/>
          <a:p>
            <a:fld id="{4FAB73BC-B049-4115-A692-8D63A059BFB8}" type="slidenum">
              <a:rPr lang="en-US" smtClean="0"/>
              <a:t>64</a:t>
            </a:fld>
            <a:endParaRPr lang="en-US"/>
          </a:p>
        </p:txBody>
      </p:sp>
      <p:sp>
        <p:nvSpPr>
          <p:cNvPr id="5" name="TextBox 4">
            <a:extLst>
              <a:ext uri="{FF2B5EF4-FFF2-40B4-BE49-F238E27FC236}">
                <a16:creationId xmlns:a16="http://schemas.microsoft.com/office/drawing/2014/main" id="{79992344-283D-8A42-8B8D-9C867BF7C554}"/>
              </a:ext>
            </a:extLst>
          </p:cNvPr>
          <p:cNvSpPr txBox="1"/>
          <p:nvPr/>
        </p:nvSpPr>
        <p:spPr>
          <a:xfrm>
            <a:off x="9652989" y="439800"/>
            <a:ext cx="1746888" cy="523220"/>
          </a:xfrm>
          <a:prstGeom prst="rect">
            <a:avLst/>
          </a:prstGeom>
          <a:solidFill>
            <a:srgbClr val="D34817"/>
          </a:solid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See Poster </a:t>
            </a:r>
          </a:p>
          <a:p>
            <a:r>
              <a:rPr lang="en-US" sz="1400" b="1" dirty="0">
                <a:solidFill>
                  <a:schemeClr val="bg1"/>
                </a:solidFill>
                <a:latin typeface="Arial" panose="020B0604020202020204" pitchFamily="34" charset="0"/>
                <a:cs typeface="Arial" panose="020B0604020202020204" pitchFamily="34" charset="0"/>
              </a:rPr>
              <a:t>for more detail</a:t>
            </a:r>
          </a:p>
        </p:txBody>
      </p:sp>
      <p:sp>
        <p:nvSpPr>
          <p:cNvPr id="6" name="TextBox 5">
            <a:extLst>
              <a:ext uri="{FF2B5EF4-FFF2-40B4-BE49-F238E27FC236}">
                <a16:creationId xmlns:a16="http://schemas.microsoft.com/office/drawing/2014/main" id="{6BADD1CA-4AE5-EC4E-B799-AD93FFB12E97}"/>
              </a:ext>
            </a:extLst>
          </p:cNvPr>
          <p:cNvSpPr txBox="1"/>
          <p:nvPr/>
        </p:nvSpPr>
        <p:spPr>
          <a:xfrm>
            <a:off x="10964404" y="378174"/>
            <a:ext cx="446313" cy="646331"/>
          </a:xfrm>
          <a:prstGeom prst="rect">
            <a:avLst/>
          </a:prstGeom>
          <a:noFill/>
        </p:spPr>
        <p:txBody>
          <a:bodyPr wrap="square" rtlCol="0">
            <a:spAutoFit/>
          </a:bodyPr>
          <a:lstStyle/>
          <a:p>
            <a:r>
              <a:rPr lang="en-US" sz="3600" b="1" dirty="0">
                <a:solidFill>
                  <a:schemeClr val="bg1"/>
                </a:solidFill>
              </a:rPr>
              <a:t>2</a:t>
            </a:r>
            <a:endParaRPr lang="en-US" sz="2000" b="1" dirty="0">
              <a:solidFill>
                <a:schemeClr val="bg1"/>
              </a:solidFill>
            </a:endParaRPr>
          </a:p>
        </p:txBody>
      </p:sp>
    </p:spTree>
    <p:extLst>
      <p:ext uri="{BB962C8B-B14F-4D97-AF65-F5344CB8AC3E}">
        <p14:creationId xmlns:p14="http://schemas.microsoft.com/office/powerpoint/2010/main" val="3289106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5"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3C3C6D-806C-224B-847A-153976C97307}"/>
              </a:ext>
            </a:extLst>
          </p:cNvPr>
          <p:cNvSpPr>
            <a:spLocks noGrp="1"/>
          </p:cNvSpPr>
          <p:nvPr>
            <p:ph type="title"/>
          </p:nvPr>
        </p:nvSpPr>
        <p:spPr>
          <a:xfrm>
            <a:off x="6386284" y="484631"/>
            <a:ext cx="5472641" cy="3058185"/>
          </a:xfrm>
        </p:spPr>
        <p:txBody>
          <a:bodyPr vert="horz" lIns="91440" tIns="45720" rIns="91440" bIns="45720" rtlCol="0" anchor="ctr">
            <a:normAutofit/>
          </a:bodyPr>
          <a:lstStyle/>
          <a:p>
            <a:r>
              <a:rPr lang="en-US" sz="3600" dirty="0">
                <a:solidFill>
                  <a:schemeClr val="tx1"/>
                </a:solidFill>
              </a:rPr>
              <a:t>MINIMALISTIC, MECHANISTIC MODEL OF MIGRATION &amp; EFFECTS OF TRANSIENT DRIVERS</a:t>
            </a:r>
          </a:p>
        </p:txBody>
      </p:sp>
      <p:sp>
        <p:nvSpPr>
          <p:cNvPr id="17" name="Freeform: Shape 16">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2793F3EE-3343-554C-9387-4207B0169F8C}"/>
              </a:ext>
            </a:extLst>
          </p:cNvPr>
          <p:cNvSpPr>
            <a:spLocks noGrp="1"/>
          </p:cNvSpPr>
          <p:nvPr>
            <p:ph type="body" sz="half" idx="2"/>
          </p:nvPr>
        </p:nvSpPr>
        <p:spPr>
          <a:xfrm>
            <a:off x="7222733" y="3562597"/>
            <a:ext cx="4606997" cy="2609602"/>
          </a:xfrm>
        </p:spPr>
        <p:txBody>
          <a:bodyPr vert="horz" lIns="91440" tIns="45720" rIns="91440" bIns="45720" rtlCol="0">
            <a:normAutofit/>
          </a:bodyPr>
          <a:lstStyle/>
          <a:p>
            <a:pPr>
              <a:lnSpc>
                <a:spcPct val="90000"/>
              </a:lnSpc>
            </a:pPr>
            <a:r>
              <a:rPr lang="en-US" sz="1800" b="1" dirty="0">
                <a:solidFill>
                  <a:schemeClr val="tx1"/>
                </a:solidFill>
              </a:rPr>
              <a:t>Gonzalo Pablo Suarez</a:t>
            </a:r>
          </a:p>
          <a:p>
            <a:pPr>
              <a:lnSpc>
                <a:spcPct val="90000"/>
              </a:lnSpc>
            </a:pPr>
            <a:endParaRPr lang="en-US" sz="1800" b="1" dirty="0">
              <a:solidFill>
                <a:schemeClr val="tx1"/>
              </a:solidFill>
            </a:endParaRPr>
          </a:p>
          <a:p>
            <a:pPr>
              <a:lnSpc>
                <a:spcPct val="90000"/>
              </a:lnSpc>
            </a:pPr>
            <a:r>
              <a:rPr lang="en-US" sz="1800" b="1" dirty="0" err="1">
                <a:solidFill>
                  <a:schemeClr val="tx1"/>
                </a:solidFill>
              </a:rPr>
              <a:t>Rachata</a:t>
            </a:r>
            <a:r>
              <a:rPr lang="en-US" sz="1800" b="1" dirty="0">
                <a:solidFill>
                  <a:schemeClr val="tx1"/>
                </a:solidFill>
              </a:rPr>
              <a:t> </a:t>
            </a:r>
            <a:r>
              <a:rPr lang="en-US" sz="1800" b="1" dirty="0" err="1">
                <a:solidFill>
                  <a:schemeClr val="tx1"/>
                </a:solidFill>
              </a:rPr>
              <a:t>Muneepeerakul</a:t>
            </a:r>
            <a:endParaRPr lang="en-US" sz="1800" b="1" dirty="0">
              <a:solidFill>
                <a:schemeClr val="tx1"/>
              </a:solidFill>
            </a:endParaRPr>
          </a:p>
        </p:txBody>
      </p:sp>
      <p:grpSp>
        <p:nvGrpSpPr>
          <p:cNvPr id="19" name="Group 18">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1" name="Oval 20">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5" name="Slide Number Placeholder 4">
            <a:extLst>
              <a:ext uri="{FF2B5EF4-FFF2-40B4-BE49-F238E27FC236}">
                <a16:creationId xmlns:a16="http://schemas.microsoft.com/office/drawing/2014/main" id="{D3B2A7DD-F918-F544-82F4-872105DD8B82}"/>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4FAB73BC-B049-4115-A692-8D63A059BFB8}" type="slidenum">
              <a:rPr lang="en-US" smtClean="0"/>
              <a:pPr>
                <a:spcAft>
                  <a:spcPts val="600"/>
                </a:spcAft>
              </a:pPr>
              <a:t>65</a:t>
            </a:fld>
            <a:endParaRPr lang="en-US"/>
          </a:p>
        </p:txBody>
      </p:sp>
      <p:pic>
        <p:nvPicPr>
          <p:cNvPr id="14" name="Picture 13">
            <a:extLst>
              <a:ext uri="{FF2B5EF4-FFF2-40B4-BE49-F238E27FC236}">
                <a16:creationId xmlns:a16="http://schemas.microsoft.com/office/drawing/2014/main" id="{DE920078-4828-6745-BD35-BC96F18DE46A}"/>
              </a:ext>
            </a:extLst>
          </p:cNvPr>
          <p:cNvPicPr>
            <a:picLocks noChangeAspect="1"/>
          </p:cNvPicPr>
          <p:nvPr/>
        </p:nvPicPr>
        <p:blipFill>
          <a:blip r:embed="rId5"/>
          <a:stretch>
            <a:fillRect/>
          </a:stretch>
        </p:blipFill>
        <p:spPr>
          <a:xfrm>
            <a:off x="150207" y="4255824"/>
            <a:ext cx="4668516" cy="2515322"/>
          </a:xfrm>
          <a:prstGeom prst="rect">
            <a:avLst/>
          </a:prstGeom>
        </p:spPr>
      </p:pic>
      <p:sp>
        <p:nvSpPr>
          <p:cNvPr id="23" name="Freeform 22">
            <a:extLst>
              <a:ext uri="{FF2B5EF4-FFF2-40B4-BE49-F238E27FC236}">
                <a16:creationId xmlns:a16="http://schemas.microsoft.com/office/drawing/2014/main" id="{B24D324A-ECA8-E54F-A2B3-4499161E1A65}"/>
              </a:ext>
            </a:extLst>
          </p:cNvPr>
          <p:cNvSpPr/>
          <p:nvPr/>
        </p:nvSpPr>
        <p:spPr>
          <a:xfrm>
            <a:off x="148173" y="4256185"/>
            <a:ext cx="4672584" cy="2514600"/>
          </a:xfrm>
          <a:custGeom>
            <a:avLst/>
            <a:gdLst>
              <a:gd name="connsiteX0" fmla="*/ 2458486 w 4672584"/>
              <a:gd name="connsiteY0" fmla="*/ 1371370 h 2514600"/>
              <a:gd name="connsiteX1" fmla="*/ 2410092 w 4672584"/>
              <a:gd name="connsiteY1" fmla="*/ 1419764 h 2514600"/>
              <a:gd name="connsiteX2" fmla="*/ 2410092 w 4672584"/>
              <a:gd name="connsiteY2" fmla="*/ 1613336 h 2514600"/>
              <a:gd name="connsiteX3" fmla="*/ 2458486 w 4672584"/>
              <a:gd name="connsiteY3" fmla="*/ 1661730 h 2514600"/>
              <a:gd name="connsiteX4" fmla="*/ 3276098 w 4672584"/>
              <a:gd name="connsiteY4" fmla="*/ 1661730 h 2514600"/>
              <a:gd name="connsiteX5" fmla="*/ 3324492 w 4672584"/>
              <a:gd name="connsiteY5" fmla="*/ 1613336 h 2514600"/>
              <a:gd name="connsiteX6" fmla="*/ 3324492 w 4672584"/>
              <a:gd name="connsiteY6" fmla="*/ 1419764 h 2514600"/>
              <a:gd name="connsiteX7" fmla="*/ 3276098 w 4672584"/>
              <a:gd name="connsiteY7" fmla="*/ 1371370 h 2514600"/>
              <a:gd name="connsiteX8" fmla="*/ 175466 w 4672584"/>
              <a:gd name="connsiteY8" fmla="*/ 295267 h 2514600"/>
              <a:gd name="connsiteX9" fmla="*/ 47036 w 4672584"/>
              <a:gd name="connsiteY9" fmla="*/ 423697 h 2514600"/>
              <a:gd name="connsiteX10" fmla="*/ 47036 w 4672584"/>
              <a:gd name="connsiteY10" fmla="*/ 1615493 h 2514600"/>
              <a:gd name="connsiteX11" fmla="*/ 175466 w 4672584"/>
              <a:gd name="connsiteY11" fmla="*/ 1743923 h 2514600"/>
              <a:gd name="connsiteX12" fmla="*/ 689168 w 4672584"/>
              <a:gd name="connsiteY12" fmla="*/ 1743923 h 2514600"/>
              <a:gd name="connsiteX13" fmla="*/ 817598 w 4672584"/>
              <a:gd name="connsiteY13" fmla="*/ 1615493 h 2514600"/>
              <a:gd name="connsiteX14" fmla="*/ 817598 w 4672584"/>
              <a:gd name="connsiteY14" fmla="*/ 423697 h 2514600"/>
              <a:gd name="connsiteX15" fmla="*/ 689168 w 4672584"/>
              <a:gd name="connsiteY15" fmla="*/ 295267 h 2514600"/>
              <a:gd name="connsiteX16" fmla="*/ 0 w 4672584"/>
              <a:gd name="connsiteY16" fmla="*/ 0 h 2514600"/>
              <a:gd name="connsiteX17" fmla="*/ 4672584 w 4672584"/>
              <a:gd name="connsiteY17" fmla="*/ 0 h 2514600"/>
              <a:gd name="connsiteX18" fmla="*/ 4672584 w 4672584"/>
              <a:gd name="connsiteY18" fmla="*/ 2514600 h 2514600"/>
              <a:gd name="connsiteX19" fmla="*/ 0 w 4672584"/>
              <a:gd name="connsiteY19"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72584" h="2514600">
                <a:moveTo>
                  <a:pt x="2458486" y="1371370"/>
                </a:moveTo>
                <a:cubicBezTo>
                  <a:pt x="2431759" y="1371370"/>
                  <a:pt x="2410092" y="1393037"/>
                  <a:pt x="2410092" y="1419764"/>
                </a:cubicBezTo>
                <a:lnTo>
                  <a:pt x="2410092" y="1613336"/>
                </a:lnTo>
                <a:cubicBezTo>
                  <a:pt x="2410092" y="1640063"/>
                  <a:pt x="2431759" y="1661730"/>
                  <a:pt x="2458486" y="1661730"/>
                </a:cubicBezTo>
                <a:lnTo>
                  <a:pt x="3276098" y="1661730"/>
                </a:lnTo>
                <a:cubicBezTo>
                  <a:pt x="3302825" y="1661730"/>
                  <a:pt x="3324492" y="1640063"/>
                  <a:pt x="3324492" y="1613336"/>
                </a:cubicBezTo>
                <a:lnTo>
                  <a:pt x="3324492" y="1419764"/>
                </a:lnTo>
                <a:cubicBezTo>
                  <a:pt x="3324492" y="1393037"/>
                  <a:pt x="3302825" y="1371370"/>
                  <a:pt x="3276098" y="1371370"/>
                </a:cubicBezTo>
                <a:close/>
                <a:moveTo>
                  <a:pt x="175466" y="295267"/>
                </a:moveTo>
                <a:cubicBezTo>
                  <a:pt x="104536" y="295267"/>
                  <a:pt x="47036" y="352767"/>
                  <a:pt x="47036" y="423697"/>
                </a:cubicBezTo>
                <a:lnTo>
                  <a:pt x="47036" y="1615493"/>
                </a:lnTo>
                <a:cubicBezTo>
                  <a:pt x="47036" y="1686423"/>
                  <a:pt x="104536" y="1743923"/>
                  <a:pt x="175466" y="1743923"/>
                </a:cubicBezTo>
                <a:lnTo>
                  <a:pt x="689168" y="1743923"/>
                </a:lnTo>
                <a:cubicBezTo>
                  <a:pt x="760098" y="1743923"/>
                  <a:pt x="817598" y="1686423"/>
                  <a:pt x="817598" y="1615493"/>
                </a:cubicBezTo>
                <a:lnTo>
                  <a:pt x="817598" y="423697"/>
                </a:lnTo>
                <a:cubicBezTo>
                  <a:pt x="817598" y="352767"/>
                  <a:pt x="760098" y="295267"/>
                  <a:pt x="689168" y="295267"/>
                </a:cubicBezTo>
                <a:close/>
                <a:moveTo>
                  <a:pt x="0" y="0"/>
                </a:moveTo>
                <a:lnTo>
                  <a:pt x="4672584" y="0"/>
                </a:lnTo>
                <a:lnTo>
                  <a:pt x="4672584" y="2514600"/>
                </a:lnTo>
                <a:lnTo>
                  <a:pt x="0" y="2514600"/>
                </a:lnTo>
                <a:close/>
              </a:path>
            </a:pathLst>
          </a:custGeom>
          <a:solidFill>
            <a:srgbClr val="000000">
              <a:alpha val="50196"/>
            </a:srgbClr>
          </a:solidFill>
          <a:ln w="5715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17">
            <a:extLst>
              <a:ext uri="{FF2B5EF4-FFF2-40B4-BE49-F238E27FC236}">
                <a16:creationId xmlns:a16="http://schemas.microsoft.com/office/drawing/2014/main" id="{6710A2CD-07AF-3B42-AEAA-CF3060A6CC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966" y="3903264"/>
            <a:ext cx="3238500" cy="1447800"/>
          </a:xfrm>
          <a:prstGeom prst="rect">
            <a:avLst/>
          </a:prstGeom>
        </p:spPr>
      </p:pic>
      <p:pic>
        <p:nvPicPr>
          <p:cNvPr id="22" name="Picture 21">
            <a:extLst>
              <a:ext uri="{FF2B5EF4-FFF2-40B4-BE49-F238E27FC236}">
                <a16:creationId xmlns:a16="http://schemas.microsoft.com/office/drawing/2014/main" id="{1DC4B2B5-B4A9-CA45-BCB2-25EC6F832C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121" y="4582488"/>
            <a:ext cx="2641600" cy="1460500"/>
          </a:xfrm>
          <a:prstGeom prst="rect">
            <a:avLst/>
          </a:prstGeom>
        </p:spPr>
      </p:pic>
      <p:pic>
        <p:nvPicPr>
          <p:cNvPr id="8" name="Picture 7">
            <a:extLst>
              <a:ext uri="{FF2B5EF4-FFF2-40B4-BE49-F238E27FC236}">
                <a16:creationId xmlns:a16="http://schemas.microsoft.com/office/drawing/2014/main" id="{94321B66-225F-DD4F-A879-949CD8060F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3933" y="3446980"/>
            <a:ext cx="546100" cy="571500"/>
          </a:xfrm>
          <a:prstGeom prst="rect">
            <a:avLst/>
          </a:prstGeom>
        </p:spPr>
      </p:pic>
      <p:pic>
        <p:nvPicPr>
          <p:cNvPr id="10" name="Picture 9">
            <a:extLst>
              <a:ext uri="{FF2B5EF4-FFF2-40B4-BE49-F238E27FC236}">
                <a16:creationId xmlns:a16="http://schemas.microsoft.com/office/drawing/2014/main" id="{CA603625-F034-5648-B60A-94D0AD6084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3933" y="4214705"/>
            <a:ext cx="558800" cy="546100"/>
          </a:xfrm>
          <a:prstGeom prst="rect">
            <a:avLst/>
          </a:prstGeom>
        </p:spPr>
      </p:pic>
      <p:pic>
        <p:nvPicPr>
          <p:cNvPr id="24" name="Picture 23">
            <a:extLst>
              <a:ext uri="{FF2B5EF4-FFF2-40B4-BE49-F238E27FC236}">
                <a16:creationId xmlns:a16="http://schemas.microsoft.com/office/drawing/2014/main" id="{4EC076D9-9A7A-2649-97BF-1DF944B304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72118" y="495119"/>
            <a:ext cx="558800" cy="546100"/>
          </a:xfrm>
          <a:prstGeom prst="rect">
            <a:avLst/>
          </a:prstGeom>
        </p:spPr>
      </p:pic>
      <p:pic>
        <p:nvPicPr>
          <p:cNvPr id="31" name="Picture 30">
            <a:extLst>
              <a:ext uri="{FF2B5EF4-FFF2-40B4-BE49-F238E27FC236}">
                <a16:creationId xmlns:a16="http://schemas.microsoft.com/office/drawing/2014/main" id="{A3B48C0D-1B57-7A44-A9F2-7974D9D0AA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415" y="1053030"/>
            <a:ext cx="4381500" cy="2870200"/>
          </a:xfrm>
          <a:prstGeom prst="rect">
            <a:avLst/>
          </a:prstGeom>
        </p:spPr>
      </p:pic>
    </p:spTree>
    <p:extLst>
      <p:ext uri="{BB962C8B-B14F-4D97-AF65-F5344CB8AC3E}">
        <p14:creationId xmlns:p14="http://schemas.microsoft.com/office/powerpoint/2010/main" val="12374064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4ADBB3-6FDC-034A-9E32-BDE4500CD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584" y="2297342"/>
            <a:ext cx="5967939" cy="1624695"/>
          </a:xfrm>
          <a:prstGeom prst="rect">
            <a:avLst/>
          </a:prstGeom>
        </p:spPr>
      </p:pic>
      <p:sp>
        <p:nvSpPr>
          <p:cNvPr id="2" name="Title 1">
            <a:extLst>
              <a:ext uri="{FF2B5EF4-FFF2-40B4-BE49-F238E27FC236}">
                <a16:creationId xmlns:a16="http://schemas.microsoft.com/office/drawing/2014/main" id="{52CB9583-8C86-FB4E-AE4B-1875A7F1D3B3}"/>
              </a:ext>
            </a:extLst>
          </p:cNvPr>
          <p:cNvSpPr>
            <a:spLocks noGrp="1"/>
          </p:cNvSpPr>
          <p:nvPr>
            <p:ph type="title"/>
          </p:nvPr>
        </p:nvSpPr>
        <p:spPr>
          <a:xfrm>
            <a:off x="588476" y="203979"/>
            <a:ext cx="9045382" cy="891490"/>
          </a:xfrm>
        </p:spPr>
        <p:txBody>
          <a:bodyPr>
            <a:normAutofit fontScale="90000"/>
          </a:bodyPr>
          <a:lstStyle/>
          <a:p>
            <a:r>
              <a:rPr lang="en-US" dirty="0"/>
              <a:t>Only the environment, social tie, and distance are included for now</a:t>
            </a:r>
          </a:p>
        </p:txBody>
      </p:sp>
      <p:sp>
        <p:nvSpPr>
          <p:cNvPr id="5" name="Slide Number Placeholder 4">
            <a:extLst>
              <a:ext uri="{FF2B5EF4-FFF2-40B4-BE49-F238E27FC236}">
                <a16:creationId xmlns:a16="http://schemas.microsoft.com/office/drawing/2014/main" id="{A199F599-8AD0-2546-B435-706EC6C3A595}"/>
              </a:ext>
            </a:extLst>
          </p:cNvPr>
          <p:cNvSpPr>
            <a:spLocks noGrp="1"/>
          </p:cNvSpPr>
          <p:nvPr>
            <p:ph type="sldNum" sz="quarter" idx="12"/>
          </p:nvPr>
        </p:nvSpPr>
        <p:spPr>
          <a:xfrm>
            <a:off x="11410717" y="6372372"/>
            <a:ext cx="640080" cy="365125"/>
          </a:xfrm>
        </p:spPr>
        <p:txBody>
          <a:bodyPr/>
          <a:lstStyle/>
          <a:p>
            <a:fld id="{4FAB73BC-B049-4115-A692-8D63A059BFB8}" type="slidenum">
              <a:rPr lang="en-US" smtClean="0"/>
              <a:t>66</a:t>
            </a:fld>
            <a:endParaRPr lang="en-US"/>
          </a:p>
        </p:txBody>
      </p:sp>
      <p:sp>
        <p:nvSpPr>
          <p:cNvPr id="7" name="TextBox 6">
            <a:extLst>
              <a:ext uri="{FF2B5EF4-FFF2-40B4-BE49-F238E27FC236}">
                <a16:creationId xmlns:a16="http://schemas.microsoft.com/office/drawing/2014/main" id="{CAD0D3E8-F864-D148-9C69-D87B1473E531}"/>
              </a:ext>
            </a:extLst>
          </p:cNvPr>
          <p:cNvSpPr txBox="1"/>
          <p:nvPr/>
        </p:nvSpPr>
        <p:spPr>
          <a:xfrm>
            <a:off x="7230269" y="1132183"/>
            <a:ext cx="4729612" cy="1200329"/>
          </a:xfrm>
          <a:prstGeom prst="rect">
            <a:avLst/>
          </a:prstGeom>
          <a:solidFill>
            <a:srgbClr val="00B050"/>
          </a:solidFill>
        </p:spPr>
        <p:txBody>
          <a:bodyPr wrap="square" rtlCol="0">
            <a:spAutoFit/>
          </a:bodyPr>
          <a:lstStyle/>
          <a:p>
            <a:r>
              <a:rPr lang="en-US" i="1" dirty="0"/>
              <a:t>K: </a:t>
            </a:r>
            <a:r>
              <a:rPr lang="en-US" dirty="0"/>
              <a:t>capacity indicator—how much population the environment can support—</a:t>
            </a:r>
            <a:r>
              <a:rPr lang="en-US" b="1" dirty="0">
                <a:solidFill>
                  <a:schemeClr val="bg1"/>
                </a:solidFill>
              </a:rPr>
              <a:t>a place holder to connect with other models, e.g., food security</a:t>
            </a:r>
          </a:p>
        </p:txBody>
      </p:sp>
      <p:cxnSp>
        <p:nvCxnSpPr>
          <p:cNvPr id="9" name="Straight Arrow Connector 8">
            <a:extLst>
              <a:ext uri="{FF2B5EF4-FFF2-40B4-BE49-F238E27FC236}">
                <a16:creationId xmlns:a16="http://schemas.microsoft.com/office/drawing/2014/main" id="{53F1F9C9-8C83-2641-B9CD-768AD4FA35F3}"/>
              </a:ext>
            </a:extLst>
          </p:cNvPr>
          <p:cNvCxnSpPr>
            <a:cxnSpLocks/>
          </p:cNvCxnSpPr>
          <p:nvPr/>
        </p:nvCxnSpPr>
        <p:spPr>
          <a:xfrm flipH="1">
            <a:off x="7507448" y="2260628"/>
            <a:ext cx="825566" cy="57436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6BFE9D0-26DF-F84A-9056-45B868201859}"/>
              </a:ext>
            </a:extLst>
          </p:cNvPr>
          <p:cNvCxnSpPr>
            <a:cxnSpLocks/>
          </p:cNvCxnSpPr>
          <p:nvPr/>
        </p:nvCxnSpPr>
        <p:spPr>
          <a:xfrm flipH="1" flipV="1">
            <a:off x="5257800" y="3429000"/>
            <a:ext cx="609601" cy="76960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8E373DE-A145-2142-BDB2-4181B8F98F72}"/>
              </a:ext>
            </a:extLst>
          </p:cNvPr>
          <p:cNvSpPr txBox="1"/>
          <p:nvPr/>
        </p:nvSpPr>
        <p:spPr>
          <a:xfrm>
            <a:off x="419528" y="4023601"/>
            <a:ext cx="2714090" cy="369332"/>
          </a:xfrm>
          <a:prstGeom prst="rect">
            <a:avLst/>
          </a:prstGeom>
          <a:solidFill>
            <a:schemeClr val="bg1">
              <a:lumMod val="50000"/>
            </a:schemeClr>
          </a:solidFill>
        </p:spPr>
        <p:txBody>
          <a:bodyPr wrap="square" rtlCol="0">
            <a:spAutoFit/>
          </a:bodyPr>
          <a:lstStyle/>
          <a:p>
            <a:pPr algn="ctr"/>
            <a:r>
              <a:rPr lang="en-US" i="1" dirty="0">
                <a:solidFill>
                  <a:schemeClr val="bg1"/>
                </a:solidFill>
                <a:latin typeface="Symbol" pitchFamily="2" charset="2"/>
              </a:rPr>
              <a:t>a</a:t>
            </a:r>
            <a:r>
              <a:rPr lang="en-US" i="1" dirty="0">
                <a:solidFill>
                  <a:schemeClr val="bg1"/>
                </a:solidFill>
              </a:rPr>
              <a:t>: </a:t>
            </a:r>
            <a:r>
              <a:rPr lang="en-US" dirty="0">
                <a:solidFill>
                  <a:schemeClr val="bg1"/>
                </a:solidFill>
              </a:rPr>
              <a:t>effect of the distance</a:t>
            </a:r>
          </a:p>
        </p:txBody>
      </p:sp>
      <p:cxnSp>
        <p:nvCxnSpPr>
          <p:cNvPr id="16" name="Straight Arrow Connector 15">
            <a:extLst>
              <a:ext uri="{FF2B5EF4-FFF2-40B4-BE49-F238E27FC236}">
                <a16:creationId xmlns:a16="http://schemas.microsoft.com/office/drawing/2014/main" id="{E23C0A05-66E7-624A-9B3F-BD24705E086B}"/>
              </a:ext>
            </a:extLst>
          </p:cNvPr>
          <p:cNvCxnSpPr>
            <a:cxnSpLocks/>
            <a:stCxn id="15" idx="3"/>
          </p:cNvCxnSpPr>
          <p:nvPr/>
        </p:nvCxnSpPr>
        <p:spPr>
          <a:xfrm flipV="1">
            <a:off x="3133618" y="3832725"/>
            <a:ext cx="1541067" cy="37554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4E998BC-D10C-974A-8F48-69C2BE32A801}"/>
              </a:ext>
            </a:extLst>
          </p:cNvPr>
          <p:cNvSpPr txBox="1"/>
          <p:nvPr/>
        </p:nvSpPr>
        <p:spPr>
          <a:xfrm>
            <a:off x="597156" y="1359025"/>
            <a:ext cx="3841584" cy="646331"/>
          </a:xfrm>
          <a:prstGeom prst="rect">
            <a:avLst/>
          </a:prstGeom>
          <a:solidFill>
            <a:srgbClr val="FF0000"/>
          </a:solidFill>
          <a:ln>
            <a:noFill/>
          </a:ln>
        </p:spPr>
        <p:txBody>
          <a:bodyPr wrap="square" rtlCol="0">
            <a:spAutoFit/>
          </a:bodyPr>
          <a:lstStyle/>
          <a:p>
            <a:r>
              <a:rPr lang="en-US" i="1" dirty="0">
                <a:solidFill>
                  <a:schemeClr val="bg1"/>
                </a:solidFill>
                <a:latin typeface="Symbol" pitchFamily="2" charset="2"/>
              </a:rPr>
              <a:t>b</a:t>
            </a:r>
            <a:r>
              <a:rPr lang="en-US" i="1" dirty="0">
                <a:solidFill>
                  <a:schemeClr val="bg1"/>
                </a:solidFill>
              </a:rPr>
              <a:t>: </a:t>
            </a:r>
            <a:r>
              <a:rPr lang="en-US" dirty="0">
                <a:solidFill>
                  <a:schemeClr val="bg1"/>
                </a:solidFill>
              </a:rPr>
              <a:t>scaling law between population size and economic opportunities</a:t>
            </a:r>
          </a:p>
        </p:txBody>
      </p:sp>
      <p:cxnSp>
        <p:nvCxnSpPr>
          <p:cNvPr id="26" name="Straight Arrow Connector 25">
            <a:extLst>
              <a:ext uri="{FF2B5EF4-FFF2-40B4-BE49-F238E27FC236}">
                <a16:creationId xmlns:a16="http://schemas.microsoft.com/office/drawing/2014/main" id="{E2CE7F76-938F-B14F-BEE3-E84AA20A48A9}"/>
              </a:ext>
            </a:extLst>
          </p:cNvPr>
          <p:cNvCxnSpPr>
            <a:cxnSpLocks/>
          </p:cNvCxnSpPr>
          <p:nvPr/>
        </p:nvCxnSpPr>
        <p:spPr>
          <a:xfrm>
            <a:off x="4226213" y="1910543"/>
            <a:ext cx="1869787" cy="4971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58FF461-666A-CC4B-B25F-98A1C46C10F7}"/>
              </a:ext>
            </a:extLst>
          </p:cNvPr>
          <p:cNvSpPr txBox="1"/>
          <p:nvPr/>
        </p:nvSpPr>
        <p:spPr>
          <a:xfrm>
            <a:off x="7786891" y="4626545"/>
            <a:ext cx="4118154" cy="707886"/>
          </a:xfrm>
          <a:prstGeom prst="rect">
            <a:avLst/>
          </a:prstGeom>
          <a:noFill/>
        </p:spPr>
        <p:txBody>
          <a:bodyPr wrap="square" rtlCol="0">
            <a:spAutoFit/>
          </a:bodyPr>
          <a:lstStyle/>
          <a:p>
            <a:r>
              <a:rPr lang="en-US" sz="2000" b="1" dirty="0">
                <a:solidFill>
                  <a:srgbClr val="FF0000"/>
                </a:solidFill>
              </a:rPr>
              <a:t>“First flee, worry about jobs and the environment later!”</a:t>
            </a:r>
          </a:p>
        </p:txBody>
      </p:sp>
      <p:sp>
        <p:nvSpPr>
          <p:cNvPr id="12" name="TextBox 11">
            <a:extLst>
              <a:ext uri="{FF2B5EF4-FFF2-40B4-BE49-F238E27FC236}">
                <a16:creationId xmlns:a16="http://schemas.microsoft.com/office/drawing/2014/main" id="{AF564921-A700-DD40-895F-87CD458FD59D}"/>
              </a:ext>
            </a:extLst>
          </p:cNvPr>
          <p:cNvSpPr txBox="1"/>
          <p:nvPr/>
        </p:nvSpPr>
        <p:spPr>
          <a:xfrm>
            <a:off x="5219708" y="4152884"/>
            <a:ext cx="2517462" cy="369332"/>
          </a:xfrm>
          <a:prstGeom prst="rect">
            <a:avLst/>
          </a:prstGeom>
          <a:solidFill>
            <a:srgbClr val="FFC000"/>
          </a:solidFill>
        </p:spPr>
        <p:txBody>
          <a:bodyPr wrap="square" rtlCol="0">
            <a:spAutoFit/>
          </a:bodyPr>
          <a:lstStyle/>
          <a:p>
            <a:pPr algn="ctr"/>
            <a:r>
              <a:rPr lang="en-US" i="1" dirty="0">
                <a:latin typeface="Symbol" pitchFamily="2" charset="2"/>
              </a:rPr>
              <a:t>g</a:t>
            </a:r>
            <a:r>
              <a:rPr lang="en-US" i="1" dirty="0"/>
              <a:t>: </a:t>
            </a:r>
            <a:r>
              <a:rPr lang="en-US" dirty="0"/>
              <a:t>weight for social tie</a:t>
            </a:r>
          </a:p>
        </p:txBody>
      </p:sp>
      <p:sp>
        <p:nvSpPr>
          <p:cNvPr id="22" name="TextBox 21">
            <a:extLst>
              <a:ext uri="{FF2B5EF4-FFF2-40B4-BE49-F238E27FC236}">
                <a16:creationId xmlns:a16="http://schemas.microsoft.com/office/drawing/2014/main" id="{38FDBA7F-AF15-B348-AEE0-C0D9DFD23560}"/>
              </a:ext>
            </a:extLst>
          </p:cNvPr>
          <p:cNvSpPr txBox="1"/>
          <p:nvPr/>
        </p:nvSpPr>
        <p:spPr>
          <a:xfrm>
            <a:off x="10064114" y="334845"/>
            <a:ext cx="1746888" cy="523220"/>
          </a:xfrm>
          <a:prstGeom prst="rect">
            <a:avLst/>
          </a:prstGeom>
          <a:solidFill>
            <a:srgbClr val="D34817"/>
          </a:solid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See Poster </a:t>
            </a:r>
          </a:p>
          <a:p>
            <a:r>
              <a:rPr lang="en-US" sz="1400" b="1" dirty="0">
                <a:solidFill>
                  <a:schemeClr val="bg1"/>
                </a:solidFill>
                <a:latin typeface="Arial" panose="020B0604020202020204" pitchFamily="34" charset="0"/>
                <a:cs typeface="Arial" panose="020B0604020202020204" pitchFamily="34" charset="0"/>
              </a:rPr>
              <a:t>for more detail</a:t>
            </a:r>
          </a:p>
        </p:txBody>
      </p:sp>
      <p:sp>
        <p:nvSpPr>
          <p:cNvPr id="23" name="TextBox 22">
            <a:extLst>
              <a:ext uri="{FF2B5EF4-FFF2-40B4-BE49-F238E27FC236}">
                <a16:creationId xmlns:a16="http://schemas.microsoft.com/office/drawing/2014/main" id="{EB587D66-3FA7-1F4A-927D-3A3B02587326}"/>
              </a:ext>
            </a:extLst>
          </p:cNvPr>
          <p:cNvSpPr txBox="1"/>
          <p:nvPr/>
        </p:nvSpPr>
        <p:spPr>
          <a:xfrm>
            <a:off x="11375575" y="229437"/>
            <a:ext cx="446313" cy="707886"/>
          </a:xfrm>
          <a:prstGeom prst="rect">
            <a:avLst/>
          </a:prstGeom>
          <a:noFill/>
        </p:spPr>
        <p:txBody>
          <a:bodyPr wrap="square" rtlCol="0">
            <a:spAutoFit/>
          </a:bodyPr>
          <a:lstStyle/>
          <a:p>
            <a:r>
              <a:rPr lang="en-US" sz="4000" b="1" dirty="0">
                <a:solidFill>
                  <a:schemeClr val="bg1"/>
                </a:solidFill>
              </a:rPr>
              <a:t>4</a:t>
            </a:r>
            <a:endParaRPr lang="en-US" sz="2400" b="1" dirty="0">
              <a:solidFill>
                <a:schemeClr val="bg1"/>
              </a:solidFill>
            </a:endParaRPr>
          </a:p>
        </p:txBody>
      </p:sp>
      <p:pic>
        <p:nvPicPr>
          <p:cNvPr id="8" name="Picture 7">
            <a:extLst>
              <a:ext uri="{FF2B5EF4-FFF2-40B4-BE49-F238E27FC236}">
                <a16:creationId xmlns:a16="http://schemas.microsoft.com/office/drawing/2014/main" id="{271DCBA1-5456-0D4C-B022-37C428A36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28" y="4600944"/>
            <a:ext cx="7340600" cy="2184400"/>
          </a:xfrm>
          <a:prstGeom prst="rect">
            <a:avLst/>
          </a:prstGeom>
        </p:spPr>
      </p:pic>
      <p:pic>
        <p:nvPicPr>
          <p:cNvPr id="24" name="Picture 23">
            <a:extLst>
              <a:ext uri="{FF2B5EF4-FFF2-40B4-BE49-F238E27FC236}">
                <a16:creationId xmlns:a16="http://schemas.microsoft.com/office/drawing/2014/main" id="{FCF3C443-167E-9C4E-A885-9CFB2F4F5E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014" y="5457972"/>
            <a:ext cx="2197100" cy="914400"/>
          </a:xfrm>
          <a:prstGeom prst="rect">
            <a:avLst/>
          </a:prstGeom>
        </p:spPr>
      </p:pic>
      <p:sp>
        <p:nvSpPr>
          <p:cNvPr id="3" name="Rounded Rectangle 2">
            <a:extLst>
              <a:ext uri="{FF2B5EF4-FFF2-40B4-BE49-F238E27FC236}">
                <a16:creationId xmlns:a16="http://schemas.microsoft.com/office/drawing/2014/main" id="{F77D437B-A723-6A42-B76D-B14B1D33405B}"/>
              </a:ext>
            </a:extLst>
          </p:cNvPr>
          <p:cNvSpPr/>
          <p:nvPr/>
        </p:nvSpPr>
        <p:spPr>
          <a:xfrm>
            <a:off x="5257800" y="2531533"/>
            <a:ext cx="711200" cy="303464"/>
          </a:xfrm>
          <a:prstGeom prst="roundRect">
            <a:avLst/>
          </a:prstGeom>
          <a:solidFill>
            <a:srgbClr val="0432FF">
              <a:alpha val="50196"/>
            </a:srgbClr>
          </a:solidFill>
          <a:ln w="3175">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0A0971-D2B1-684D-A2C4-D2292E7D082F}"/>
              </a:ext>
            </a:extLst>
          </p:cNvPr>
          <p:cNvSpPr txBox="1"/>
          <p:nvPr/>
        </p:nvSpPr>
        <p:spPr>
          <a:xfrm>
            <a:off x="5094235" y="1458031"/>
            <a:ext cx="1281166" cy="646331"/>
          </a:xfrm>
          <a:prstGeom prst="rect">
            <a:avLst/>
          </a:prstGeom>
          <a:noFill/>
        </p:spPr>
        <p:txBody>
          <a:bodyPr wrap="square" rtlCol="0">
            <a:spAutoFit/>
          </a:bodyPr>
          <a:lstStyle/>
          <a:p>
            <a:pPr algn="ctr"/>
            <a:r>
              <a:rPr lang="en-US" b="1" dirty="0">
                <a:solidFill>
                  <a:srgbClr val="0432FF"/>
                </a:solidFill>
                <a:latin typeface="Corbel" panose="020B0503020204020204" pitchFamily="34" charset="0"/>
              </a:rPr>
              <a:t>Total population</a:t>
            </a:r>
          </a:p>
        </p:txBody>
      </p:sp>
      <p:cxnSp>
        <p:nvCxnSpPr>
          <p:cNvPr id="11" name="Straight Arrow Connector 10">
            <a:extLst>
              <a:ext uri="{FF2B5EF4-FFF2-40B4-BE49-F238E27FC236}">
                <a16:creationId xmlns:a16="http://schemas.microsoft.com/office/drawing/2014/main" id="{8AAFB5A1-0C47-C845-8A5C-8E733C7CF7E5}"/>
              </a:ext>
            </a:extLst>
          </p:cNvPr>
          <p:cNvCxnSpPr>
            <a:cxnSpLocks/>
            <a:endCxn id="3" idx="0"/>
          </p:cNvCxnSpPr>
          <p:nvPr/>
        </p:nvCxnSpPr>
        <p:spPr>
          <a:xfrm flipH="1">
            <a:off x="5613400" y="2066495"/>
            <a:ext cx="78154" cy="465038"/>
          </a:xfrm>
          <a:prstGeom prst="straightConnector1">
            <a:avLst/>
          </a:prstGeom>
          <a:ln>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36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5" grpId="0" animBg="1"/>
      <p:bldP spid="31" grpId="0"/>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48C36-3CDA-6E4C-9018-273DE26F04D6}"/>
              </a:ext>
            </a:extLst>
          </p:cNvPr>
          <p:cNvSpPr>
            <a:spLocks noGrp="1"/>
          </p:cNvSpPr>
          <p:nvPr>
            <p:ph type="title"/>
          </p:nvPr>
        </p:nvSpPr>
        <p:spPr/>
        <p:txBody>
          <a:bodyPr vert="horz" lIns="91440" tIns="45720" rIns="91440" bIns="45720" rtlCol="0" anchor="ctr">
            <a:normAutofit/>
          </a:bodyPr>
          <a:lstStyle/>
          <a:p>
            <a:pPr>
              <a:lnSpc>
                <a:spcPct val="80000"/>
              </a:lnSpc>
            </a:pPr>
            <a:r>
              <a:rPr lang="en-US" sz="4000" cap="none" dirty="0">
                <a:blipFill dpi="0" rotWithShape="1">
                  <a:blip r:embed="rId2"/>
                  <a:srcRect/>
                  <a:tile tx="6350" ty="-127000" sx="65000" sy="64000" flip="none" algn="tl"/>
                </a:blipFill>
                <a:latin typeface="+mn-lt"/>
              </a:rPr>
              <a:t>System setup</a:t>
            </a:r>
          </a:p>
        </p:txBody>
      </p:sp>
      <p:sp>
        <p:nvSpPr>
          <p:cNvPr id="4" name="Text Placeholder 3">
            <a:extLst>
              <a:ext uri="{FF2B5EF4-FFF2-40B4-BE49-F238E27FC236}">
                <a16:creationId xmlns:a16="http://schemas.microsoft.com/office/drawing/2014/main" id="{578B906A-10A1-3A43-95CE-529B13EE4188}"/>
              </a:ext>
            </a:extLst>
          </p:cNvPr>
          <p:cNvSpPr>
            <a:spLocks noGrp="1"/>
          </p:cNvSpPr>
          <p:nvPr>
            <p:ph type="body" sz="half" idx="2"/>
          </p:nvPr>
        </p:nvSpPr>
        <p:spPr/>
        <p:txBody>
          <a:bodyPr>
            <a:normAutofit/>
          </a:bodyPr>
          <a:lstStyle/>
          <a:p>
            <a:r>
              <a:rPr lang="en-US" sz="1800" b="1" dirty="0">
                <a:latin typeface="Corbel" panose="020B0503020204020204" pitchFamily="34" charset="0"/>
              </a:rPr>
              <a:t>Consider a system of 10 cities, randomly placed</a:t>
            </a:r>
          </a:p>
          <a:p>
            <a:r>
              <a:rPr lang="en-US" sz="1800" b="1" dirty="0">
                <a:latin typeface="Corbel" panose="020B0503020204020204" pitchFamily="34" charset="0"/>
              </a:rPr>
              <a:t>Distance from the resource determine the resource availability and capacity of these cities to support population</a:t>
            </a:r>
          </a:p>
          <a:p>
            <a:r>
              <a:rPr lang="en-US" sz="1800" b="1" dirty="0">
                <a:latin typeface="Corbel" panose="020B0503020204020204" pitchFamily="34" charset="0"/>
              </a:rPr>
              <a:t>Populations make migration decisions according to the equation in the previous slide</a:t>
            </a:r>
          </a:p>
        </p:txBody>
      </p:sp>
      <p:sp>
        <p:nvSpPr>
          <p:cNvPr id="5" name="Slide Number Placeholder 4">
            <a:extLst>
              <a:ext uri="{FF2B5EF4-FFF2-40B4-BE49-F238E27FC236}">
                <a16:creationId xmlns:a16="http://schemas.microsoft.com/office/drawing/2014/main" id="{94882A34-57C3-2246-8AD1-78DA549CAA78}"/>
              </a:ext>
            </a:extLst>
          </p:cNvPr>
          <p:cNvSpPr>
            <a:spLocks noGrp="1"/>
          </p:cNvSpPr>
          <p:nvPr>
            <p:ph type="sldNum" sz="quarter" idx="12"/>
          </p:nvPr>
        </p:nvSpPr>
        <p:spPr>
          <a:xfrm>
            <a:off x="11323631" y="6307058"/>
            <a:ext cx="640080" cy="365125"/>
          </a:xfrm>
        </p:spPr>
        <p:txBody>
          <a:bodyPr vert="horz" lIns="91440" tIns="45720" rIns="91440" bIns="45720" rtlCol="0" anchor="ctr">
            <a:normAutofit fontScale="77500" lnSpcReduction="20000"/>
          </a:bodyPr>
          <a:lstStyle/>
          <a:p>
            <a:pPr>
              <a:spcAft>
                <a:spcPts val="600"/>
              </a:spcAft>
            </a:pPr>
            <a:fld id="{4FAB73BC-B049-4115-A692-8D63A059BFB8}" type="slidenum">
              <a:rPr lang="en-US" sz="2800" smtClean="0"/>
              <a:pPr>
                <a:spcAft>
                  <a:spcPts val="600"/>
                </a:spcAft>
              </a:pPr>
              <a:t>67</a:t>
            </a:fld>
            <a:endParaRPr lang="en-US" sz="2800" dirty="0"/>
          </a:p>
        </p:txBody>
      </p:sp>
      <p:pic>
        <p:nvPicPr>
          <p:cNvPr id="7" name="Picture 6">
            <a:extLst>
              <a:ext uri="{FF2B5EF4-FFF2-40B4-BE49-F238E27FC236}">
                <a16:creationId xmlns:a16="http://schemas.microsoft.com/office/drawing/2014/main" id="{13DB38D8-C723-7942-B5A7-F6FC14A593C1}"/>
              </a:ext>
            </a:extLst>
          </p:cNvPr>
          <p:cNvPicPr>
            <a:picLocks noChangeAspect="1"/>
          </p:cNvPicPr>
          <p:nvPr/>
        </p:nvPicPr>
        <p:blipFill rotWithShape="1">
          <a:blip r:embed="rId3">
            <a:extLst>
              <a:ext uri="{28A0092B-C50C-407E-A947-70E740481C1C}">
                <a14:useLocalDpi xmlns:a14="http://schemas.microsoft.com/office/drawing/2010/main" val="0"/>
              </a:ext>
            </a:extLst>
          </a:blip>
          <a:srcRect l="13668" b="9243"/>
          <a:stretch/>
        </p:blipFill>
        <p:spPr>
          <a:xfrm>
            <a:off x="1793631" y="1066800"/>
            <a:ext cx="5800062" cy="4287715"/>
          </a:xfrm>
          <a:prstGeom prst="rect">
            <a:avLst/>
          </a:prstGeom>
        </p:spPr>
      </p:pic>
    </p:spTree>
    <p:extLst>
      <p:ext uri="{BB962C8B-B14F-4D97-AF65-F5344CB8AC3E}">
        <p14:creationId xmlns:p14="http://schemas.microsoft.com/office/powerpoint/2010/main" val="1678993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131A-4A01-DC46-8A58-4B551475AE12}"/>
              </a:ext>
            </a:extLst>
          </p:cNvPr>
          <p:cNvSpPr>
            <a:spLocks noGrp="1"/>
          </p:cNvSpPr>
          <p:nvPr>
            <p:ph type="title"/>
          </p:nvPr>
        </p:nvSpPr>
        <p:spPr>
          <a:xfrm>
            <a:off x="585457" y="224983"/>
            <a:ext cx="10825260" cy="891490"/>
          </a:xfrm>
        </p:spPr>
        <p:txBody>
          <a:bodyPr>
            <a:normAutofit/>
          </a:bodyPr>
          <a:lstStyle/>
          <a:p>
            <a:r>
              <a:rPr lang="en-US" dirty="0"/>
              <a:t>Effects on transient behavior of migration</a:t>
            </a:r>
          </a:p>
        </p:txBody>
      </p:sp>
      <p:sp>
        <p:nvSpPr>
          <p:cNvPr id="4" name="Slide Number Placeholder 3">
            <a:extLst>
              <a:ext uri="{FF2B5EF4-FFF2-40B4-BE49-F238E27FC236}">
                <a16:creationId xmlns:a16="http://schemas.microsoft.com/office/drawing/2014/main" id="{43FB9C4A-6282-6848-A864-83C747D6B93E}"/>
              </a:ext>
            </a:extLst>
          </p:cNvPr>
          <p:cNvSpPr>
            <a:spLocks noGrp="1"/>
          </p:cNvSpPr>
          <p:nvPr>
            <p:ph type="sldNum" sz="quarter" idx="12"/>
          </p:nvPr>
        </p:nvSpPr>
        <p:spPr/>
        <p:txBody>
          <a:bodyPr/>
          <a:lstStyle/>
          <a:p>
            <a:fld id="{4FAB73BC-B049-4115-A692-8D63A059BFB8}" type="slidenum">
              <a:rPr lang="en-US" smtClean="0"/>
              <a:t>68</a:t>
            </a:fld>
            <a:endParaRPr lang="en-US"/>
          </a:p>
        </p:txBody>
      </p:sp>
      <p:pic>
        <p:nvPicPr>
          <p:cNvPr id="11" name="Picture 10">
            <a:extLst>
              <a:ext uri="{FF2B5EF4-FFF2-40B4-BE49-F238E27FC236}">
                <a16:creationId xmlns:a16="http://schemas.microsoft.com/office/drawing/2014/main" id="{A076359A-DE3E-A948-8C86-1A5ABD5C4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56" y="1348666"/>
            <a:ext cx="10820400" cy="2705100"/>
          </a:xfrm>
          <a:prstGeom prst="rect">
            <a:avLst/>
          </a:prstGeom>
        </p:spPr>
      </p:pic>
      <p:pic>
        <p:nvPicPr>
          <p:cNvPr id="13" name="Picture 12">
            <a:extLst>
              <a:ext uri="{FF2B5EF4-FFF2-40B4-BE49-F238E27FC236}">
                <a16:creationId xmlns:a16="http://schemas.microsoft.com/office/drawing/2014/main" id="{51A56A59-0690-6848-BAD6-F14177A4B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895" y="1333190"/>
            <a:ext cx="3657600" cy="2705100"/>
          </a:xfrm>
          <a:prstGeom prst="rect">
            <a:avLst/>
          </a:prstGeom>
        </p:spPr>
      </p:pic>
      <p:sp>
        <p:nvSpPr>
          <p:cNvPr id="15" name="TextBox 14">
            <a:extLst>
              <a:ext uri="{FF2B5EF4-FFF2-40B4-BE49-F238E27FC236}">
                <a16:creationId xmlns:a16="http://schemas.microsoft.com/office/drawing/2014/main" id="{2BC88735-B3BF-9245-A58F-C61311BE0963}"/>
              </a:ext>
            </a:extLst>
          </p:cNvPr>
          <p:cNvSpPr txBox="1"/>
          <p:nvPr/>
        </p:nvSpPr>
        <p:spPr>
          <a:xfrm>
            <a:off x="1070517" y="4070197"/>
            <a:ext cx="2843561" cy="1200329"/>
          </a:xfrm>
          <a:prstGeom prst="rect">
            <a:avLst/>
          </a:prstGeom>
          <a:noFill/>
        </p:spPr>
        <p:txBody>
          <a:bodyPr wrap="square" rtlCol="0">
            <a:spAutoFit/>
          </a:bodyPr>
          <a:lstStyle/>
          <a:p>
            <a:r>
              <a:rPr lang="en-US" dirty="0">
                <a:latin typeface="Corbel" panose="020B0503020204020204" pitchFamily="34" charset="0"/>
              </a:rPr>
              <a:t>No consideration for economic opportunities or environmental conditions.  Diffusion-like. </a:t>
            </a:r>
          </a:p>
        </p:txBody>
      </p:sp>
      <p:sp>
        <p:nvSpPr>
          <p:cNvPr id="16" name="TextBox 15">
            <a:extLst>
              <a:ext uri="{FF2B5EF4-FFF2-40B4-BE49-F238E27FC236}">
                <a16:creationId xmlns:a16="http://schemas.microsoft.com/office/drawing/2014/main" id="{8BAFD1D2-2289-ED4E-980A-59D92E6CC0EB}"/>
              </a:ext>
            </a:extLst>
          </p:cNvPr>
          <p:cNvSpPr txBox="1"/>
          <p:nvPr/>
        </p:nvSpPr>
        <p:spPr>
          <a:xfrm>
            <a:off x="8209745" y="4139573"/>
            <a:ext cx="2843561" cy="1477328"/>
          </a:xfrm>
          <a:prstGeom prst="rect">
            <a:avLst/>
          </a:prstGeom>
          <a:noFill/>
        </p:spPr>
        <p:txBody>
          <a:bodyPr wrap="square" rtlCol="0">
            <a:spAutoFit/>
          </a:bodyPr>
          <a:lstStyle/>
          <a:p>
            <a:r>
              <a:rPr lang="en-US" dirty="0">
                <a:latin typeface="Corbel" panose="020B0503020204020204" pitchFamily="34" charset="0"/>
              </a:rPr>
              <a:t>Take into account economic opportunities and environmental conditions for the very start, all the way through.  </a:t>
            </a:r>
          </a:p>
        </p:txBody>
      </p:sp>
      <p:sp>
        <p:nvSpPr>
          <p:cNvPr id="17" name="TextBox 16">
            <a:extLst>
              <a:ext uri="{FF2B5EF4-FFF2-40B4-BE49-F238E27FC236}">
                <a16:creationId xmlns:a16="http://schemas.microsoft.com/office/drawing/2014/main" id="{BBE85422-4688-3545-AF44-CE202BBE05B5}"/>
              </a:ext>
            </a:extLst>
          </p:cNvPr>
          <p:cNvSpPr txBox="1"/>
          <p:nvPr/>
        </p:nvSpPr>
        <p:spPr>
          <a:xfrm>
            <a:off x="4550923" y="4139573"/>
            <a:ext cx="3054210" cy="2031325"/>
          </a:xfrm>
          <a:prstGeom prst="rect">
            <a:avLst/>
          </a:prstGeom>
          <a:noFill/>
        </p:spPr>
        <p:txBody>
          <a:bodyPr wrap="square" rtlCol="0">
            <a:spAutoFit/>
          </a:bodyPr>
          <a:lstStyle/>
          <a:p>
            <a:r>
              <a:rPr lang="en-US" b="1" dirty="0">
                <a:latin typeface="Corbel" panose="020B0503020204020204" pitchFamily="34" charset="0"/>
              </a:rPr>
              <a:t>“First flee, worry about jobs and the environment later”</a:t>
            </a:r>
          </a:p>
          <a:p>
            <a:endParaRPr lang="en-US" dirty="0">
              <a:latin typeface="Corbel" panose="020B0503020204020204" pitchFamily="34" charset="0"/>
            </a:endParaRPr>
          </a:p>
          <a:p>
            <a:r>
              <a:rPr lang="en-US" dirty="0">
                <a:latin typeface="Corbel" panose="020B0503020204020204" pitchFamily="34" charset="0"/>
              </a:rPr>
              <a:t>Some legacy effects observed: different initial transient dynamics lead to different long-term outcomes.</a:t>
            </a:r>
          </a:p>
        </p:txBody>
      </p:sp>
    </p:spTree>
    <p:extLst>
      <p:ext uri="{BB962C8B-B14F-4D97-AF65-F5344CB8AC3E}">
        <p14:creationId xmlns:p14="http://schemas.microsoft.com/office/powerpoint/2010/main" val="31491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DEA-1B34-4E48-BAE8-2AD3C692DD25}"/>
              </a:ext>
            </a:extLst>
          </p:cNvPr>
          <p:cNvSpPr>
            <a:spLocks noGrp="1"/>
          </p:cNvSpPr>
          <p:nvPr>
            <p:ph type="title"/>
          </p:nvPr>
        </p:nvSpPr>
        <p:spPr>
          <a:xfrm>
            <a:off x="585456" y="214709"/>
            <a:ext cx="8209223" cy="891490"/>
          </a:xfrm>
        </p:spPr>
        <p:txBody>
          <a:bodyPr>
            <a:normAutofit fontScale="90000"/>
          </a:bodyPr>
          <a:lstStyle/>
          <a:p>
            <a:r>
              <a:rPr lang="en-US" dirty="0"/>
              <a:t>Migration under sudden shocks vs. graduate changes</a:t>
            </a:r>
          </a:p>
        </p:txBody>
      </p:sp>
      <p:sp>
        <p:nvSpPr>
          <p:cNvPr id="3" name="Content Placeholder 2">
            <a:extLst>
              <a:ext uri="{FF2B5EF4-FFF2-40B4-BE49-F238E27FC236}">
                <a16:creationId xmlns:a16="http://schemas.microsoft.com/office/drawing/2014/main" id="{8435CAE8-E897-7A4E-92D5-17093DFD4A58}"/>
              </a:ext>
            </a:extLst>
          </p:cNvPr>
          <p:cNvSpPr>
            <a:spLocks noGrp="1"/>
          </p:cNvSpPr>
          <p:nvPr>
            <p:ph idx="1"/>
          </p:nvPr>
        </p:nvSpPr>
        <p:spPr>
          <a:xfrm>
            <a:off x="571206" y="1439270"/>
            <a:ext cx="3919189" cy="3204649"/>
          </a:xfrm>
        </p:spPr>
        <p:txBody>
          <a:bodyPr>
            <a:noAutofit/>
          </a:bodyPr>
          <a:lstStyle/>
          <a:p>
            <a:pPr marL="0" indent="0">
              <a:buNone/>
            </a:pPr>
            <a:r>
              <a:rPr lang="en-US" sz="2400" b="1" dirty="0">
                <a:solidFill>
                  <a:srgbClr val="FF0000"/>
                </a:solidFill>
              </a:rPr>
              <a:t>Given the legacy effects, sudden shocks vs. gradual changes could lead to different long-term outcomes.</a:t>
            </a:r>
          </a:p>
          <a:p>
            <a:pPr marL="0" indent="0">
              <a:buNone/>
            </a:pPr>
            <a:r>
              <a:rPr lang="en-US" sz="2400" b="1" dirty="0">
                <a:solidFill>
                  <a:srgbClr val="FF0000"/>
                </a:solidFill>
              </a:rPr>
              <a:t>Migration response to sudden shocks and gradual changes under a coherent modeling framework.</a:t>
            </a:r>
          </a:p>
        </p:txBody>
      </p:sp>
      <p:sp>
        <p:nvSpPr>
          <p:cNvPr id="4" name="Slide Number Placeholder 3">
            <a:extLst>
              <a:ext uri="{FF2B5EF4-FFF2-40B4-BE49-F238E27FC236}">
                <a16:creationId xmlns:a16="http://schemas.microsoft.com/office/drawing/2014/main" id="{0720471F-9F65-7742-B313-B22C82AE5BAC}"/>
              </a:ext>
            </a:extLst>
          </p:cNvPr>
          <p:cNvSpPr>
            <a:spLocks noGrp="1"/>
          </p:cNvSpPr>
          <p:nvPr>
            <p:ph type="sldNum" sz="quarter" idx="12"/>
          </p:nvPr>
        </p:nvSpPr>
        <p:spPr/>
        <p:txBody>
          <a:bodyPr/>
          <a:lstStyle/>
          <a:p>
            <a:fld id="{4FAB73BC-B049-4115-A692-8D63A059BFB8}" type="slidenum">
              <a:rPr lang="en-US" smtClean="0"/>
              <a:t>69</a:t>
            </a:fld>
            <a:endParaRPr lang="en-US"/>
          </a:p>
        </p:txBody>
      </p:sp>
      <p:pic>
        <p:nvPicPr>
          <p:cNvPr id="9" name="Picture 8">
            <a:extLst>
              <a:ext uri="{FF2B5EF4-FFF2-40B4-BE49-F238E27FC236}">
                <a16:creationId xmlns:a16="http://schemas.microsoft.com/office/drawing/2014/main" id="{5BC7A696-387F-DE4F-B742-03B50F9E09E7}"/>
              </a:ext>
            </a:extLst>
          </p:cNvPr>
          <p:cNvPicPr>
            <a:picLocks noChangeAspect="1"/>
          </p:cNvPicPr>
          <p:nvPr/>
        </p:nvPicPr>
        <p:blipFill rotWithShape="1">
          <a:blip r:embed="rId2">
            <a:extLst>
              <a:ext uri="{28A0092B-C50C-407E-A947-70E740481C1C}">
                <a14:useLocalDpi xmlns:a14="http://schemas.microsoft.com/office/drawing/2010/main" val="0"/>
              </a:ext>
            </a:extLst>
          </a:blip>
          <a:srcRect b="4372"/>
          <a:stretch/>
        </p:blipFill>
        <p:spPr>
          <a:xfrm>
            <a:off x="4403934" y="1159569"/>
            <a:ext cx="7327900" cy="4785054"/>
          </a:xfrm>
          <a:prstGeom prst="rect">
            <a:avLst/>
          </a:prstGeom>
        </p:spPr>
      </p:pic>
      <p:sp>
        <p:nvSpPr>
          <p:cNvPr id="8" name="TextBox 7">
            <a:extLst>
              <a:ext uri="{FF2B5EF4-FFF2-40B4-BE49-F238E27FC236}">
                <a16:creationId xmlns:a16="http://schemas.microsoft.com/office/drawing/2014/main" id="{F1B24B69-2682-8F42-BCD4-28CF4388A77E}"/>
              </a:ext>
            </a:extLst>
          </p:cNvPr>
          <p:cNvSpPr txBox="1"/>
          <p:nvPr/>
        </p:nvSpPr>
        <p:spPr>
          <a:xfrm>
            <a:off x="10064114" y="334845"/>
            <a:ext cx="1746888" cy="523220"/>
          </a:xfrm>
          <a:prstGeom prst="rect">
            <a:avLst/>
          </a:prstGeom>
          <a:solidFill>
            <a:srgbClr val="D34817"/>
          </a:solid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See Poster </a:t>
            </a:r>
          </a:p>
          <a:p>
            <a:r>
              <a:rPr lang="en-US" sz="1400" b="1" dirty="0">
                <a:solidFill>
                  <a:schemeClr val="bg1"/>
                </a:solidFill>
                <a:latin typeface="Arial" panose="020B0604020202020204" pitchFamily="34" charset="0"/>
                <a:cs typeface="Arial" panose="020B0604020202020204" pitchFamily="34" charset="0"/>
              </a:rPr>
              <a:t>for more detail</a:t>
            </a:r>
          </a:p>
        </p:txBody>
      </p:sp>
      <p:sp>
        <p:nvSpPr>
          <p:cNvPr id="11" name="TextBox 10">
            <a:extLst>
              <a:ext uri="{FF2B5EF4-FFF2-40B4-BE49-F238E27FC236}">
                <a16:creationId xmlns:a16="http://schemas.microsoft.com/office/drawing/2014/main" id="{7214040C-8E26-FE4F-97F7-15B619BC9B99}"/>
              </a:ext>
            </a:extLst>
          </p:cNvPr>
          <p:cNvSpPr txBox="1"/>
          <p:nvPr/>
        </p:nvSpPr>
        <p:spPr>
          <a:xfrm>
            <a:off x="11375575" y="229437"/>
            <a:ext cx="446313" cy="707886"/>
          </a:xfrm>
          <a:prstGeom prst="rect">
            <a:avLst/>
          </a:prstGeom>
          <a:noFill/>
        </p:spPr>
        <p:txBody>
          <a:bodyPr wrap="square" rtlCol="0">
            <a:spAutoFit/>
          </a:bodyPr>
          <a:lstStyle/>
          <a:p>
            <a:r>
              <a:rPr lang="en-US" sz="4000" b="1" dirty="0">
                <a:solidFill>
                  <a:schemeClr val="bg1"/>
                </a:solidFill>
              </a:rPr>
              <a:t>4</a:t>
            </a:r>
            <a:endParaRPr lang="en-US" sz="2400" b="1" dirty="0">
              <a:solidFill>
                <a:schemeClr val="bg1"/>
              </a:solidFill>
            </a:endParaRPr>
          </a:p>
        </p:txBody>
      </p:sp>
      <p:pic>
        <p:nvPicPr>
          <p:cNvPr id="12" name="Picture 11">
            <a:extLst>
              <a:ext uri="{FF2B5EF4-FFF2-40B4-BE49-F238E27FC236}">
                <a16:creationId xmlns:a16="http://schemas.microsoft.com/office/drawing/2014/main" id="{E801C43E-1A84-9A4B-948C-5676903408E5}"/>
              </a:ext>
            </a:extLst>
          </p:cNvPr>
          <p:cNvPicPr>
            <a:picLocks noChangeAspect="1"/>
          </p:cNvPicPr>
          <p:nvPr/>
        </p:nvPicPr>
        <p:blipFill rotWithShape="1">
          <a:blip r:embed="rId3">
            <a:extLst>
              <a:ext uri="{28A0092B-C50C-407E-A947-70E740481C1C}">
                <a14:useLocalDpi xmlns:a14="http://schemas.microsoft.com/office/drawing/2010/main" val="0"/>
              </a:ext>
            </a:extLst>
          </a:blip>
          <a:srcRect r="12385"/>
          <a:stretch/>
        </p:blipFill>
        <p:spPr>
          <a:xfrm>
            <a:off x="504196" y="4779148"/>
            <a:ext cx="3840480" cy="1193325"/>
          </a:xfrm>
          <a:prstGeom prst="rect">
            <a:avLst/>
          </a:prstGeom>
        </p:spPr>
      </p:pic>
      <p:cxnSp>
        <p:nvCxnSpPr>
          <p:cNvPr id="13" name="Straight Arrow Connector 12">
            <a:extLst>
              <a:ext uri="{FF2B5EF4-FFF2-40B4-BE49-F238E27FC236}">
                <a16:creationId xmlns:a16="http://schemas.microsoft.com/office/drawing/2014/main" id="{BDA87F64-9F2B-8A41-84DF-D31025B03A4B}"/>
              </a:ext>
            </a:extLst>
          </p:cNvPr>
          <p:cNvCxnSpPr>
            <a:cxnSpLocks/>
          </p:cNvCxnSpPr>
          <p:nvPr/>
        </p:nvCxnSpPr>
        <p:spPr>
          <a:xfrm flipV="1">
            <a:off x="3770616" y="5944623"/>
            <a:ext cx="0" cy="28383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07049F0-C0D0-514C-B62F-698DC3EC3B71}"/>
              </a:ext>
            </a:extLst>
          </p:cNvPr>
          <p:cNvSpPr txBox="1"/>
          <p:nvPr/>
        </p:nvSpPr>
        <p:spPr>
          <a:xfrm>
            <a:off x="723847" y="6228453"/>
            <a:ext cx="10650749" cy="400110"/>
          </a:xfrm>
          <a:prstGeom prst="rect">
            <a:avLst/>
          </a:prstGeom>
          <a:solidFill>
            <a:srgbClr val="00B050"/>
          </a:solidFill>
        </p:spPr>
        <p:txBody>
          <a:bodyPr wrap="square" rtlCol="0">
            <a:spAutoFit/>
          </a:bodyPr>
          <a:lstStyle/>
          <a:p>
            <a:r>
              <a:rPr lang="en-US" sz="2000" b="1" dirty="0">
                <a:solidFill>
                  <a:schemeClr val="bg1"/>
                </a:solidFill>
              </a:rPr>
              <a:t>Large-scale stressors, e.g., food security, </a:t>
            </a:r>
            <a:r>
              <a:rPr lang="en-US" sz="2000" dirty="0">
                <a:solidFill>
                  <a:schemeClr val="bg1"/>
                </a:solidFill>
              </a:rPr>
              <a:t>will be coupled with the model through </a:t>
            </a:r>
            <a:r>
              <a:rPr lang="en-US" sz="2000" b="1" i="1" dirty="0">
                <a:solidFill>
                  <a:schemeClr val="bg1"/>
                </a:solidFill>
              </a:rPr>
              <a:t>K</a:t>
            </a:r>
            <a:endParaRPr lang="en-US" sz="2000" b="1" dirty="0">
              <a:solidFill>
                <a:schemeClr val="bg1"/>
              </a:solidFill>
            </a:endParaRPr>
          </a:p>
        </p:txBody>
      </p:sp>
      <p:pic>
        <p:nvPicPr>
          <p:cNvPr id="7" name="Picture 6">
            <a:extLst>
              <a:ext uri="{FF2B5EF4-FFF2-40B4-BE49-F238E27FC236}">
                <a16:creationId xmlns:a16="http://schemas.microsoft.com/office/drawing/2014/main" id="{B389B32A-8B95-334B-9AEE-98482F6D316F}"/>
              </a:ext>
            </a:extLst>
          </p:cNvPr>
          <p:cNvPicPr>
            <a:picLocks noChangeAspect="1"/>
          </p:cNvPicPr>
          <p:nvPr/>
        </p:nvPicPr>
        <p:blipFill rotWithShape="1">
          <a:blip r:embed="rId4">
            <a:extLst>
              <a:ext uri="{28A0092B-C50C-407E-A947-70E740481C1C}">
                <a14:useLocalDpi xmlns:a14="http://schemas.microsoft.com/office/drawing/2010/main" val="0"/>
              </a:ext>
            </a:extLst>
          </a:blip>
          <a:srcRect l="13039" t="12068" r="17977" b="8888"/>
          <a:stretch/>
        </p:blipFill>
        <p:spPr>
          <a:xfrm>
            <a:off x="6054785" y="3337808"/>
            <a:ext cx="1881899" cy="1516366"/>
          </a:xfrm>
          <a:prstGeom prst="rect">
            <a:avLst/>
          </a:prstGeom>
        </p:spPr>
      </p:pic>
      <p:sp>
        <p:nvSpPr>
          <p:cNvPr id="10" name="Oval 9">
            <a:extLst>
              <a:ext uri="{FF2B5EF4-FFF2-40B4-BE49-F238E27FC236}">
                <a16:creationId xmlns:a16="http://schemas.microsoft.com/office/drawing/2014/main" id="{4B67008D-6EDC-DE4B-9E86-CFA19C48E80E}"/>
              </a:ext>
            </a:extLst>
          </p:cNvPr>
          <p:cNvSpPr/>
          <p:nvPr/>
        </p:nvSpPr>
        <p:spPr>
          <a:xfrm>
            <a:off x="6902505" y="3655418"/>
            <a:ext cx="386862" cy="369277"/>
          </a:xfrm>
          <a:prstGeom prst="ellipse">
            <a:avLst/>
          </a:prstGeom>
          <a:solidFill>
            <a:srgbClr val="C00000">
              <a:alpha val="50196"/>
            </a:srgbClr>
          </a:solid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D44A3A3-FDF6-C04C-BC9E-3815F6BF43DB}"/>
              </a:ext>
            </a:extLst>
          </p:cNvPr>
          <p:cNvSpPr txBox="1">
            <a:spLocks/>
          </p:cNvSpPr>
          <p:nvPr/>
        </p:nvSpPr>
        <p:spPr>
          <a:xfrm>
            <a:off x="5752897" y="2842507"/>
            <a:ext cx="2581070" cy="61041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3200" kern="1200">
                <a:solidFill>
                  <a:schemeClr val="tx1"/>
                </a:solidFill>
                <a:latin typeface="Corbel" panose="020B0503020204020204" pitchFamily="34" charset="0"/>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800" kern="1200">
                <a:solidFill>
                  <a:schemeClr val="tx1"/>
                </a:solidFill>
                <a:latin typeface="Corbel" panose="020B0503020204020204" pitchFamily="34" charset="0"/>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400" kern="1200">
                <a:solidFill>
                  <a:schemeClr val="tx1"/>
                </a:solidFill>
                <a:latin typeface="Corbel" panose="020B0503020204020204" pitchFamily="34" charset="0"/>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400" kern="1200">
                <a:solidFill>
                  <a:schemeClr val="tx1"/>
                </a:solidFill>
                <a:latin typeface="Corbel" panose="020B0503020204020204" pitchFamily="34" charset="0"/>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400" kern="1200">
                <a:solidFill>
                  <a:schemeClr val="tx1"/>
                </a:solidFill>
                <a:latin typeface="Corbel" panose="020B0503020204020204" pitchFamily="34"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1800" b="1" dirty="0">
                <a:solidFill>
                  <a:schemeClr val="accent2"/>
                </a:solidFill>
              </a:rPr>
              <a:t>Capacities of cities 2 and 8 suddenly reduced.</a:t>
            </a:r>
          </a:p>
        </p:txBody>
      </p:sp>
    </p:spTree>
    <p:extLst>
      <p:ext uri="{BB962C8B-B14F-4D97-AF65-F5344CB8AC3E}">
        <p14:creationId xmlns:p14="http://schemas.microsoft.com/office/powerpoint/2010/main" val="375530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9747824C-379F-ED44-BCF0-74D0BDAD941E}"/>
              </a:ext>
            </a:extLst>
          </p:cNvPr>
          <p:cNvSpPr txBox="1"/>
          <p:nvPr/>
        </p:nvSpPr>
        <p:spPr>
          <a:xfrm>
            <a:off x="7052429" y="1271710"/>
            <a:ext cx="1543545" cy="338554"/>
          </a:xfrm>
          <a:prstGeom prst="rect">
            <a:avLst/>
          </a:prstGeom>
          <a:noFill/>
        </p:spPr>
        <p:txBody>
          <a:bodyPr wrap="square" rtlCol="0">
            <a:spAutoFit/>
          </a:bodyPr>
          <a:lstStyle/>
          <a:p>
            <a:pPr algn="ctr"/>
            <a:r>
              <a:rPr lang="en-US" sz="1600" b="1" dirty="0">
                <a:latin typeface="Arial Black" panose="020B0604020202020204" pitchFamily="34" charset="0"/>
                <a:cs typeface="Arial Black" panose="020B0604020202020204" pitchFamily="34" charset="0"/>
              </a:rPr>
              <a:t>GSUA</a:t>
            </a:r>
          </a:p>
        </p:txBody>
      </p:sp>
      <p:sp>
        <p:nvSpPr>
          <p:cNvPr id="93" name="TextBox 92">
            <a:extLst>
              <a:ext uri="{FF2B5EF4-FFF2-40B4-BE49-F238E27FC236}">
                <a16:creationId xmlns:a16="http://schemas.microsoft.com/office/drawing/2014/main" id="{7FC39D87-9B0A-DE4C-82B8-B4E0205A0DE4}"/>
              </a:ext>
            </a:extLst>
          </p:cNvPr>
          <p:cNvSpPr txBox="1"/>
          <p:nvPr/>
        </p:nvSpPr>
        <p:spPr>
          <a:xfrm rot="1991440">
            <a:off x="4962361" y="2756985"/>
            <a:ext cx="1387310" cy="338554"/>
          </a:xfrm>
          <a:prstGeom prst="rect">
            <a:avLst/>
          </a:prstGeom>
          <a:noFill/>
        </p:spPr>
        <p:txBody>
          <a:bodyPr wrap="square" rtlCol="0">
            <a:spAutoFit/>
          </a:bodyPr>
          <a:lstStyle/>
          <a:p>
            <a:pPr algn="ctr"/>
            <a:r>
              <a:rPr lang="en-US" sz="1600" b="1" dirty="0">
                <a:latin typeface="Arial Black" panose="020B0604020202020204" pitchFamily="34" charset="0"/>
                <a:cs typeface="Arial Black" panose="020B0604020202020204" pitchFamily="34" charset="0"/>
              </a:rPr>
              <a:t>BI</a:t>
            </a:r>
          </a:p>
        </p:txBody>
      </p:sp>
      <p:sp>
        <p:nvSpPr>
          <p:cNvPr id="22" name="Rounded Rectangle 21">
            <a:extLst>
              <a:ext uri="{FF2B5EF4-FFF2-40B4-BE49-F238E27FC236}">
                <a16:creationId xmlns:a16="http://schemas.microsoft.com/office/drawing/2014/main" id="{8E2539E1-C94C-E445-99E3-FF2FDE5D7D6C}"/>
              </a:ext>
            </a:extLst>
          </p:cNvPr>
          <p:cNvSpPr/>
          <p:nvPr/>
        </p:nvSpPr>
        <p:spPr>
          <a:xfrm>
            <a:off x="6040414" y="3378497"/>
            <a:ext cx="2168701" cy="2259029"/>
          </a:xfrm>
          <a:prstGeom prst="roundRect">
            <a:avLst/>
          </a:prstGeom>
          <a:solidFill>
            <a:schemeClr val="bg1">
              <a:lumMod val="85000"/>
            </a:schemeClr>
          </a:solidFill>
          <a:ln w="3175">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[Parameters]</a:t>
            </a:r>
          </a:p>
          <a:p>
            <a:pPr algn="ctr"/>
            <a:endParaRPr lang="en-US" sz="800" b="1" dirty="0">
              <a:solidFill>
                <a:schemeClr val="tx1"/>
              </a:solidFill>
              <a:latin typeface="Arial Black" panose="020B0604020202020204" pitchFamily="34" charset="0"/>
              <a:cs typeface="Arial Black" panose="020B0604020202020204" pitchFamily="34" charset="0"/>
            </a:endParaRPr>
          </a:p>
          <a:p>
            <a:pPr algn="ctr"/>
            <a:r>
              <a:rPr lang="en-US" sz="1600" b="1" dirty="0">
                <a:solidFill>
                  <a:schemeClr val="tx1"/>
                </a:solidFill>
                <a:latin typeface="Arial Black" panose="020B0604020202020204" pitchFamily="34" charset="0"/>
                <a:cs typeface="Arial Black" panose="020B0604020202020204" pitchFamily="34" charset="0"/>
              </a:rPr>
              <a:t>Dynamical system</a:t>
            </a:r>
          </a:p>
          <a:p>
            <a:pPr algn="ctr"/>
            <a:endParaRPr lang="en-US" sz="800" b="1" dirty="0">
              <a:solidFill>
                <a:schemeClr val="tx1"/>
              </a:solidFill>
              <a:latin typeface="Arial Black" panose="020B0604020202020204" pitchFamily="34" charset="0"/>
              <a:cs typeface="Arial Black" panose="020B0604020202020204" pitchFamily="34" charset="0"/>
            </a:endParaRPr>
          </a:p>
          <a:p>
            <a:pPr algn="ctr"/>
            <a:r>
              <a:rPr lang="en-US" sz="1600" b="1" dirty="0">
                <a:solidFill>
                  <a:schemeClr val="tx1"/>
                </a:solidFill>
                <a:latin typeface="Arial Black" panose="020B0604020202020204" pitchFamily="34" charset="0"/>
                <a:cs typeface="Arial Black" panose="020B0604020202020204" pitchFamily="34" charset="0"/>
              </a:rPr>
              <a:t>Agent-based</a:t>
            </a:r>
          </a:p>
          <a:p>
            <a:pPr algn="ctr"/>
            <a:endParaRPr lang="en-US" sz="800" b="1" dirty="0">
              <a:solidFill>
                <a:schemeClr val="tx1"/>
              </a:solidFill>
              <a:latin typeface="Arial Black" panose="020B0604020202020204" pitchFamily="34" charset="0"/>
              <a:cs typeface="Arial Black" panose="020B0604020202020204" pitchFamily="34" charset="0"/>
            </a:endParaRPr>
          </a:p>
          <a:p>
            <a:pPr algn="ctr"/>
            <a:r>
              <a:rPr lang="en-US" sz="1600" b="1" dirty="0">
                <a:solidFill>
                  <a:schemeClr val="tx1"/>
                </a:solidFill>
                <a:latin typeface="Arial Black" panose="020B0604020202020204" pitchFamily="34" charset="0"/>
                <a:cs typeface="Arial Black" panose="020B0604020202020204" pitchFamily="34" charset="0"/>
              </a:rPr>
              <a:t>Climate/</a:t>
            </a:r>
          </a:p>
          <a:p>
            <a:pPr algn="ctr"/>
            <a:r>
              <a:rPr lang="en-US" sz="1600" b="1" dirty="0">
                <a:solidFill>
                  <a:schemeClr val="tx1"/>
                </a:solidFill>
                <a:latin typeface="Arial Black" panose="020B0604020202020204" pitchFamily="34" charset="0"/>
                <a:cs typeface="Arial Black" panose="020B0604020202020204" pitchFamily="34" charset="0"/>
              </a:rPr>
              <a:t>hydrological/</a:t>
            </a:r>
          </a:p>
          <a:p>
            <a:pPr algn="ctr"/>
            <a:r>
              <a:rPr lang="en-US" sz="1600" b="1" dirty="0">
                <a:solidFill>
                  <a:schemeClr val="tx1"/>
                </a:solidFill>
                <a:latin typeface="Arial Black" panose="020B0604020202020204" pitchFamily="34" charset="0"/>
                <a:cs typeface="Arial Black" panose="020B0604020202020204" pitchFamily="34" charset="0"/>
              </a:rPr>
              <a:t>environmental</a:t>
            </a:r>
          </a:p>
        </p:txBody>
      </p:sp>
      <p:sp>
        <p:nvSpPr>
          <p:cNvPr id="2" name="Title 1">
            <a:extLst>
              <a:ext uri="{FF2B5EF4-FFF2-40B4-BE49-F238E27FC236}">
                <a16:creationId xmlns:a16="http://schemas.microsoft.com/office/drawing/2014/main" id="{1F290B43-558E-F24B-80A4-3C76A97C04D7}"/>
              </a:ext>
            </a:extLst>
          </p:cNvPr>
          <p:cNvSpPr>
            <a:spLocks noGrp="1"/>
          </p:cNvSpPr>
          <p:nvPr>
            <p:ph type="title"/>
          </p:nvPr>
        </p:nvSpPr>
        <p:spPr>
          <a:xfrm>
            <a:off x="667926" y="211444"/>
            <a:ext cx="10602329" cy="841643"/>
          </a:xfrm>
        </p:spPr>
        <p:txBody>
          <a:bodyPr>
            <a:noAutofit/>
          </a:bodyPr>
          <a:lstStyle/>
          <a:p>
            <a:pPr algn="l"/>
            <a:r>
              <a:rPr lang="en-US" dirty="0"/>
              <a:t>How different elements are integrated</a:t>
            </a:r>
          </a:p>
        </p:txBody>
      </p:sp>
      <p:sp>
        <p:nvSpPr>
          <p:cNvPr id="4" name="Slide Number Placeholder 3">
            <a:extLst>
              <a:ext uri="{FF2B5EF4-FFF2-40B4-BE49-F238E27FC236}">
                <a16:creationId xmlns:a16="http://schemas.microsoft.com/office/drawing/2014/main" id="{97F312B5-7F77-6B49-A560-709B51F8CC8D}"/>
              </a:ext>
            </a:extLst>
          </p:cNvPr>
          <p:cNvSpPr>
            <a:spLocks noGrp="1"/>
          </p:cNvSpPr>
          <p:nvPr>
            <p:ph type="sldNum" sz="quarter" idx="12"/>
          </p:nvPr>
        </p:nvSpPr>
        <p:spPr/>
        <p:txBody>
          <a:bodyPr/>
          <a:lstStyle/>
          <a:p>
            <a:fld id="{C01120BC-C45A-9140-B652-7DF8A8242B14}" type="slidenum">
              <a:rPr lang="en-US" smtClean="0"/>
              <a:t>7</a:t>
            </a:fld>
            <a:endParaRPr lang="en-US"/>
          </a:p>
        </p:txBody>
      </p:sp>
      <p:sp>
        <p:nvSpPr>
          <p:cNvPr id="3" name="TextBox 2">
            <a:extLst>
              <a:ext uri="{FF2B5EF4-FFF2-40B4-BE49-F238E27FC236}">
                <a16:creationId xmlns:a16="http://schemas.microsoft.com/office/drawing/2014/main" id="{AC1F18A9-0923-164B-9389-5BC99EB5B2D6}"/>
              </a:ext>
            </a:extLst>
          </p:cNvPr>
          <p:cNvSpPr txBox="1"/>
          <p:nvPr/>
        </p:nvSpPr>
        <p:spPr>
          <a:xfrm>
            <a:off x="4295790" y="2370796"/>
            <a:ext cx="770596" cy="369332"/>
          </a:xfrm>
          <a:prstGeom prst="rect">
            <a:avLst/>
          </a:prstGeom>
          <a:noFill/>
        </p:spPr>
        <p:txBody>
          <a:bodyPr wrap="none" rtlCol="0">
            <a:spAutoFit/>
          </a:bodyPr>
          <a:lstStyle/>
          <a:p>
            <a:pPr algn="ctr"/>
            <a:r>
              <a:rPr lang="en-US" b="1" dirty="0">
                <a:latin typeface="Arial Black" panose="020B0604020202020204" pitchFamily="34" charset="0"/>
                <a:cs typeface="Arial Black" panose="020B0604020202020204" pitchFamily="34" charset="0"/>
              </a:rPr>
              <a:t>Data</a:t>
            </a:r>
          </a:p>
        </p:txBody>
      </p:sp>
      <p:sp>
        <p:nvSpPr>
          <p:cNvPr id="6" name="TextBox 5">
            <a:extLst>
              <a:ext uri="{FF2B5EF4-FFF2-40B4-BE49-F238E27FC236}">
                <a16:creationId xmlns:a16="http://schemas.microsoft.com/office/drawing/2014/main" id="{CDFB7C81-77F0-FD40-8148-5B998DC6E89A}"/>
              </a:ext>
            </a:extLst>
          </p:cNvPr>
          <p:cNvSpPr txBox="1"/>
          <p:nvPr/>
        </p:nvSpPr>
        <p:spPr>
          <a:xfrm>
            <a:off x="3774431" y="1399110"/>
            <a:ext cx="1813317" cy="369332"/>
          </a:xfrm>
          <a:prstGeom prst="rect">
            <a:avLst/>
          </a:prstGeom>
          <a:noFill/>
        </p:spPr>
        <p:txBody>
          <a:bodyPr wrap="none" rtlCol="0">
            <a:spAutoFit/>
          </a:bodyPr>
          <a:lstStyle/>
          <a:p>
            <a:pPr algn="ctr"/>
            <a:r>
              <a:rPr lang="en-US" b="1" dirty="0">
                <a:latin typeface="Arial Black" panose="020B0604020202020204" pitchFamily="34" charset="0"/>
                <a:cs typeface="Arial Black" panose="020B0604020202020204" pitchFamily="34" charset="0"/>
              </a:rPr>
              <a:t>Case studies</a:t>
            </a:r>
          </a:p>
        </p:txBody>
      </p:sp>
      <p:sp>
        <p:nvSpPr>
          <p:cNvPr id="7" name="TextBox 6">
            <a:extLst>
              <a:ext uri="{FF2B5EF4-FFF2-40B4-BE49-F238E27FC236}">
                <a16:creationId xmlns:a16="http://schemas.microsoft.com/office/drawing/2014/main" id="{D6B300F1-CA80-0442-9AEF-EEE8C04AB4D5}"/>
              </a:ext>
            </a:extLst>
          </p:cNvPr>
          <p:cNvSpPr txBox="1"/>
          <p:nvPr/>
        </p:nvSpPr>
        <p:spPr>
          <a:xfrm>
            <a:off x="8777574" y="2670611"/>
            <a:ext cx="1636425" cy="707886"/>
          </a:xfrm>
          <a:prstGeom prst="rect">
            <a:avLst/>
          </a:prstGeom>
          <a:solidFill>
            <a:srgbClr val="FF9300"/>
          </a:solidFill>
        </p:spPr>
        <p:txBody>
          <a:bodyPr wrap="square" lIns="45720" rIns="0" rtlCol="0">
            <a:spAutoFit/>
          </a:bodyPr>
          <a:lstStyle/>
          <a:p>
            <a:pPr algn="ctr"/>
            <a:r>
              <a:rPr lang="en-US" sz="2000" b="1" dirty="0">
                <a:solidFill>
                  <a:schemeClr val="bg1"/>
                </a:solidFill>
                <a:latin typeface="Arial Black" panose="020B0604020202020204" pitchFamily="34" charset="0"/>
                <a:cs typeface="Arial Black" panose="020B0604020202020204" pitchFamily="34" charset="0"/>
              </a:rPr>
              <a:t>Integrative</a:t>
            </a:r>
          </a:p>
          <a:p>
            <a:pPr algn="ctr"/>
            <a:r>
              <a:rPr lang="en-US" sz="2000" b="1" dirty="0">
                <a:solidFill>
                  <a:schemeClr val="bg1"/>
                </a:solidFill>
                <a:latin typeface="Arial Black" panose="020B0604020202020204" pitchFamily="34" charset="0"/>
                <a:cs typeface="Arial Black" panose="020B0604020202020204" pitchFamily="34" charset="0"/>
              </a:rPr>
              <a:t>Theory</a:t>
            </a:r>
          </a:p>
        </p:txBody>
      </p:sp>
      <p:sp>
        <p:nvSpPr>
          <p:cNvPr id="8" name="TextBox 7">
            <a:extLst>
              <a:ext uri="{FF2B5EF4-FFF2-40B4-BE49-F238E27FC236}">
                <a16:creationId xmlns:a16="http://schemas.microsoft.com/office/drawing/2014/main" id="{5931E447-9E9E-A548-A639-738282EEEE03}"/>
              </a:ext>
            </a:extLst>
          </p:cNvPr>
          <p:cNvSpPr txBox="1"/>
          <p:nvPr/>
        </p:nvSpPr>
        <p:spPr>
          <a:xfrm>
            <a:off x="1862396" y="1853157"/>
            <a:ext cx="1408189" cy="646331"/>
          </a:xfrm>
          <a:prstGeom prst="rect">
            <a:avLst/>
          </a:prstGeom>
          <a:noFill/>
        </p:spPr>
        <p:txBody>
          <a:bodyPr wrap="square" rtlCol="0">
            <a:spAutoFit/>
          </a:bodyPr>
          <a:lstStyle/>
          <a:p>
            <a:pPr algn="ctr"/>
            <a:r>
              <a:rPr lang="en-US" b="1" dirty="0">
                <a:latin typeface="Arial Black" panose="020B0604020202020204" pitchFamily="34" charset="0"/>
                <a:cs typeface="Arial Black" panose="020B0604020202020204" pitchFamily="34" charset="0"/>
              </a:rPr>
              <a:t>Migration theories</a:t>
            </a:r>
          </a:p>
        </p:txBody>
      </p:sp>
      <p:sp>
        <p:nvSpPr>
          <p:cNvPr id="12" name="TextBox 11">
            <a:extLst>
              <a:ext uri="{FF2B5EF4-FFF2-40B4-BE49-F238E27FC236}">
                <a16:creationId xmlns:a16="http://schemas.microsoft.com/office/drawing/2014/main" id="{36DE3902-0663-A74D-BD01-3F447A523E79}"/>
              </a:ext>
            </a:extLst>
          </p:cNvPr>
          <p:cNvSpPr txBox="1"/>
          <p:nvPr/>
        </p:nvSpPr>
        <p:spPr>
          <a:xfrm>
            <a:off x="8724688" y="1258000"/>
            <a:ext cx="1335966" cy="646331"/>
          </a:xfrm>
          <a:prstGeom prst="rect">
            <a:avLst/>
          </a:prstGeom>
          <a:noFill/>
        </p:spPr>
        <p:txBody>
          <a:bodyPr wrap="square" lIns="0" rIns="0" rtlCol="0">
            <a:spAutoFit/>
          </a:bodyPr>
          <a:lstStyle/>
          <a:p>
            <a:pPr algn="ctr"/>
            <a:r>
              <a:rPr lang="en-US" b="1" dirty="0">
                <a:latin typeface="Arial Black" panose="020B0604020202020204" pitchFamily="34" charset="0"/>
                <a:cs typeface="Arial Black" panose="020B0604020202020204" pitchFamily="34" charset="0"/>
              </a:rPr>
              <a:t>Migration scenarios</a:t>
            </a:r>
          </a:p>
        </p:txBody>
      </p:sp>
      <p:sp>
        <p:nvSpPr>
          <p:cNvPr id="23" name="TextBox 22">
            <a:extLst>
              <a:ext uri="{FF2B5EF4-FFF2-40B4-BE49-F238E27FC236}">
                <a16:creationId xmlns:a16="http://schemas.microsoft.com/office/drawing/2014/main" id="{F574775A-4D42-CA42-A32A-662D412301B3}"/>
              </a:ext>
            </a:extLst>
          </p:cNvPr>
          <p:cNvSpPr txBox="1"/>
          <p:nvPr/>
        </p:nvSpPr>
        <p:spPr>
          <a:xfrm>
            <a:off x="2062282" y="3753513"/>
            <a:ext cx="1341529" cy="646331"/>
          </a:xfrm>
          <a:prstGeom prst="rect">
            <a:avLst/>
          </a:prstGeom>
          <a:noFill/>
        </p:spPr>
        <p:txBody>
          <a:bodyPr wrap="square" rtlCol="0">
            <a:spAutoFit/>
          </a:bodyPr>
          <a:lstStyle/>
          <a:p>
            <a:pPr algn="ctr"/>
            <a:r>
              <a:rPr lang="en-US" b="1" dirty="0">
                <a:latin typeface="Arial Black" panose="020B0604020202020204" pitchFamily="34" charset="0"/>
                <a:cs typeface="Arial Black" panose="020B0604020202020204" pitchFamily="34" charset="0"/>
              </a:rPr>
              <a:t>Concept map</a:t>
            </a:r>
          </a:p>
        </p:txBody>
      </p:sp>
      <p:sp>
        <p:nvSpPr>
          <p:cNvPr id="39" name="TextBox 38">
            <a:extLst>
              <a:ext uri="{FF2B5EF4-FFF2-40B4-BE49-F238E27FC236}">
                <a16:creationId xmlns:a16="http://schemas.microsoft.com/office/drawing/2014/main" id="{F3070659-D764-0148-8F46-4867983934B6}"/>
              </a:ext>
            </a:extLst>
          </p:cNvPr>
          <p:cNvSpPr txBox="1"/>
          <p:nvPr/>
        </p:nvSpPr>
        <p:spPr>
          <a:xfrm>
            <a:off x="6342492" y="2670611"/>
            <a:ext cx="1640346" cy="707886"/>
          </a:xfrm>
          <a:prstGeom prst="rect">
            <a:avLst/>
          </a:prstGeom>
          <a:solidFill>
            <a:srgbClr val="0070C0"/>
          </a:solidFill>
        </p:spPr>
        <p:txBody>
          <a:bodyPr wrap="square" rtlCol="0">
            <a:spAutoFit/>
          </a:bodyPr>
          <a:lstStyle/>
          <a:p>
            <a:pPr algn="ctr"/>
            <a:r>
              <a:rPr lang="en-US" sz="2000" b="1" dirty="0">
                <a:solidFill>
                  <a:schemeClr val="bg1"/>
                </a:solidFill>
                <a:latin typeface="Arial Black" panose="020B0604020202020204" pitchFamily="34" charset="0"/>
                <a:cs typeface="Arial Black" panose="020B0604020202020204" pitchFamily="34" charset="0"/>
              </a:rPr>
              <a:t>Predictive model</a:t>
            </a:r>
          </a:p>
        </p:txBody>
      </p:sp>
      <p:sp>
        <p:nvSpPr>
          <p:cNvPr id="28" name="TextBox 27">
            <a:extLst>
              <a:ext uri="{FF2B5EF4-FFF2-40B4-BE49-F238E27FC236}">
                <a16:creationId xmlns:a16="http://schemas.microsoft.com/office/drawing/2014/main" id="{3ECFDA47-878E-C64D-919E-744B53E222DF}"/>
              </a:ext>
            </a:extLst>
          </p:cNvPr>
          <p:cNvSpPr txBox="1"/>
          <p:nvPr/>
        </p:nvSpPr>
        <p:spPr>
          <a:xfrm>
            <a:off x="3728035" y="3877800"/>
            <a:ext cx="1906106" cy="1200329"/>
          </a:xfrm>
          <a:prstGeom prst="rect">
            <a:avLst/>
          </a:prstGeom>
          <a:noFill/>
        </p:spPr>
        <p:txBody>
          <a:bodyPr wrap="square" rtlCol="0">
            <a:spAutoFit/>
          </a:bodyPr>
          <a:lstStyle/>
          <a:p>
            <a:pPr algn="ctr"/>
            <a:r>
              <a:rPr lang="en-US" b="1" dirty="0">
                <a:latin typeface="Arial Black" panose="020B0604020202020204" pitchFamily="34" charset="0"/>
                <a:cs typeface="Arial Black" panose="020B0604020202020204" pitchFamily="34" charset="0"/>
              </a:rPr>
              <a:t>Causal</a:t>
            </a:r>
          </a:p>
          <a:p>
            <a:pPr algn="ctr"/>
            <a:r>
              <a:rPr lang="en-US" b="1" dirty="0">
                <a:latin typeface="Arial Black" panose="020B0604020202020204" pitchFamily="34" charset="0"/>
                <a:cs typeface="Arial Black" panose="020B0604020202020204" pitchFamily="34" charset="0"/>
              </a:rPr>
              <a:t>networks, relationships, &amp; patterns</a:t>
            </a:r>
          </a:p>
        </p:txBody>
      </p:sp>
      <p:sp>
        <p:nvSpPr>
          <p:cNvPr id="44" name="TextBox 43">
            <a:extLst>
              <a:ext uri="{FF2B5EF4-FFF2-40B4-BE49-F238E27FC236}">
                <a16:creationId xmlns:a16="http://schemas.microsoft.com/office/drawing/2014/main" id="{70C10CBA-8DD9-C146-8CE4-9B7F9524F60C}"/>
              </a:ext>
            </a:extLst>
          </p:cNvPr>
          <p:cNvSpPr txBox="1"/>
          <p:nvPr/>
        </p:nvSpPr>
        <p:spPr>
          <a:xfrm>
            <a:off x="3569069" y="2917322"/>
            <a:ext cx="1115645" cy="738664"/>
          </a:xfrm>
          <a:prstGeom prst="rect">
            <a:avLst/>
          </a:prstGeom>
          <a:noFill/>
        </p:spPr>
        <p:txBody>
          <a:bodyPr wrap="square" rtlCol="0">
            <a:spAutoFit/>
          </a:bodyPr>
          <a:lstStyle/>
          <a:p>
            <a:pPr algn="r"/>
            <a:r>
              <a:rPr lang="en-US" sz="1400" b="1" dirty="0">
                <a:latin typeface="Arial Black" panose="020B0604020202020204" pitchFamily="34" charset="0"/>
                <a:cs typeface="Arial Black" panose="020B0604020202020204" pitchFamily="34" charset="0"/>
              </a:rPr>
              <a:t>GSUA</a:t>
            </a:r>
          </a:p>
          <a:p>
            <a:pPr algn="r"/>
            <a:r>
              <a:rPr lang="en-US" sz="1400" b="1" dirty="0">
                <a:latin typeface="Arial Black" panose="020B0604020202020204" pitchFamily="34" charset="0"/>
                <a:cs typeface="Arial Black" panose="020B0604020202020204" pitchFamily="34" charset="0"/>
              </a:rPr>
              <a:t>MRQAP</a:t>
            </a:r>
          </a:p>
          <a:p>
            <a:pPr algn="r"/>
            <a:r>
              <a:rPr lang="en-US" sz="1400" b="1" dirty="0">
                <a:latin typeface="Arial Black" panose="020B0604020202020204" pitchFamily="34" charset="0"/>
                <a:cs typeface="Arial Black" panose="020B0604020202020204" pitchFamily="34" charset="0"/>
              </a:rPr>
              <a:t>CCM</a:t>
            </a:r>
          </a:p>
        </p:txBody>
      </p:sp>
      <p:grpSp>
        <p:nvGrpSpPr>
          <p:cNvPr id="35" name="Group 34">
            <a:extLst>
              <a:ext uri="{FF2B5EF4-FFF2-40B4-BE49-F238E27FC236}">
                <a16:creationId xmlns:a16="http://schemas.microsoft.com/office/drawing/2014/main" id="{369E0779-ED00-054E-9210-A9A4B7C65F3D}"/>
              </a:ext>
            </a:extLst>
          </p:cNvPr>
          <p:cNvGrpSpPr/>
          <p:nvPr/>
        </p:nvGrpSpPr>
        <p:grpSpPr>
          <a:xfrm>
            <a:off x="4527795" y="5452143"/>
            <a:ext cx="274320" cy="274320"/>
            <a:chOff x="5168623" y="2233893"/>
            <a:chExt cx="274320" cy="2743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9" name="Oval 28">
              <a:extLst>
                <a:ext uri="{FF2B5EF4-FFF2-40B4-BE49-F238E27FC236}">
                  <a16:creationId xmlns:a16="http://schemas.microsoft.com/office/drawing/2014/main" id="{A90AE1A6-9C3D-5E41-BBC5-D6DB36477398}"/>
                </a:ext>
              </a:extLst>
            </p:cNvPr>
            <p:cNvSpPr/>
            <p:nvPr/>
          </p:nvSpPr>
          <p:spPr>
            <a:xfrm>
              <a:off x="5168623" y="2233893"/>
              <a:ext cx="274320" cy="274320"/>
            </a:xfrm>
            <a:prstGeom prst="ellipse">
              <a:avLst/>
            </a:prstGeom>
            <a:grpFill/>
            <a:ln w="38100">
              <a:solidFill>
                <a:schemeClr val="accent1">
                  <a:lumMod val="75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8AA33C12-4110-EB48-90FE-74DEDAFF1F84}"/>
                </a:ext>
              </a:extLst>
            </p:cNvPr>
            <p:cNvCxnSpPr/>
            <p:nvPr/>
          </p:nvCxnSpPr>
          <p:spPr>
            <a:xfrm flipV="1">
              <a:off x="5176912" y="2333971"/>
              <a:ext cx="0" cy="69064"/>
            </a:xfrm>
            <a:prstGeom prst="straightConnector1">
              <a:avLst/>
            </a:prstGeom>
            <a:grpFill/>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ECE8A015-A9AA-414C-B3C6-7C944B53BA81}"/>
                </a:ext>
              </a:extLst>
            </p:cNvPr>
            <p:cNvCxnSpPr/>
            <p:nvPr/>
          </p:nvCxnSpPr>
          <p:spPr>
            <a:xfrm>
              <a:off x="5434272" y="2368856"/>
              <a:ext cx="0" cy="50422"/>
            </a:xfrm>
            <a:prstGeom prst="straightConnector1">
              <a:avLst/>
            </a:prstGeom>
            <a:grpFill/>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cxnSp>
        <p:nvCxnSpPr>
          <p:cNvPr id="58" name="Straight Arrow Connector 57">
            <a:extLst>
              <a:ext uri="{FF2B5EF4-FFF2-40B4-BE49-F238E27FC236}">
                <a16:creationId xmlns:a16="http://schemas.microsoft.com/office/drawing/2014/main" id="{EF48C175-5B89-1040-BA9E-B40B85AAD3E1}"/>
              </a:ext>
            </a:extLst>
          </p:cNvPr>
          <p:cNvCxnSpPr>
            <a:cxnSpLocks/>
          </p:cNvCxnSpPr>
          <p:nvPr/>
        </p:nvCxnSpPr>
        <p:spPr>
          <a:xfrm>
            <a:off x="2687140" y="2499488"/>
            <a:ext cx="0" cy="1311175"/>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938D88F-9C71-E541-A761-20172D5AAF44}"/>
              </a:ext>
            </a:extLst>
          </p:cNvPr>
          <p:cNvCxnSpPr>
            <a:cxnSpLocks/>
          </p:cNvCxnSpPr>
          <p:nvPr/>
        </p:nvCxnSpPr>
        <p:spPr>
          <a:xfrm>
            <a:off x="9326058" y="1940028"/>
            <a:ext cx="0" cy="738629"/>
          </a:xfrm>
          <a:prstGeom prst="line">
            <a:avLst/>
          </a:prstGeom>
          <a:ln w="38100">
            <a:solidFill>
              <a:schemeClr val="accent1">
                <a:lumMod val="75000"/>
              </a:schemeClr>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044B6F05-509A-8441-9901-8C6D83F235D1}"/>
              </a:ext>
            </a:extLst>
          </p:cNvPr>
          <p:cNvSpPr txBox="1"/>
          <p:nvPr/>
        </p:nvSpPr>
        <p:spPr>
          <a:xfrm rot="16200000">
            <a:off x="2093137" y="2949476"/>
            <a:ext cx="1667955" cy="338554"/>
          </a:xfrm>
          <a:prstGeom prst="rect">
            <a:avLst/>
          </a:prstGeom>
          <a:noFill/>
        </p:spPr>
        <p:txBody>
          <a:bodyPr wrap="square" rtlCol="0">
            <a:spAutoFit/>
          </a:bodyPr>
          <a:lstStyle/>
          <a:p>
            <a:pPr algn="ctr"/>
            <a:r>
              <a:rPr lang="en-US" sz="1600" b="1" dirty="0">
                <a:latin typeface="Seravek" panose="020B0503040000020004" pitchFamily="34" charset="0"/>
              </a:rPr>
              <a:t>Brainstorming</a:t>
            </a:r>
          </a:p>
        </p:txBody>
      </p:sp>
      <p:cxnSp>
        <p:nvCxnSpPr>
          <p:cNvPr id="42" name="Straight Arrow Connector 41">
            <a:extLst>
              <a:ext uri="{FF2B5EF4-FFF2-40B4-BE49-F238E27FC236}">
                <a16:creationId xmlns:a16="http://schemas.microsoft.com/office/drawing/2014/main" id="{FA7C7850-F16C-AE4B-9D5E-814AA7351054}"/>
              </a:ext>
            </a:extLst>
          </p:cNvPr>
          <p:cNvCxnSpPr>
            <a:cxnSpLocks/>
            <a:stCxn id="8" idx="3"/>
            <a:endCxn id="3" idx="1"/>
          </p:cNvCxnSpPr>
          <p:nvPr/>
        </p:nvCxnSpPr>
        <p:spPr>
          <a:xfrm>
            <a:off x="3270584" y="2176322"/>
            <a:ext cx="1025206" cy="379140"/>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5CBC381B-7693-1E40-9DCE-4C3C7E093154}"/>
              </a:ext>
            </a:extLst>
          </p:cNvPr>
          <p:cNvCxnSpPr>
            <a:cxnSpLocks/>
          </p:cNvCxnSpPr>
          <p:nvPr/>
        </p:nvCxnSpPr>
        <p:spPr>
          <a:xfrm flipV="1">
            <a:off x="3281821" y="1731944"/>
            <a:ext cx="492609" cy="221164"/>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4FA11AD7-6D9A-ED44-A4C7-0A50924CA21D}"/>
              </a:ext>
            </a:extLst>
          </p:cNvPr>
          <p:cNvCxnSpPr>
            <a:stCxn id="3" idx="0"/>
            <a:endCxn id="6" idx="2"/>
          </p:cNvCxnSpPr>
          <p:nvPr/>
        </p:nvCxnSpPr>
        <p:spPr>
          <a:xfrm flipV="1">
            <a:off x="4681089" y="1768442"/>
            <a:ext cx="1" cy="602354"/>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53B819FC-609A-0448-ADB3-62403C62422A}"/>
              </a:ext>
            </a:extLst>
          </p:cNvPr>
          <p:cNvCxnSpPr>
            <a:cxnSpLocks/>
            <a:stCxn id="3" idx="2"/>
            <a:endCxn id="28" idx="0"/>
          </p:cNvCxnSpPr>
          <p:nvPr/>
        </p:nvCxnSpPr>
        <p:spPr>
          <a:xfrm>
            <a:off x="4681088" y="2740129"/>
            <a:ext cx="0" cy="1137671"/>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7DBA40E2-37ED-E846-A985-8B4A5CFA8AB7}"/>
              </a:ext>
            </a:extLst>
          </p:cNvPr>
          <p:cNvCxnSpPr>
            <a:cxnSpLocks/>
            <a:endCxn id="29" idx="1"/>
          </p:cNvCxnSpPr>
          <p:nvPr/>
        </p:nvCxnSpPr>
        <p:spPr>
          <a:xfrm>
            <a:off x="2949950" y="4425426"/>
            <a:ext cx="1618018" cy="1066890"/>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638DD0BB-D04D-334C-810A-DEB141928759}"/>
              </a:ext>
            </a:extLst>
          </p:cNvPr>
          <p:cNvCxnSpPr>
            <a:cxnSpLocks/>
            <a:stCxn id="28" idx="2"/>
          </p:cNvCxnSpPr>
          <p:nvPr/>
        </p:nvCxnSpPr>
        <p:spPr>
          <a:xfrm flipH="1">
            <a:off x="4661368" y="5078129"/>
            <a:ext cx="0" cy="347367"/>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1F793552-9AEF-6748-B75E-1150B504F15B}"/>
              </a:ext>
            </a:extLst>
          </p:cNvPr>
          <p:cNvCxnSpPr>
            <a:cxnSpLocks/>
          </p:cNvCxnSpPr>
          <p:nvPr/>
        </p:nvCxnSpPr>
        <p:spPr>
          <a:xfrm>
            <a:off x="4820949" y="5596825"/>
            <a:ext cx="1463040" cy="0"/>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679C9CDD-2871-614F-80B7-0779D4295F10}"/>
              </a:ext>
            </a:extLst>
          </p:cNvPr>
          <p:cNvCxnSpPr>
            <a:cxnSpLocks/>
          </p:cNvCxnSpPr>
          <p:nvPr/>
        </p:nvCxnSpPr>
        <p:spPr>
          <a:xfrm>
            <a:off x="5054651" y="2678657"/>
            <a:ext cx="1388818" cy="914991"/>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A34FC550-A744-D941-B030-459A233E033F}"/>
              </a:ext>
            </a:extLst>
          </p:cNvPr>
          <p:cNvCxnSpPr>
            <a:cxnSpLocks/>
          </p:cNvCxnSpPr>
          <p:nvPr/>
        </p:nvCxnSpPr>
        <p:spPr>
          <a:xfrm>
            <a:off x="7945492" y="3049094"/>
            <a:ext cx="822960" cy="0"/>
          </a:xfrm>
          <a:prstGeom prst="straightConnector1">
            <a:avLst/>
          </a:prstGeom>
          <a:ln w="38100">
            <a:solidFill>
              <a:schemeClr val="accent1">
                <a:lumMod val="75000"/>
              </a:schemeClr>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5F44EBB8-1245-054E-8675-9FC76A9468B6}"/>
              </a:ext>
            </a:extLst>
          </p:cNvPr>
          <p:cNvCxnSpPr>
            <a:cxnSpLocks/>
            <a:stCxn id="6" idx="3"/>
            <a:endCxn id="109" idx="2"/>
          </p:cNvCxnSpPr>
          <p:nvPr/>
        </p:nvCxnSpPr>
        <p:spPr>
          <a:xfrm flipV="1">
            <a:off x="5587747" y="1579520"/>
            <a:ext cx="1230474" cy="4257"/>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108" name="Group 107">
            <a:extLst>
              <a:ext uri="{FF2B5EF4-FFF2-40B4-BE49-F238E27FC236}">
                <a16:creationId xmlns:a16="http://schemas.microsoft.com/office/drawing/2014/main" id="{2D65634A-6C47-624F-B5A2-F7A6E9B77A69}"/>
              </a:ext>
            </a:extLst>
          </p:cNvPr>
          <p:cNvGrpSpPr/>
          <p:nvPr/>
        </p:nvGrpSpPr>
        <p:grpSpPr>
          <a:xfrm>
            <a:off x="6818221" y="1442359"/>
            <a:ext cx="274320" cy="274320"/>
            <a:chOff x="5168623" y="2233893"/>
            <a:chExt cx="274320" cy="2743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09" name="Oval 108">
              <a:extLst>
                <a:ext uri="{FF2B5EF4-FFF2-40B4-BE49-F238E27FC236}">
                  <a16:creationId xmlns:a16="http://schemas.microsoft.com/office/drawing/2014/main" id="{DFC7A0A6-D514-3D41-8A8F-2993FF536804}"/>
                </a:ext>
              </a:extLst>
            </p:cNvPr>
            <p:cNvSpPr/>
            <p:nvPr/>
          </p:nvSpPr>
          <p:spPr>
            <a:xfrm>
              <a:off x="5168623" y="2233893"/>
              <a:ext cx="274320" cy="274320"/>
            </a:xfrm>
            <a:prstGeom prst="ellipse">
              <a:avLst/>
            </a:prstGeom>
            <a:grpFill/>
            <a:ln w="38100">
              <a:solidFill>
                <a:schemeClr val="accent1">
                  <a:lumMod val="75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9C662072-67AF-874C-824F-BEAFEFC124D7}"/>
                </a:ext>
              </a:extLst>
            </p:cNvPr>
            <p:cNvCxnSpPr/>
            <p:nvPr/>
          </p:nvCxnSpPr>
          <p:spPr>
            <a:xfrm flipV="1">
              <a:off x="5176912" y="2333971"/>
              <a:ext cx="0" cy="69064"/>
            </a:xfrm>
            <a:prstGeom prst="straightConnector1">
              <a:avLst/>
            </a:prstGeom>
            <a:grpFill/>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9D4FDDA5-F3EC-8D4D-B70F-FD92219E28D1}"/>
                </a:ext>
              </a:extLst>
            </p:cNvPr>
            <p:cNvCxnSpPr/>
            <p:nvPr/>
          </p:nvCxnSpPr>
          <p:spPr>
            <a:xfrm>
              <a:off x="5434272" y="2368856"/>
              <a:ext cx="0" cy="50422"/>
            </a:xfrm>
            <a:prstGeom prst="straightConnector1">
              <a:avLst/>
            </a:prstGeom>
            <a:grpFill/>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cxnSp>
        <p:nvCxnSpPr>
          <p:cNvPr id="112" name="Straight Arrow Connector 111">
            <a:extLst>
              <a:ext uri="{FF2B5EF4-FFF2-40B4-BE49-F238E27FC236}">
                <a16:creationId xmlns:a16="http://schemas.microsoft.com/office/drawing/2014/main" id="{935C62C6-11C0-B549-948C-F56081AE92AF}"/>
              </a:ext>
            </a:extLst>
          </p:cNvPr>
          <p:cNvCxnSpPr>
            <a:cxnSpLocks/>
            <a:endCxn id="109" idx="4"/>
          </p:cNvCxnSpPr>
          <p:nvPr/>
        </p:nvCxnSpPr>
        <p:spPr>
          <a:xfrm flipH="1" flipV="1">
            <a:off x="6955381" y="1716680"/>
            <a:ext cx="0" cy="938631"/>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13" name="Straight Arrow Connector 112">
            <a:extLst>
              <a:ext uri="{FF2B5EF4-FFF2-40B4-BE49-F238E27FC236}">
                <a16:creationId xmlns:a16="http://schemas.microsoft.com/office/drawing/2014/main" id="{4F5909B8-262E-7240-A72B-756499FD8586}"/>
              </a:ext>
            </a:extLst>
          </p:cNvPr>
          <p:cNvCxnSpPr>
            <a:cxnSpLocks/>
            <a:stCxn id="109" idx="6"/>
            <a:endCxn id="12" idx="1"/>
          </p:cNvCxnSpPr>
          <p:nvPr/>
        </p:nvCxnSpPr>
        <p:spPr>
          <a:xfrm>
            <a:off x="7092542" y="1579519"/>
            <a:ext cx="1632147" cy="1646"/>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D280829B-6241-1F41-B543-D382C467A010}"/>
              </a:ext>
            </a:extLst>
          </p:cNvPr>
          <p:cNvSpPr txBox="1"/>
          <p:nvPr/>
        </p:nvSpPr>
        <p:spPr>
          <a:xfrm>
            <a:off x="7915532" y="2423602"/>
            <a:ext cx="885790" cy="584775"/>
          </a:xfrm>
          <a:prstGeom prst="rect">
            <a:avLst/>
          </a:prstGeom>
          <a:noFill/>
        </p:spPr>
        <p:txBody>
          <a:bodyPr wrap="square" rtlCol="0">
            <a:spAutoFit/>
          </a:bodyPr>
          <a:lstStyle/>
          <a:p>
            <a:pPr algn="ctr"/>
            <a:r>
              <a:rPr lang="en-US" sz="1600" b="1" dirty="0">
                <a:latin typeface="Arial Black" panose="020B0604020202020204" pitchFamily="34" charset="0"/>
                <a:cs typeface="Arial Black" panose="020B0604020202020204" pitchFamily="34" charset="0"/>
              </a:rPr>
              <a:t>GSUA</a:t>
            </a:r>
          </a:p>
          <a:p>
            <a:pPr algn="ctr"/>
            <a:r>
              <a:rPr lang="en-US" sz="1600" b="1" dirty="0">
                <a:latin typeface="Arial Black" panose="020B0604020202020204" pitchFamily="34" charset="0"/>
                <a:cs typeface="Arial Black" panose="020B0604020202020204" pitchFamily="34" charset="0"/>
              </a:rPr>
              <a:t>NLTS</a:t>
            </a:r>
          </a:p>
        </p:txBody>
      </p:sp>
      <p:cxnSp>
        <p:nvCxnSpPr>
          <p:cNvPr id="56" name="Straight Arrow Connector 55">
            <a:extLst>
              <a:ext uri="{FF2B5EF4-FFF2-40B4-BE49-F238E27FC236}">
                <a16:creationId xmlns:a16="http://schemas.microsoft.com/office/drawing/2014/main" id="{0C27D67B-677E-004E-A513-8843B65FB148}"/>
              </a:ext>
            </a:extLst>
          </p:cNvPr>
          <p:cNvCxnSpPr>
            <a:cxnSpLocks/>
          </p:cNvCxnSpPr>
          <p:nvPr/>
        </p:nvCxnSpPr>
        <p:spPr>
          <a:xfrm>
            <a:off x="2076585" y="2504603"/>
            <a:ext cx="0" cy="3337560"/>
          </a:xfrm>
          <a:prstGeom prst="straightConnector1">
            <a:avLst/>
          </a:prstGeom>
          <a:ln w="38100">
            <a:solidFill>
              <a:schemeClr val="accent1">
                <a:lumMod val="7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96FC280B-D961-9E48-B675-67C815631A8C}"/>
              </a:ext>
            </a:extLst>
          </p:cNvPr>
          <p:cNvCxnSpPr>
            <a:cxnSpLocks/>
          </p:cNvCxnSpPr>
          <p:nvPr/>
        </p:nvCxnSpPr>
        <p:spPr>
          <a:xfrm>
            <a:off x="2062282" y="5839356"/>
            <a:ext cx="6321773" cy="0"/>
          </a:xfrm>
          <a:prstGeom prst="straightConnector1">
            <a:avLst/>
          </a:prstGeom>
          <a:ln w="38100">
            <a:solidFill>
              <a:schemeClr val="accent1">
                <a:lumMod val="7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92C07BBD-9E73-9C44-983B-C1F74BDC6A33}"/>
              </a:ext>
            </a:extLst>
          </p:cNvPr>
          <p:cNvCxnSpPr>
            <a:cxnSpLocks/>
          </p:cNvCxnSpPr>
          <p:nvPr/>
        </p:nvCxnSpPr>
        <p:spPr>
          <a:xfrm flipV="1">
            <a:off x="8371300" y="3096029"/>
            <a:ext cx="0" cy="2743200"/>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5E2EA87E-33ED-EE41-8D6F-E12489688BDB}"/>
              </a:ext>
            </a:extLst>
          </p:cNvPr>
          <p:cNvSpPr txBox="1"/>
          <p:nvPr/>
        </p:nvSpPr>
        <p:spPr>
          <a:xfrm>
            <a:off x="8546240" y="3664989"/>
            <a:ext cx="2033429" cy="2308324"/>
          </a:xfrm>
          <a:prstGeom prst="rect">
            <a:avLst/>
          </a:prstGeom>
          <a:noFill/>
        </p:spPr>
        <p:txBody>
          <a:bodyPr wrap="square" rtlCol="0">
            <a:spAutoFit/>
          </a:bodyPr>
          <a:lstStyle/>
          <a:p>
            <a:pPr marL="350838" indent="-350838"/>
            <a:r>
              <a:rPr lang="en-US" sz="1200" b="1" dirty="0">
                <a:latin typeface="Corbel" panose="020B0503020204020204" pitchFamily="34" charset="0"/>
                <a:cs typeface="Arial Black" panose="020B0604020202020204" pitchFamily="34" charset="0"/>
              </a:rPr>
              <a:t>GSUA</a:t>
            </a:r>
            <a:r>
              <a:rPr lang="en-US" sz="1200" dirty="0">
                <a:latin typeface="Corbel" panose="020B0503020204020204" pitchFamily="34" charset="0"/>
                <a:cs typeface="Arial Black" panose="020B0604020202020204" pitchFamily="34" charset="0"/>
              </a:rPr>
              <a:t>: global sensitivity/ uncertainty analysis</a:t>
            </a:r>
          </a:p>
          <a:p>
            <a:pPr marL="350838" indent="-350838"/>
            <a:r>
              <a:rPr lang="en-US" sz="1200" b="1" dirty="0">
                <a:latin typeface="Corbel" panose="020B0503020204020204" pitchFamily="34" charset="0"/>
                <a:cs typeface="Arial Black" panose="020B0604020202020204" pitchFamily="34" charset="0"/>
              </a:rPr>
              <a:t>MRQAP</a:t>
            </a:r>
            <a:r>
              <a:rPr lang="en-US" sz="1200" dirty="0">
                <a:latin typeface="Corbel" panose="020B0503020204020204" pitchFamily="34" charset="0"/>
                <a:cs typeface="Arial Black" panose="020B0604020202020204" pitchFamily="34" charset="0"/>
              </a:rPr>
              <a:t>: multiple regression quadratic assignment procedure</a:t>
            </a:r>
          </a:p>
          <a:p>
            <a:pPr marL="350838" indent="-350838"/>
            <a:r>
              <a:rPr lang="en-US" sz="1200" b="1" dirty="0">
                <a:latin typeface="Corbel" panose="020B0503020204020204" pitchFamily="34" charset="0"/>
                <a:cs typeface="Arial Black" panose="020B0604020202020204" pitchFamily="34" charset="0"/>
              </a:rPr>
              <a:t>CCM</a:t>
            </a:r>
            <a:r>
              <a:rPr lang="en-US" sz="1200" dirty="0">
                <a:latin typeface="Corbel" panose="020B0503020204020204" pitchFamily="34" charset="0"/>
                <a:cs typeface="Arial Black" panose="020B0604020202020204" pitchFamily="34" charset="0"/>
              </a:rPr>
              <a:t>: convergent cross mapping</a:t>
            </a:r>
          </a:p>
          <a:p>
            <a:pPr marL="350838" indent="-350838"/>
            <a:r>
              <a:rPr lang="en-US" sz="1200" b="1" dirty="0">
                <a:latin typeface="Corbel" panose="020B0503020204020204" pitchFamily="34" charset="0"/>
                <a:cs typeface="Arial Black" panose="020B0604020202020204" pitchFamily="34" charset="0"/>
              </a:rPr>
              <a:t>PMI</a:t>
            </a:r>
            <a:r>
              <a:rPr lang="en-US" sz="1200" dirty="0">
                <a:latin typeface="Corbel" panose="020B0503020204020204" pitchFamily="34" charset="0"/>
                <a:cs typeface="Arial Black" panose="020B0604020202020204" pitchFamily="34" charset="0"/>
              </a:rPr>
              <a:t>: partial mutual information</a:t>
            </a:r>
          </a:p>
          <a:p>
            <a:pPr marL="350838" indent="-350838"/>
            <a:r>
              <a:rPr lang="en-US" sz="1200" b="1" dirty="0">
                <a:latin typeface="Corbel" panose="020B0503020204020204" pitchFamily="34" charset="0"/>
                <a:cs typeface="Arial Black" panose="020B0604020202020204" pitchFamily="34" charset="0"/>
              </a:rPr>
              <a:t>BI:</a:t>
            </a:r>
            <a:r>
              <a:rPr lang="en-US" sz="1200" dirty="0">
                <a:latin typeface="Corbel" panose="020B0503020204020204" pitchFamily="34" charset="0"/>
                <a:cs typeface="Arial Black" panose="020B0604020202020204" pitchFamily="34" charset="0"/>
              </a:rPr>
              <a:t> Bayesian inference</a:t>
            </a:r>
          </a:p>
          <a:p>
            <a:pPr marL="350838" indent="-350838"/>
            <a:r>
              <a:rPr lang="en-US" sz="1200" b="1" dirty="0">
                <a:latin typeface="Corbel" panose="020B0503020204020204" pitchFamily="34" charset="0"/>
                <a:cs typeface="Arial Black" panose="020B0604020202020204" pitchFamily="34" charset="0"/>
              </a:rPr>
              <a:t>NLTS</a:t>
            </a:r>
            <a:r>
              <a:rPr lang="en-US" sz="1200" dirty="0">
                <a:latin typeface="Corbel" panose="020B0503020204020204" pitchFamily="34" charset="0"/>
                <a:cs typeface="Arial Black" panose="020B0604020202020204" pitchFamily="34" charset="0"/>
              </a:rPr>
              <a:t>: nonlinear timeseries analysis</a:t>
            </a:r>
          </a:p>
        </p:txBody>
      </p:sp>
      <p:sp>
        <p:nvSpPr>
          <p:cNvPr id="63" name="TextBox 62">
            <a:extLst>
              <a:ext uri="{FF2B5EF4-FFF2-40B4-BE49-F238E27FC236}">
                <a16:creationId xmlns:a16="http://schemas.microsoft.com/office/drawing/2014/main" id="{A4662B27-4FE8-5B43-B8ED-A5E73F60E3C1}"/>
              </a:ext>
            </a:extLst>
          </p:cNvPr>
          <p:cNvSpPr txBox="1"/>
          <p:nvPr/>
        </p:nvSpPr>
        <p:spPr>
          <a:xfrm>
            <a:off x="4675890" y="3014348"/>
            <a:ext cx="604332" cy="523220"/>
          </a:xfrm>
          <a:prstGeom prst="rect">
            <a:avLst/>
          </a:prstGeom>
          <a:noFill/>
        </p:spPr>
        <p:txBody>
          <a:bodyPr wrap="square" rtlCol="0">
            <a:spAutoFit/>
          </a:bodyPr>
          <a:lstStyle/>
          <a:p>
            <a:r>
              <a:rPr lang="en-US" sz="1400" b="1" dirty="0">
                <a:latin typeface="Arial Black" panose="020B0604020202020204" pitchFamily="34" charset="0"/>
                <a:cs typeface="Arial Black" panose="020B0604020202020204" pitchFamily="34" charset="0"/>
              </a:rPr>
              <a:t>PMI</a:t>
            </a:r>
          </a:p>
          <a:p>
            <a:r>
              <a:rPr lang="en-US" sz="1400" b="1" dirty="0">
                <a:latin typeface="Arial Black" panose="020B0604020202020204" pitchFamily="34" charset="0"/>
                <a:cs typeface="Arial Black" panose="020B0604020202020204" pitchFamily="34" charset="0"/>
              </a:rPr>
              <a:t>BI</a:t>
            </a:r>
          </a:p>
        </p:txBody>
      </p:sp>
      <p:sp>
        <p:nvSpPr>
          <p:cNvPr id="5" name="Freeform 4">
            <a:extLst>
              <a:ext uri="{FF2B5EF4-FFF2-40B4-BE49-F238E27FC236}">
                <a16:creationId xmlns:a16="http://schemas.microsoft.com/office/drawing/2014/main" id="{F6C29455-6191-D542-979A-CB302166FA5C}"/>
              </a:ext>
            </a:extLst>
          </p:cNvPr>
          <p:cNvSpPr/>
          <p:nvPr/>
        </p:nvSpPr>
        <p:spPr>
          <a:xfrm>
            <a:off x="3297044" y="2060024"/>
            <a:ext cx="3055434" cy="635619"/>
          </a:xfrm>
          <a:custGeom>
            <a:avLst/>
            <a:gdLst>
              <a:gd name="connsiteX0" fmla="*/ 0 w 3055434"/>
              <a:gd name="connsiteY0" fmla="*/ 0 h 635619"/>
              <a:gd name="connsiteX1" fmla="*/ 2152185 w 3055434"/>
              <a:gd name="connsiteY1" fmla="*/ 256478 h 635619"/>
              <a:gd name="connsiteX2" fmla="*/ 3055434 w 3055434"/>
              <a:gd name="connsiteY2" fmla="*/ 635619 h 635619"/>
            </a:gdLst>
            <a:ahLst/>
            <a:cxnLst>
              <a:cxn ang="0">
                <a:pos x="connsiteX0" y="connsiteY0"/>
              </a:cxn>
              <a:cxn ang="0">
                <a:pos x="connsiteX1" y="connsiteY1"/>
              </a:cxn>
              <a:cxn ang="0">
                <a:pos x="connsiteX2" y="connsiteY2"/>
              </a:cxn>
            </a:cxnLst>
            <a:rect l="l" t="t" r="r" b="b"/>
            <a:pathLst>
              <a:path w="3055434" h="635619">
                <a:moveTo>
                  <a:pt x="0" y="0"/>
                </a:moveTo>
                <a:cubicBezTo>
                  <a:pt x="821473" y="75271"/>
                  <a:pt x="1642946" y="150542"/>
                  <a:pt x="2152185" y="256478"/>
                </a:cubicBezTo>
                <a:cubicBezTo>
                  <a:pt x="2661424" y="362414"/>
                  <a:pt x="2858429" y="499016"/>
                  <a:pt x="3055434" y="635619"/>
                </a:cubicBezTo>
              </a:path>
            </a:pathLst>
          </a:custGeom>
          <a:noFill/>
          <a:ln w="38100">
            <a:solidFill>
              <a:schemeClr val="accent1">
                <a:lumMod val="75000"/>
              </a:schemeClr>
            </a:solidFill>
            <a:headEnd type="none" w="med" len="med"/>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980AB7AD-1067-2F41-848C-3122F5597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700" y="6078528"/>
            <a:ext cx="7340600" cy="609600"/>
          </a:xfrm>
          <a:prstGeom prst="rect">
            <a:avLst/>
          </a:prstGeom>
        </p:spPr>
      </p:pic>
    </p:spTree>
    <p:extLst>
      <p:ext uri="{BB962C8B-B14F-4D97-AF65-F5344CB8AC3E}">
        <p14:creationId xmlns:p14="http://schemas.microsoft.com/office/powerpoint/2010/main" val="4194910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0" name="Rectangle 1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CF6E80-0C2C-B948-9372-7CF0D4507A56}"/>
              </a:ext>
            </a:extLst>
          </p:cNvPr>
          <p:cNvSpPr>
            <a:spLocks noGrp="1"/>
          </p:cNvSpPr>
          <p:nvPr>
            <p:ph type="title"/>
          </p:nvPr>
        </p:nvSpPr>
        <p:spPr>
          <a:xfrm>
            <a:off x="6373219" y="544872"/>
            <a:ext cx="5543267" cy="3367540"/>
          </a:xfrm>
        </p:spPr>
        <p:txBody>
          <a:bodyPr vert="horz" lIns="91440" tIns="45720" rIns="91440" bIns="45720" rtlCol="0" anchor="b">
            <a:noAutofit/>
          </a:bodyPr>
          <a:lstStyle/>
          <a:p>
            <a:pPr>
              <a:lnSpc>
                <a:spcPct val="80000"/>
              </a:lnSpc>
            </a:pPr>
            <a:r>
              <a:rPr lang="en-US" sz="4400" dirty="0">
                <a:solidFill>
                  <a:schemeClr val="tx1"/>
                </a:solidFill>
                <a:latin typeface="+mn-lt"/>
              </a:rPr>
              <a:t>Large-scale stressors and migration: a COVID-19 case study on food security</a:t>
            </a:r>
          </a:p>
        </p:txBody>
      </p:sp>
      <p:sp>
        <p:nvSpPr>
          <p:cNvPr id="3" name="Content Placeholder 2">
            <a:extLst>
              <a:ext uri="{FF2B5EF4-FFF2-40B4-BE49-F238E27FC236}">
                <a16:creationId xmlns:a16="http://schemas.microsoft.com/office/drawing/2014/main" id="{5DCDD15C-8D77-FC4D-8FB0-119949E06176}"/>
              </a:ext>
            </a:extLst>
          </p:cNvPr>
          <p:cNvSpPr>
            <a:spLocks noGrp="1"/>
          </p:cNvSpPr>
          <p:nvPr>
            <p:ph idx="1"/>
          </p:nvPr>
        </p:nvSpPr>
        <p:spPr>
          <a:xfrm>
            <a:off x="6415026" y="3902498"/>
            <a:ext cx="4972512" cy="2072980"/>
          </a:xfrm>
        </p:spPr>
        <p:txBody>
          <a:bodyPr vert="horz" lIns="91440" tIns="45720" rIns="91440" bIns="45720" rtlCol="0">
            <a:normAutofit fontScale="77500" lnSpcReduction="20000"/>
          </a:bodyPr>
          <a:lstStyle/>
          <a:p>
            <a:pPr marL="0" indent="0">
              <a:buNone/>
            </a:pPr>
            <a:r>
              <a:rPr lang="en-US" sz="2400" dirty="0">
                <a:solidFill>
                  <a:srgbClr val="FFFFFF"/>
                </a:solidFill>
              </a:rPr>
              <a:t>Theresa </a:t>
            </a:r>
            <a:r>
              <a:rPr lang="en-US" sz="2400" dirty="0" err="1">
                <a:solidFill>
                  <a:srgbClr val="FFFFFF"/>
                </a:solidFill>
              </a:rPr>
              <a:t>Falkendal</a:t>
            </a:r>
            <a:r>
              <a:rPr lang="en-US" sz="2400" dirty="0">
                <a:solidFill>
                  <a:srgbClr val="FFFFFF"/>
                </a:solidFill>
              </a:rPr>
              <a:t>, Christian Otto, Jacob </a:t>
            </a:r>
            <a:r>
              <a:rPr lang="en-US" sz="2400" dirty="0" err="1">
                <a:solidFill>
                  <a:srgbClr val="FFFFFF"/>
                </a:solidFill>
              </a:rPr>
              <a:t>Schewe</a:t>
            </a:r>
            <a:r>
              <a:rPr lang="en-US" sz="2400" dirty="0">
                <a:solidFill>
                  <a:srgbClr val="FFFFFF"/>
                </a:solidFill>
              </a:rPr>
              <a:t>, Potsdam Institute for Climate Research </a:t>
            </a:r>
          </a:p>
          <a:p>
            <a:pPr marL="0" indent="0">
              <a:buNone/>
            </a:pPr>
            <a:r>
              <a:rPr lang="en-US" sz="2400" b="1" dirty="0">
                <a:solidFill>
                  <a:schemeClr val="accent1">
                    <a:lumMod val="20000"/>
                    <a:lumOff val="80000"/>
                  </a:schemeClr>
                </a:solidFill>
              </a:rPr>
              <a:t>Michael Puma</a:t>
            </a:r>
            <a:r>
              <a:rPr lang="en-US" sz="2400" dirty="0">
                <a:solidFill>
                  <a:srgbClr val="FFFFFF"/>
                </a:solidFill>
              </a:rPr>
              <a:t>, Jonas </a:t>
            </a:r>
            <a:r>
              <a:rPr lang="en-US" sz="2400" dirty="0" err="1">
                <a:solidFill>
                  <a:srgbClr val="FFFFFF"/>
                </a:solidFill>
              </a:rPr>
              <a:t>Jägermeyr</a:t>
            </a:r>
            <a:r>
              <a:rPr lang="en-US" sz="2400" dirty="0">
                <a:solidFill>
                  <a:srgbClr val="FFFFFF"/>
                </a:solidFill>
              </a:rPr>
              <a:t>, Columbia University</a:t>
            </a:r>
          </a:p>
          <a:p>
            <a:pPr marL="0" indent="0">
              <a:buNone/>
            </a:pPr>
            <a:r>
              <a:rPr lang="en-US" sz="2400" dirty="0">
                <a:solidFill>
                  <a:srgbClr val="FFFFFF"/>
                </a:solidFill>
              </a:rPr>
              <a:t>Megan </a:t>
            </a:r>
            <a:r>
              <a:rPr lang="en-US" sz="2400" dirty="0" err="1">
                <a:solidFill>
                  <a:srgbClr val="FFFFFF"/>
                </a:solidFill>
              </a:rPr>
              <a:t>Konar</a:t>
            </a:r>
            <a:r>
              <a:rPr lang="en-US" sz="2400" dirty="0">
                <a:solidFill>
                  <a:srgbClr val="FFFFFF"/>
                </a:solidFill>
              </a:rPr>
              <a:t>, University of Illinois Urbana Champaign</a:t>
            </a:r>
          </a:p>
          <a:p>
            <a:pPr marL="0" indent="0">
              <a:buNone/>
            </a:pPr>
            <a:r>
              <a:rPr lang="en-US" sz="2400" dirty="0">
                <a:solidFill>
                  <a:srgbClr val="FFFFFF"/>
                </a:solidFill>
              </a:rPr>
              <a:t>Ben Watkins, </a:t>
            </a:r>
            <a:r>
              <a:rPr lang="en-US" sz="2400" dirty="0" err="1">
                <a:solidFill>
                  <a:srgbClr val="FFFFFF"/>
                </a:solidFill>
              </a:rPr>
              <a:t>Kimetrica</a:t>
            </a:r>
            <a:endParaRPr lang="en-US" sz="2400" dirty="0">
              <a:solidFill>
                <a:srgbClr val="FFFFFF"/>
              </a:solidFill>
            </a:endParaRPr>
          </a:p>
          <a:p>
            <a:pPr marL="0" indent="0">
              <a:buNone/>
            </a:pPr>
            <a:endParaRPr lang="en-US" sz="2200" dirty="0">
              <a:latin typeface="+mn-lt"/>
            </a:endParaRPr>
          </a:p>
        </p:txBody>
      </p:sp>
      <p:sp>
        <p:nvSpPr>
          <p:cNvPr id="22" name="Freeform: Shape 21">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490A5A49-2FC5-D040-BA3D-AB18C40AA940}"/>
              </a:ext>
            </a:extLst>
          </p:cNvPr>
          <p:cNvSpPr>
            <a:spLocks noGrp="1"/>
          </p:cNvSpPr>
          <p:nvPr>
            <p:ph type="sldNum" sz="quarter" idx="12"/>
          </p:nvPr>
        </p:nvSpPr>
        <p:spPr>
          <a:xfrm>
            <a:off x="10334744" y="500322"/>
            <a:ext cx="1193868" cy="640080"/>
          </a:xfrm>
        </p:spPr>
        <p:txBody>
          <a:bodyPr vert="horz" lIns="91440" tIns="45720" rIns="91440" bIns="45720" rtlCol="0" anchor="ctr">
            <a:normAutofit/>
          </a:bodyPr>
          <a:lstStyle/>
          <a:p>
            <a:pPr algn="r">
              <a:spcAft>
                <a:spcPts val="600"/>
              </a:spcAft>
            </a:pPr>
            <a:fld id="{4FAB73BC-B049-4115-A692-8D63A059BFB8}" type="slidenum">
              <a:rPr lang="en-US" sz="2800">
                <a:solidFill>
                  <a:schemeClr val="tx1"/>
                </a:solidFill>
              </a:rPr>
              <a:pPr algn="r">
                <a:spcAft>
                  <a:spcPts val="600"/>
                </a:spcAft>
              </a:pPr>
              <a:t>70</a:t>
            </a:fld>
            <a:endParaRPr lang="en-US" sz="2800" dirty="0">
              <a:solidFill>
                <a:schemeClr val="tx1"/>
              </a:solidFill>
            </a:endParaRPr>
          </a:p>
        </p:txBody>
      </p:sp>
      <p:pic>
        <p:nvPicPr>
          <p:cNvPr id="19" name="Picture 18">
            <a:extLst>
              <a:ext uri="{FF2B5EF4-FFF2-40B4-BE49-F238E27FC236}">
                <a16:creationId xmlns:a16="http://schemas.microsoft.com/office/drawing/2014/main" id="{7BEC47EB-538E-B04A-972B-C2A1A4409695}"/>
              </a:ext>
            </a:extLst>
          </p:cNvPr>
          <p:cNvPicPr>
            <a:picLocks noChangeAspect="1"/>
          </p:cNvPicPr>
          <p:nvPr/>
        </p:nvPicPr>
        <p:blipFill>
          <a:blip r:embed="rId7"/>
          <a:stretch>
            <a:fillRect/>
          </a:stretch>
        </p:blipFill>
        <p:spPr>
          <a:xfrm>
            <a:off x="150207" y="4255824"/>
            <a:ext cx="4668516" cy="2515322"/>
          </a:xfrm>
          <a:prstGeom prst="rect">
            <a:avLst/>
          </a:prstGeom>
        </p:spPr>
      </p:pic>
      <p:sp>
        <p:nvSpPr>
          <p:cNvPr id="24" name="Freeform 23">
            <a:extLst>
              <a:ext uri="{FF2B5EF4-FFF2-40B4-BE49-F238E27FC236}">
                <a16:creationId xmlns:a16="http://schemas.microsoft.com/office/drawing/2014/main" id="{E6D69DE9-1350-464F-8DE1-17AED518DE8C}"/>
              </a:ext>
            </a:extLst>
          </p:cNvPr>
          <p:cNvSpPr/>
          <p:nvPr/>
        </p:nvSpPr>
        <p:spPr>
          <a:xfrm>
            <a:off x="148173" y="4256185"/>
            <a:ext cx="4672584" cy="2514600"/>
          </a:xfrm>
          <a:custGeom>
            <a:avLst/>
            <a:gdLst>
              <a:gd name="connsiteX0" fmla="*/ 2426099 w 4672584"/>
              <a:gd name="connsiteY0" fmla="*/ 1853372 h 2514600"/>
              <a:gd name="connsiteX1" fmla="*/ 2348447 w 4672584"/>
              <a:gd name="connsiteY1" fmla="*/ 1931024 h 2514600"/>
              <a:gd name="connsiteX2" fmla="*/ 2348447 w 4672584"/>
              <a:gd name="connsiteY2" fmla="*/ 2241624 h 2514600"/>
              <a:gd name="connsiteX3" fmla="*/ 2426099 w 4672584"/>
              <a:gd name="connsiteY3" fmla="*/ 2319276 h 2514600"/>
              <a:gd name="connsiteX4" fmla="*/ 3308485 w 4672584"/>
              <a:gd name="connsiteY4" fmla="*/ 2319276 h 2514600"/>
              <a:gd name="connsiteX5" fmla="*/ 3386137 w 4672584"/>
              <a:gd name="connsiteY5" fmla="*/ 2241624 h 2514600"/>
              <a:gd name="connsiteX6" fmla="*/ 3386137 w 4672584"/>
              <a:gd name="connsiteY6" fmla="*/ 1931024 h 2514600"/>
              <a:gd name="connsiteX7" fmla="*/ 3308485 w 4672584"/>
              <a:gd name="connsiteY7" fmla="*/ 1853372 h 2514600"/>
              <a:gd name="connsiteX8" fmla="*/ 1062018 w 4672584"/>
              <a:gd name="connsiteY8" fmla="*/ 43512 h 2514600"/>
              <a:gd name="connsiteX9" fmla="*/ 1015425 w 4672584"/>
              <a:gd name="connsiteY9" fmla="*/ 90105 h 2514600"/>
              <a:gd name="connsiteX10" fmla="*/ 1015425 w 4672584"/>
              <a:gd name="connsiteY10" fmla="*/ 276469 h 2514600"/>
              <a:gd name="connsiteX11" fmla="*/ 1062018 w 4672584"/>
              <a:gd name="connsiteY11" fmla="*/ 323062 h 2514600"/>
              <a:gd name="connsiteX12" fmla="*/ 2006522 w 4672584"/>
              <a:gd name="connsiteY12" fmla="*/ 323062 h 2514600"/>
              <a:gd name="connsiteX13" fmla="*/ 2053115 w 4672584"/>
              <a:gd name="connsiteY13" fmla="*/ 276469 h 2514600"/>
              <a:gd name="connsiteX14" fmla="*/ 2053115 w 4672584"/>
              <a:gd name="connsiteY14" fmla="*/ 90105 h 2514600"/>
              <a:gd name="connsiteX15" fmla="*/ 2006522 w 4672584"/>
              <a:gd name="connsiteY15" fmla="*/ 43512 h 2514600"/>
              <a:gd name="connsiteX16" fmla="*/ 0 w 4672584"/>
              <a:gd name="connsiteY16" fmla="*/ 0 h 2514600"/>
              <a:gd name="connsiteX17" fmla="*/ 4672584 w 4672584"/>
              <a:gd name="connsiteY17" fmla="*/ 0 h 2514600"/>
              <a:gd name="connsiteX18" fmla="*/ 4672584 w 4672584"/>
              <a:gd name="connsiteY18" fmla="*/ 2514600 h 2514600"/>
              <a:gd name="connsiteX19" fmla="*/ 0 w 4672584"/>
              <a:gd name="connsiteY19"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72584" h="2514600">
                <a:moveTo>
                  <a:pt x="2426099" y="1853372"/>
                </a:moveTo>
                <a:cubicBezTo>
                  <a:pt x="2383213" y="1853372"/>
                  <a:pt x="2348447" y="1888138"/>
                  <a:pt x="2348447" y="1931024"/>
                </a:cubicBezTo>
                <a:lnTo>
                  <a:pt x="2348447" y="2241624"/>
                </a:lnTo>
                <a:cubicBezTo>
                  <a:pt x="2348447" y="2284510"/>
                  <a:pt x="2383213" y="2319276"/>
                  <a:pt x="2426099" y="2319276"/>
                </a:cubicBezTo>
                <a:lnTo>
                  <a:pt x="3308485" y="2319276"/>
                </a:lnTo>
                <a:cubicBezTo>
                  <a:pt x="3351371" y="2319276"/>
                  <a:pt x="3386137" y="2284510"/>
                  <a:pt x="3386137" y="2241624"/>
                </a:cubicBezTo>
                <a:lnTo>
                  <a:pt x="3386137" y="1931024"/>
                </a:lnTo>
                <a:cubicBezTo>
                  <a:pt x="3386137" y="1888138"/>
                  <a:pt x="3351371" y="1853372"/>
                  <a:pt x="3308485" y="1853372"/>
                </a:cubicBezTo>
                <a:close/>
                <a:moveTo>
                  <a:pt x="1062018" y="43512"/>
                </a:moveTo>
                <a:cubicBezTo>
                  <a:pt x="1036285" y="43512"/>
                  <a:pt x="1015425" y="64372"/>
                  <a:pt x="1015425" y="90105"/>
                </a:cubicBezTo>
                <a:lnTo>
                  <a:pt x="1015425" y="276469"/>
                </a:lnTo>
                <a:cubicBezTo>
                  <a:pt x="1015425" y="302202"/>
                  <a:pt x="1036285" y="323062"/>
                  <a:pt x="1062018" y="323062"/>
                </a:cubicBezTo>
                <a:lnTo>
                  <a:pt x="2006522" y="323062"/>
                </a:lnTo>
                <a:cubicBezTo>
                  <a:pt x="2032255" y="323062"/>
                  <a:pt x="2053115" y="302202"/>
                  <a:pt x="2053115" y="276469"/>
                </a:cubicBezTo>
                <a:lnTo>
                  <a:pt x="2053115" y="90105"/>
                </a:lnTo>
                <a:cubicBezTo>
                  <a:pt x="2053115" y="64372"/>
                  <a:pt x="2032255" y="43512"/>
                  <a:pt x="2006522" y="43512"/>
                </a:cubicBezTo>
                <a:close/>
                <a:moveTo>
                  <a:pt x="0" y="0"/>
                </a:moveTo>
                <a:lnTo>
                  <a:pt x="4672584" y="0"/>
                </a:lnTo>
                <a:lnTo>
                  <a:pt x="4672584" y="2514600"/>
                </a:lnTo>
                <a:lnTo>
                  <a:pt x="0" y="2514600"/>
                </a:lnTo>
                <a:close/>
              </a:path>
            </a:pathLst>
          </a:custGeom>
          <a:solidFill>
            <a:srgbClr val="000000">
              <a:alpha val="50196"/>
            </a:srgbClr>
          </a:solidFill>
          <a:ln w="5715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Picture 24">
            <a:extLst>
              <a:ext uri="{FF2B5EF4-FFF2-40B4-BE49-F238E27FC236}">
                <a16:creationId xmlns:a16="http://schemas.microsoft.com/office/drawing/2014/main" id="{EB76040F-D01C-BF44-8D79-EF0D3413DB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254" y="4590421"/>
            <a:ext cx="3238500" cy="1447800"/>
          </a:xfrm>
          <a:prstGeom prst="rect">
            <a:avLst/>
          </a:prstGeom>
        </p:spPr>
      </p:pic>
      <p:pic>
        <p:nvPicPr>
          <p:cNvPr id="8" name="Picture 7">
            <a:extLst>
              <a:ext uri="{FF2B5EF4-FFF2-40B4-BE49-F238E27FC236}">
                <a16:creationId xmlns:a16="http://schemas.microsoft.com/office/drawing/2014/main" id="{03BCD0FE-0361-1947-A34E-43D1CC5EE3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72682" y="558632"/>
            <a:ext cx="546100" cy="546100"/>
          </a:xfrm>
          <a:prstGeom prst="rect">
            <a:avLst/>
          </a:prstGeom>
        </p:spPr>
      </p:pic>
      <p:pic>
        <p:nvPicPr>
          <p:cNvPr id="7" name="Picture 6">
            <a:extLst>
              <a:ext uri="{FF2B5EF4-FFF2-40B4-BE49-F238E27FC236}">
                <a16:creationId xmlns:a16="http://schemas.microsoft.com/office/drawing/2014/main" id="{1D469995-BF2D-7147-A34B-BA3462AC70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232" y="54366"/>
            <a:ext cx="3136900" cy="4165600"/>
          </a:xfrm>
          <a:prstGeom prst="rect">
            <a:avLst/>
          </a:prstGeom>
        </p:spPr>
      </p:pic>
      <p:pic>
        <p:nvPicPr>
          <p:cNvPr id="32" name="Picture 31">
            <a:extLst>
              <a:ext uri="{FF2B5EF4-FFF2-40B4-BE49-F238E27FC236}">
                <a16:creationId xmlns:a16="http://schemas.microsoft.com/office/drawing/2014/main" id="{75EC165B-6E4F-2B43-A5C3-C9470A8BA7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70888" y="2314409"/>
            <a:ext cx="2438400" cy="1854200"/>
          </a:xfrm>
          <a:prstGeom prst="rect">
            <a:avLst/>
          </a:prstGeom>
        </p:spPr>
      </p:pic>
    </p:spTree>
    <p:extLst>
      <p:ext uri="{BB962C8B-B14F-4D97-AF65-F5344CB8AC3E}">
        <p14:creationId xmlns:p14="http://schemas.microsoft.com/office/powerpoint/2010/main" val="41012682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7C1EFD-CD0D-8649-A965-74063DAE3AD7}"/>
              </a:ext>
            </a:extLst>
          </p:cNvPr>
          <p:cNvPicPr>
            <a:picLocks noChangeAspect="1"/>
          </p:cNvPicPr>
          <p:nvPr/>
        </p:nvPicPr>
        <p:blipFill rotWithShape="1">
          <a:blip r:embed="rId2">
            <a:extLst>
              <a:ext uri="{28A0092B-C50C-407E-A947-70E740481C1C}">
                <a14:useLocalDpi xmlns:a14="http://schemas.microsoft.com/office/drawing/2010/main" val="0"/>
              </a:ext>
            </a:extLst>
          </a:blip>
          <a:srcRect r="12385"/>
          <a:stretch/>
        </p:blipFill>
        <p:spPr>
          <a:xfrm>
            <a:off x="657667" y="5229836"/>
            <a:ext cx="5228783" cy="1624695"/>
          </a:xfrm>
          <a:prstGeom prst="rect">
            <a:avLst/>
          </a:prstGeom>
        </p:spPr>
      </p:pic>
      <p:sp>
        <p:nvSpPr>
          <p:cNvPr id="4" name="Slide Number Placeholder 3">
            <a:extLst>
              <a:ext uri="{FF2B5EF4-FFF2-40B4-BE49-F238E27FC236}">
                <a16:creationId xmlns:a16="http://schemas.microsoft.com/office/drawing/2014/main" id="{A356FDEB-E4D5-044E-9EC0-9FBBC500F7BD}"/>
              </a:ext>
            </a:extLst>
          </p:cNvPr>
          <p:cNvSpPr>
            <a:spLocks noGrp="1"/>
          </p:cNvSpPr>
          <p:nvPr>
            <p:ph type="sldNum" sz="quarter" idx="12"/>
          </p:nvPr>
        </p:nvSpPr>
        <p:spPr/>
        <p:txBody>
          <a:bodyPr/>
          <a:lstStyle/>
          <a:p>
            <a:fld id="{4FAB73BC-B049-4115-A692-8D63A059BFB8}" type="slidenum">
              <a:rPr lang="en-US" smtClean="0"/>
              <a:t>71</a:t>
            </a:fld>
            <a:endParaRPr lang="en-US"/>
          </a:p>
        </p:txBody>
      </p:sp>
      <p:sp>
        <p:nvSpPr>
          <p:cNvPr id="15" name="Title 14">
            <a:extLst>
              <a:ext uri="{FF2B5EF4-FFF2-40B4-BE49-F238E27FC236}">
                <a16:creationId xmlns:a16="http://schemas.microsoft.com/office/drawing/2014/main" id="{DDEAD425-EA9A-6545-8017-9C36B4BA834C}"/>
              </a:ext>
            </a:extLst>
          </p:cNvPr>
          <p:cNvSpPr>
            <a:spLocks noGrp="1"/>
          </p:cNvSpPr>
          <p:nvPr>
            <p:ph type="title"/>
          </p:nvPr>
        </p:nvSpPr>
        <p:spPr/>
        <p:txBody>
          <a:bodyPr/>
          <a:lstStyle/>
          <a:p>
            <a:r>
              <a:rPr lang="en-US" dirty="0"/>
              <a:t>COVID-19 &amp; Food Security – </a:t>
            </a:r>
            <a:r>
              <a:rPr lang="en-US" i="1" dirty="0"/>
              <a:t>a key stressor</a:t>
            </a:r>
            <a:endParaRPr lang="en-US" dirty="0"/>
          </a:p>
        </p:txBody>
      </p:sp>
      <p:sp>
        <p:nvSpPr>
          <p:cNvPr id="5" name="Rectangle 4">
            <a:extLst>
              <a:ext uri="{FF2B5EF4-FFF2-40B4-BE49-F238E27FC236}">
                <a16:creationId xmlns:a16="http://schemas.microsoft.com/office/drawing/2014/main" id="{FE44BCE9-5837-F343-8FAA-1F9B1D379BEE}"/>
              </a:ext>
            </a:extLst>
          </p:cNvPr>
          <p:cNvSpPr/>
          <p:nvPr/>
        </p:nvSpPr>
        <p:spPr>
          <a:xfrm>
            <a:off x="6723392" y="2915199"/>
            <a:ext cx="5007365" cy="19389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000" dirty="0"/>
              <a:t>“Latest numbers indicate the lives and livelihoods of </a:t>
            </a:r>
            <a:r>
              <a:rPr lang="en-US" sz="2000" b="1" dirty="0"/>
              <a:t>265 million people in low and middle-income countries </a:t>
            </a:r>
            <a:r>
              <a:rPr lang="en-US" sz="2000" dirty="0"/>
              <a:t>will be under severe threat unless swift action is taken to tackle the pandemic, up from a current 135 million.</a:t>
            </a:r>
          </a:p>
        </p:txBody>
      </p:sp>
      <p:cxnSp>
        <p:nvCxnSpPr>
          <p:cNvPr id="8" name="Straight Arrow Connector 7">
            <a:extLst>
              <a:ext uri="{FF2B5EF4-FFF2-40B4-BE49-F238E27FC236}">
                <a16:creationId xmlns:a16="http://schemas.microsoft.com/office/drawing/2014/main" id="{3A8C444E-1AB9-3243-A4DB-4F9B874298C8}"/>
              </a:ext>
            </a:extLst>
          </p:cNvPr>
          <p:cNvCxnSpPr>
            <a:cxnSpLocks/>
          </p:cNvCxnSpPr>
          <p:nvPr/>
        </p:nvCxnSpPr>
        <p:spPr>
          <a:xfrm flipH="1">
            <a:off x="5486400" y="5791810"/>
            <a:ext cx="180047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EAB012E-D2A3-1F41-8EA1-DD85B65E0E6B}"/>
              </a:ext>
            </a:extLst>
          </p:cNvPr>
          <p:cNvSpPr/>
          <p:nvPr/>
        </p:nvSpPr>
        <p:spPr>
          <a:xfrm>
            <a:off x="7268284" y="6356193"/>
            <a:ext cx="4273185" cy="430887"/>
          </a:xfrm>
          <a:prstGeom prst="rect">
            <a:avLst/>
          </a:prstGeom>
        </p:spPr>
        <p:txBody>
          <a:bodyPr wrap="square">
            <a:spAutoFit/>
          </a:bodyPr>
          <a:lstStyle/>
          <a:p>
            <a:r>
              <a:rPr lang="en-US" sz="1100" dirty="0">
                <a:solidFill>
                  <a:schemeClr val="accent2">
                    <a:lumMod val="20000"/>
                    <a:lumOff val="80000"/>
                  </a:schemeClr>
                </a:solidFill>
              </a:rPr>
              <a:t>Source: https://</a:t>
            </a:r>
            <a:r>
              <a:rPr lang="en-US" sz="1100" dirty="0" err="1">
                <a:solidFill>
                  <a:schemeClr val="accent2">
                    <a:lumMod val="20000"/>
                    <a:lumOff val="80000"/>
                  </a:schemeClr>
                </a:solidFill>
              </a:rPr>
              <a:t>insight.wfp.org</a:t>
            </a:r>
            <a:r>
              <a:rPr lang="en-US" sz="1100" dirty="0">
                <a:solidFill>
                  <a:schemeClr val="accent2">
                    <a:lumMod val="20000"/>
                    <a:lumOff val="80000"/>
                  </a:schemeClr>
                </a:solidFill>
              </a:rPr>
              <a:t>/covid-19-will-almost-double-people-in-acute-hunger-by-end-of-2020-59df0c4a8072</a:t>
            </a:r>
          </a:p>
        </p:txBody>
      </p:sp>
      <p:sp>
        <p:nvSpPr>
          <p:cNvPr id="12" name="Rectangle 11">
            <a:extLst>
              <a:ext uri="{FF2B5EF4-FFF2-40B4-BE49-F238E27FC236}">
                <a16:creationId xmlns:a16="http://schemas.microsoft.com/office/drawing/2014/main" id="{D73A0BA5-FD2D-1B40-9086-45431B056E3F}"/>
              </a:ext>
            </a:extLst>
          </p:cNvPr>
          <p:cNvSpPr/>
          <p:nvPr/>
        </p:nvSpPr>
        <p:spPr>
          <a:xfrm>
            <a:off x="354636" y="1443395"/>
            <a:ext cx="668879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dirty="0"/>
              <a:t>“Risk of hunger pandemic as COVID-19 set to almost double acute hunger by end of 2020”</a:t>
            </a:r>
          </a:p>
        </p:txBody>
      </p:sp>
      <p:sp>
        <p:nvSpPr>
          <p:cNvPr id="13" name="Rectangle 12">
            <a:extLst>
              <a:ext uri="{FF2B5EF4-FFF2-40B4-BE49-F238E27FC236}">
                <a16:creationId xmlns:a16="http://schemas.microsoft.com/office/drawing/2014/main" id="{B55C4B72-3FD2-BC47-A93F-F5D84E5FE0DC}"/>
              </a:ext>
            </a:extLst>
          </p:cNvPr>
          <p:cNvSpPr/>
          <p:nvPr/>
        </p:nvSpPr>
        <p:spPr>
          <a:xfrm>
            <a:off x="7641225" y="1509777"/>
            <a:ext cx="4089532"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“These new numbers show the scale of the catastrophe we are facing.”</a:t>
            </a:r>
          </a:p>
        </p:txBody>
      </p:sp>
      <p:sp>
        <p:nvSpPr>
          <p:cNvPr id="14" name="Rectangle 13">
            <a:extLst>
              <a:ext uri="{FF2B5EF4-FFF2-40B4-BE49-F238E27FC236}">
                <a16:creationId xmlns:a16="http://schemas.microsoft.com/office/drawing/2014/main" id="{191BF3BC-66DB-8140-AC47-6EE36542D7F9}"/>
              </a:ext>
            </a:extLst>
          </p:cNvPr>
          <p:cNvSpPr/>
          <p:nvPr/>
        </p:nvSpPr>
        <p:spPr>
          <a:xfrm>
            <a:off x="910641" y="2838774"/>
            <a:ext cx="4860572"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2400" dirty="0">
                <a:latin typeface="medium-content-title-font"/>
              </a:rPr>
              <a:t>“People are losing their livelihoods and their incomes, and supply chains are disrupted. This translates into a double whammy”</a:t>
            </a:r>
            <a:endParaRPr lang="en-US" sz="2400" dirty="0"/>
          </a:p>
        </p:txBody>
      </p:sp>
      <p:sp>
        <p:nvSpPr>
          <p:cNvPr id="7" name="TextBox 6">
            <a:extLst>
              <a:ext uri="{FF2B5EF4-FFF2-40B4-BE49-F238E27FC236}">
                <a16:creationId xmlns:a16="http://schemas.microsoft.com/office/drawing/2014/main" id="{17A3E66E-4431-DD48-91F5-313325B7EA7A}"/>
              </a:ext>
            </a:extLst>
          </p:cNvPr>
          <p:cNvSpPr txBox="1"/>
          <p:nvPr/>
        </p:nvSpPr>
        <p:spPr>
          <a:xfrm>
            <a:off x="7043432" y="5259161"/>
            <a:ext cx="4687325" cy="1015663"/>
          </a:xfrm>
          <a:prstGeom prst="rect">
            <a:avLst/>
          </a:prstGeom>
          <a:solidFill>
            <a:srgbClr val="00B050"/>
          </a:solidFill>
        </p:spPr>
        <p:txBody>
          <a:bodyPr wrap="square" rtlCol="0">
            <a:spAutoFit/>
          </a:bodyPr>
          <a:lstStyle/>
          <a:p>
            <a:r>
              <a:rPr lang="en-US" sz="2000" b="1" dirty="0">
                <a:solidFill>
                  <a:schemeClr val="bg1"/>
                </a:solidFill>
              </a:rPr>
              <a:t>Food security </a:t>
            </a:r>
            <a:r>
              <a:rPr lang="en-US" sz="2000" dirty="0">
                <a:solidFill>
                  <a:schemeClr val="bg1"/>
                </a:solidFill>
              </a:rPr>
              <a:t>will be included in our minimalistic model through </a:t>
            </a:r>
            <a:r>
              <a:rPr lang="en-US" sz="2000" b="1" i="1" dirty="0">
                <a:solidFill>
                  <a:schemeClr val="bg1"/>
                </a:solidFill>
              </a:rPr>
              <a:t>K</a:t>
            </a:r>
            <a:r>
              <a:rPr lang="en-US" sz="2000" b="1" dirty="0">
                <a:solidFill>
                  <a:schemeClr val="bg1"/>
                </a:solidFill>
              </a:rPr>
              <a:t>, the environmental carrying capacity</a:t>
            </a:r>
          </a:p>
        </p:txBody>
      </p:sp>
    </p:spTree>
    <p:extLst>
      <p:ext uri="{BB962C8B-B14F-4D97-AF65-F5344CB8AC3E}">
        <p14:creationId xmlns:p14="http://schemas.microsoft.com/office/powerpoint/2010/main" val="28933828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D06A8F-8193-EE4A-AA4D-112AFC0964E3}"/>
              </a:ext>
            </a:extLst>
          </p:cNvPr>
          <p:cNvSpPr>
            <a:spLocks noGrp="1"/>
          </p:cNvSpPr>
          <p:nvPr>
            <p:ph type="sldNum" sz="quarter" idx="12"/>
          </p:nvPr>
        </p:nvSpPr>
        <p:spPr/>
        <p:txBody>
          <a:bodyPr/>
          <a:lstStyle/>
          <a:p>
            <a:fld id="{4FAB73BC-B049-4115-A692-8D63A059BFB8}" type="slidenum">
              <a:rPr lang="en-US" smtClean="0"/>
              <a:t>72</a:t>
            </a:fld>
            <a:endParaRPr lang="en-US"/>
          </a:p>
        </p:txBody>
      </p:sp>
      <p:sp>
        <p:nvSpPr>
          <p:cNvPr id="19" name="Title 18">
            <a:extLst>
              <a:ext uri="{FF2B5EF4-FFF2-40B4-BE49-F238E27FC236}">
                <a16:creationId xmlns:a16="http://schemas.microsoft.com/office/drawing/2014/main" id="{D8C0B835-EF12-614B-80F8-52AF225C3752}"/>
              </a:ext>
            </a:extLst>
          </p:cNvPr>
          <p:cNvSpPr>
            <a:spLocks noGrp="1"/>
          </p:cNvSpPr>
          <p:nvPr>
            <p:ph type="title"/>
          </p:nvPr>
        </p:nvSpPr>
        <p:spPr/>
        <p:txBody>
          <a:bodyPr/>
          <a:lstStyle/>
          <a:p>
            <a:r>
              <a:rPr lang="en-US" dirty="0"/>
              <a:t>Current situation</a:t>
            </a:r>
          </a:p>
        </p:txBody>
      </p:sp>
      <p:sp>
        <p:nvSpPr>
          <p:cNvPr id="13" name="Rectangle 12">
            <a:extLst>
              <a:ext uri="{FF2B5EF4-FFF2-40B4-BE49-F238E27FC236}">
                <a16:creationId xmlns:a16="http://schemas.microsoft.com/office/drawing/2014/main" id="{E7B722CD-F700-E04D-B9F6-B7A665DBE1DD}"/>
              </a:ext>
            </a:extLst>
          </p:cNvPr>
          <p:cNvSpPr/>
          <p:nvPr/>
        </p:nvSpPr>
        <p:spPr>
          <a:xfrm>
            <a:off x="2306531" y="6372372"/>
            <a:ext cx="7485382" cy="369332"/>
          </a:xfrm>
          <a:prstGeom prst="rect">
            <a:avLst/>
          </a:prstGeom>
        </p:spPr>
        <p:txBody>
          <a:bodyPr wrap="none">
            <a:spAutoFit/>
          </a:bodyPr>
          <a:lstStyle/>
          <a:p>
            <a:r>
              <a:rPr lang="en-US" dirty="0"/>
              <a:t>Source: </a:t>
            </a:r>
            <a:r>
              <a:rPr lang="en-US" dirty="0">
                <a:hlinkClick r:id="rId2"/>
              </a:rPr>
              <a:t>https://api.hungermapdata.org/covid/dailyreport</a:t>
            </a:r>
            <a:r>
              <a:rPr lang="en-US" dirty="0"/>
              <a:t>, 5/22/2020.</a:t>
            </a:r>
          </a:p>
        </p:txBody>
      </p:sp>
      <p:pic>
        <p:nvPicPr>
          <p:cNvPr id="3" name="Picture 2">
            <a:extLst>
              <a:ext uri="{FF2B5EF4-FFF2-40B4-BE49-F238E27FC236}">
                <a16:creationId xmlns:a16="http://schemas.microsoft.com/office/drawing/2014/main" id="{653F72E3-D814-314A-B19A-D145DD158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7150"/>
            <a:ext cx="12192000" cy="4851400"/>
          </a:xfrm>
          <a:prstGeom prst="rect">
            <a:avLst/>
          </a:prstGeom>
        </p:spPr>
      </p:pic>
    </p:spTree>
    <p:extLst>
      <p:ext uri="{BB962C8B-B14F-4D97-AF65-F5344CB8AC3E}">
        <p14:creationId xmlns:p14="http://schemas.microsoft.com/office/powerpoint/2010/main" val="9168349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55338C-E42E-CD45-AA92-026E661E6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1195714"/>
            <a:ext cx="7823200" cy="5588000"/>
          </a:xfrm>
          <a:prstGeom prst="rect">
            <a:avLst/>
          </a:prstGeom>
        </p:spPr>
      </p:pic>
      <p:sp>
        <p:nvSpPr>
          <p:cNvPr id="4" name="Slide Number Placeholder 3">
            <a:extLst>
              <a:ext uri="{FF2B5EF4-FFF2-40B4-BE49-F238E27FC236}">
                <a16:creationId xmlns:a16="http://schemas.microsoft.com/office/drawing/2014/main" id="{B612F15A-F4F8-5848-BC86-6F33155A392E}"/>
              </a:ext>
            </a:extLst>
          </p:cNvPr>
          <p:cNvSpPr>
            <a:spLocks noGrp="1"/>
          </p:cNvSpPr>
          <p:nvPr>
            <p:ph type="sldNum" sz="quarter" idx="12"/>
          </p:nvPr>
        </p:nvSpPr>
        <p:spPr/>
        <p:txBody>
          <a:bodyPr/>
          <a:lstStyle/>
          <a:p>
            <a:fld id="{4FAB73BC-B049-4115-A692-8D63A059BFB8}" type="slidenum">
              <a:rPr lang="en-US" smtClean="0"/>
              <a:t>73</a:t>
            </a:fld>
            <a:endParaRPr lang="en-US"/>
          </a:p>
        </p:txBody>
      </p:sp>
      <p:sp>
        <p:nvSpPr>
          <p:cNvPr id="14" name="Title 13">
            <a:extLst>
              <a:ext uri="{FF2B5EF4-FFF2-40B4-BE49-F238E27FC236}">
                <a16:creationId xmlns:a16="http://schemas.microsoft.com/office/drawing/2014/main" id="{F714593D-96B2-5B4D-8557-F0C45C934DEB}"/>
              </a:ext>
            </a:extLst>
          </p:cNvPr>
          <p:cNvSpPr>
            <a:spLocks noGrp="1"/>
          </p:cNvSpPr>
          <p:nvPr>
            <p:ph type="title"/>
          </p:nvPr>
        </p:nvSpPr>
        <p:spPr/>
        <p:txBody>
          <a:bodyPr/>
          <a:lstStyle/>
          <a:p>
            <a:r>
              <a:rPr lang="en-US" dirty="0"/>
              <a:t>Risk in food Value chains</a:t>
            </a:r>
          </a:p>
        </p:txBody>
      </p:sp>
      <p:sp>
        <p:nvSpPr>
          <p:cNvPr id="7" name="Rectangle 6">
            <a:extLst>
              <a:ext uri="{FF2B5EF4-FFF2-40B4-BE49-F238E27FC236}">
                <a16:creationId xmlns:a16="http://schemas.microsoft.com/office/drawing/2014/main" id="{CAD71F27-F60F-764D-B4CB-CDC03E027B48}"/>
              </a:ext>
            </a:extLst>
          </p:cNvPr>
          <p:cNvSpPr/>
          <p:nvPr/>
        </p:nvSpPr>
        <p:spPr>
          <a:xfrm>
            <a:off x="8697441" y="5829607"/>
            <a:ext cx="3206600" cy="954107"/>
          </a:xfrm>
          <a:prstGeom prst="rect">
            <a:avLst/>
          </a:prstGeom>
        </p:spPr>
        <p:txBody>
          <a:bodyPr wrap="square">
            <a:spAutoFit/>
          </a:bodyPr>
          <a:lstStyle/>
          <a:p>
            <a:r>
              <a:rPr lang="en-US" sz="1400" dirty="0"/>
              <a:t>Source: Duke Minerva, </a:t>
            </a:r>
            <a:r>
              <a:rPr lang="en-US" sz="1400" dirty="0">
                <a:hlinkClick r:id="rId3"/>
              </a:rPr>
              <a:t>https://sites.duke.edu/minerva/files/2013/08/wvc.png</a:t>
            </a:r>
            <a:r>
              <a:rPr lang="en-US" sz="1400" dirty="0"/>
              <a:t>, Accessed 5/22/2020.</a:t>
            </a:r>
          </a:p>
        </p:txBody>
      </p:sp>
      <p:sp>
        <p:nvSpPr>
          <p:cNvPr id="11" name="TextBox 10">
            <a:extLst>
              <a:ext uri="{FF2B5EF4-FFF2-40B4-BE49-F238E27FC236}">
                <a16:creationId xmlns:a16="http://schemas.microsoft.com/office/drawing/2014/main" id="{0B39FC45-F0B0-F142-A013-31BC98DD866B}"/>
              </a:ext>
            </a:extLst>
          </p:cNvPr>
          <p:cNvSpPr txBox="1"/>
          <p:nvPr/>
        </p:nvSpPr>
        <p:spPr>
          <a:xfrm>
            <a:off x="8042988" y="1136075"/>
            <a:ext cx="4149012" cy="3000821"/>
          </a:xfrm>
          <a:prstGeom prst="rect">
            <a:avLst/>
          </a:prstGeom>
          <a:noFill/>
        </p:spPr>
        <p:txBody>
          <a:bodyPr wrap="square" rtlCol="0">
            <a:spAutoFit/>
          </a:bodyPr>
          <a:lstStyle/>
          <a:p>
            <a:pPr marL="457200" indent="-457200">
              <a:buFont typeface="Arial" panose="020B0604020202020204" pitchFamily="34" charset="0"/>
              <a:buChar char="•"/>
            </a:pPr>
            <a:r>
              <a:rPr lang="en-US" sz="2700" dirty="0"/>
              <a:t>What scenarios threaten food value chains at different levels? </a:t>
            </a:r>
          </a:p>
          <a:p>
            <a:pPr marL="457200" indent="-457200">
              <a:buFont typeface="Arial" panose="020B0604020202020204" pitchFamily="34" charset="0"/>
              <a:buChar char="•"/>
            </a:pPr>
            <a:r>
              <a:rPr lang="en-US" sz="2700" dirty="0">
                <a:solidFill>
                  <a:schemeClr val="accent2">
                    <a:lumMod val="60000"/>
                    <a:lumOff val="40000"/>
                  </a:schemeClr>
                </a:solidFill>
              </a:rPr>
              <a:t>Identify</a:t>
            </a:r>
            <a:r>
              <a:rPr lang="en-US" sz="2700" dirty="0"/>
              <a:t> indicators to link with migration models</a:t>
            </a:r>
          </a:p>
        </p:txBody>
      </p:sp>
      <p:pic>
        <p:nvPicPr>
          <p:cNvPr id="8" name="Picture 7">
            <a:extLst>
              <a:ext uri="{FF2B5EF4-FFF2-40B4-BE49-F238E27FC236}">
                <a16:creationId xmlns:a16="http://schemas.microsoft.com/office/drawing/2014/main" id="{4EDADF58-B693-D547-97D9-8E6024273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2700" y="4261157"/>
            <a:ext cx="4559300" cy="1435100"/>
          </a:xfrm>
          <a:prstGeom prst="rect">
            <a:avLst/>
          </a:prstGeom>
        </p:spPr>
      </p:pic>
    </p:spTree>
    <p:extLst>
      <p:ext uri="{BB962C8B-B14F-4D97-AF65-F5344CB8AC3E}">
        <p14:creationId xmlns:p14="http://schemas.microsoft.com/office/powerpoint/2010/main" val="680967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98F162-50C5-0340-8FD2-7931EF40D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0" y="2294001"/>
            <a:ext cx="5702300" cy="4089400"/>
          </a:xfrm>
          <a:prstGeom prst="rect">
            <a:avLst/>
          </a:prstGeom>
        </p:spPr>
      </p:pic>
      <p:sp>
        <p:nvSpPr>
          <p:cNvPr id="2" name="Title 1">
            <a:extLst>
              <a:ext uri="{FF2B5EF4-FFF2-40B4-BE49-F238E27FC236}">
                <a16:creationId xmlns:a16="http://schemas.microsoft.com/office/drawing/2014/main" id="{BE802EDE-6E60-B54B-9507-5A78CE94217D}"/>
              </a:ext>
            </a:extLst>
          </p:cNvPr>
          <p:cNvSpPr>
            <a:spLocks noGrp="1"/>
          </p:cNvSpPr>
          <p:nvPr>
            <p:ph type="title"/>
          </p:nvPr>
        </p:nvSpPr>
        <p:spPr/>
        <p:txBody>
          <a:bodyPr/>
          <a:lstStyle/>
          <a:p>
            <a:r>
              <a:rPr lang="en-US" b="0" dirty="0">
                <a:latin typeface="Rockwell Condensed" panose="02060603050405020104"/>
              </a:rPr>
              <a:t>MULTI-SCALE APPROACHES</a:t>
            </a:r>
            <a:endParaRPr lang="en-US" dirty="0"/>
          </a:p>
        </p:txBody>
      </p:sp>
      <p:sp>
        <p:nvSpPr>
          <p:cNvPr id="3" name="Content Placeholder 2">
            <a:extLst>
              <a:ext uri="{FF2B5EF4-FFF2-40B4-BE49-F238E27FC236}">
                <a16:creationId xmlns:a16="http://schemas.microsoft.com/office/drawing/2014/main" id="{F17538C7-FEE2-2349-B3C0-79C19EB3986E}"/>
              </a:ext>
            </a:extLst>
          </p:cNvPr>
          <p:cNvSpPr>
            <a:spLocks noGrp="1"/>
          </p:cNvSpPr>
          <p:nvPr>
            <p:ph idx="1"/>
          </p:nvPr>
        </p:nvSpPr>
        <p:spPr>
          <a:xfrm>
            <a:off x="585457" y="1299411"/>
            <a:ext cx="5598775" cy="2791326"/>
          </a:xfrm>
        </p:spPr>
        <p:txBody>
          <a:bodyPr>
            <a:normAutofit/>
          </a:bodyPr>
          <a:lstStyle/>
          <a:p>
            <a:pPr marL="514350" indent="-514350">
              <a:buFont typeface="+mj-lt"/>
              <a:buAutoNum type="arabicPeriod"/>
            </a:pPr>
            <a:r>
              <a:rPr lang="en-US" sz="4800" dirty="0"/>
              <a:t>International level</a:t>
            </a:r>
          </a:p>
          <a:p>
            <a:pPr marL="514350" indent="-514350">
              <a:buFont typeface="+mj-lt"/>
              <a:buAutoNum type="arabicPeriod"/>
            </a:pPr>
            <a:endParaRPr lang="en-US" sz="4800" dirty="0"/>
          </a:p>
          <a:p>
            <a:pPr marL="514350" indent="-514350">
              <a:buFont typeface="+mj-lt"/>
              <a:buAutoNum type="arabicPeriod"/>
            </a:pPr>
            <a:r>
              <a:rPr lang="en-US" sz="4800" dirty="0"/>
              <a:t>Domestic level</a:t>
            </a:r>
          </a:p>
        </p:txBody>
      </p:sp>
      <p:sp>
        <p:nvSpPr>
          <p:cNvPr id="4" name="Slide Number Placeholder 3">
            <a:extLst>
              <a:ext uri="{FF2B5EF4-FFF2-40B4-BE49-F238E27FC236}">
                <a16:creationId xmlns:a16="http://schemas.microsoft.com/office/drawing/2014/main" id="{0C290550-CCA5-D147-8683-70DF2DB0CF22}"/>
              </a:ext>
            </a:extLst>
          </p:cNvPr>
          <p:cNvSpPr>
            <a:spLocks noGrp="1"/>
          </p:cNvSpPr>
          <p:nvPr>
            <p:ph type="sldNum" sz="quarter" idx="12"/>
          </p:nvPr>
        </p:nvSpPr>
        <p:spPr/>
        <p:txBody>
          <a:bodyPr/>
          <a:lstStyle/>
          <a:p>
            <a:fld id="{4FAB73BC-B049-4115-A692-8D63A059BFB8}" type="slidenum">
              <a:rPr lang="en-US" smtClean="0"/>
              <a:t>74</a:t>
            </a:fld>
            <a:endParaRPr lang="en-US"/>
          </a:p>
        </p:txBody>
      </p:sp>
      <p:grpSp>
        <p:nvGrpSpPr>
          <p:cNvPr id="20" name="Group 19">
            <a:extLst>
              <a:ext uri="{FF2B5EF4-FFF2-40B4-BE49-F238E27FC236}">
                <a16:creationId xmlns:a16="http://schemas.microsoft.com/office/drawing/2014/main" id="{84094C50-469B-F04E-84A3-21A6915AE363}"/>
              </a:ext>
            </a:extLst>
          </p:cNvPr>
          <p:cNvGrpSpPr/>
          <p:nvPr/>
        </p:nvGrpSpPr>
        <p:grpSpPr>
          <a:xfrm>
            <a:off x="489203" y="1286067"/>
            <a:ext cx="6200355" cy="4055954"/>
            <a:chOff x="489203" y="1286067"/>
            <a:chExt cx="6200355" cy="4055954"/>
          </a:xfrm>
        </p:grpSpPr>
        <p:sp>
          <p:nvSpPr>
            <p:cNvPr id="7" name="Rounded Rectangle 6">
              <a:extLst>
                <a:ext uri="{FF2B5EF4-FFF2-40B4-BE49-F238E27FC236}">
                  <a16:creationId xmlns:a16="http://schemas.microsoft.com/office/drawing/2014/main" id="{FF586DD2-0A62-5046-BA51-AF91B287654C}"/>
                </a:ext>
              </a:extLst>
            </p:cNvPr>
            <p:cNvSpPr/>
            <p:nvPr/>
          </p:nvSpPr>
          <p:spPr>
            <a:xfrm>
              <a:off x="489203" y="1286067"/>
              <a:ext cx="5406272" cy="711174"/>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16B1070-A7A1-F142-9050-FF8D456BB1F3}"/>
                </a:ext>
              </a:extLst>
            </p:cNvPr>
            <p:cNvCxnSpPr>
              <a:stCxn id="7" idx="3"/>
            </p:cNvCxnSpPr>
            <p:nvPr/>
          </p:nvCxnSpPr>
          <p:spPr>
            <a:xfrm>
              <a:off x="5895475" y="1641654"/>
              <a:ext cx="794083" cy="3700367"/>
            </a:xfrm>
            <a:prstGeom prst="straightConnector1">
              <a:avLst/>
            </a:prstGeom>
            <a:ln w="38100">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94FB93D-EADC-3E49-A8B6-D7972C28FD08}"/>
              </a:ext>
            </a:extLst>
          </p:cNvPr>
          <p:cNvGrpSpPr/>
          <p:nvPr/>
        </p:nvGrpSpPr>
        <p:grpSpPr>
          <a:xfrm>
            <a:off x="489203" y="2899393"/>
            <a:ext cx="4588123" cy="1310850"/>
            <a:chOff x="489203" y="2899393"/>
            <a:chExt cx="4588123" cy="1310850"/>
          </a:xfrm>
        </p:grpSpPr>
        <p:sp>
          <p:nvSpPr>
            <p:cNvPr id="10" name="Rounded Rectangle 9">
              <a:extLst>
                <a:ext uri="{FF2B5EF4-FFF2-40B4-BE49-F238E27FC236}">
                  <a16:creationId xmlns:a16="http://schemas.microsoft.com/office/drawing/2014/main" id="{920D229A-EA07-B844-83B6-D28BA5E94ADA}"/>
                </a:ext>
              </a:extLst>
            </p:cNvPr>
            <p:cNvSpPr/>
            <p:nvPr/>
          </p:nvSpPr>
          <p:spPr>
            <a:xfrm>
              <a:off x="489203" y="2899393"/>
              <a:ext cx="4588123" cy="711174"/>
            </a:xfrm>
            <a:prstGeom prst="roundRect">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cxnSp>
          <p:nvCxnSpPr>
            <p:cNvPr id="11" name="Straight Arrow Connector 10">
              <a:extLst>
                <a:ext uri="{FF2B5EF4-FFF2-40B4-BE49-F238E27FC236}">
                  <a16:creationId xmlns:a16="http://schemas.microsoft.com/office/drawing/2014/main" id="{115E0147-98D4-2E4E-9595-65418D509F84}"/>
                </a:ext>
              </a:extLst>
            </p:cNvPr>
            <p:cNvCxnSpPr>
              <a:cxnSpLocks/>
            </p:cNvCxnSpPr>
            <p:nvPr/>
          </p:nvCxnSpPr>
          <p:spPr>
            <a:xfrm>
              <a:off x="3104919" y="4210243"/>
              <a:ext cx="1972407" cy="0"/>
            </a:xfrm>
            <a:prstGeom prst="straightConnector1">
              <a:avLst/>
            </a:prstGeom>
            <a:ln w="38100">
              <a:solidFill>
                <a:srgbClr val="FF93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231D1E-94B6-F141-90EB-4E7C163AE821}"/>
                </a:ext>
              </a:extLst>
            </p:cNvPr>
            <p:cNvCxnSpPr>
              <a:cxnSpLocks/>
            </p:cNvCxnSpPr>
            <p:nvPr/>
          </p:nvCxnSpPr>
          <p:spPr>
            <a:xfrm flipV="1">
              <a:off x="3104919" y="3610567"/>
              <a:ext cx="0" cy="59967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0900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785283-E8E5-394C-9F99-3599F44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0" y="2294001"/>
            <a:ext cx="5702300" cy="4089400"/>
          </a:xfrm>
          <a:prstGeom prst="rect">
            <a:avLst/>
          </a:prstGeom>
        </p:spPr>
      </p:pic>
      <p:sp>
        <p:nvSpPr>
          <p:cNvPr id="2" name="Title 1">
            <a:extLst>
              <a:ext uri="{FF2B5EF4-FFF2-40B4-BE49-F238E27FC236}">
                <a16:creationId xmlns:a16="http://schemas.microsoft.com/office/drawing/2014/main" id="{BE802EDE-6E60-B54B-9507-5A78CE94217D}"/>
              </a:ext>
            </a:extLst>
          </p:cNvPr>
          <p:cNvSpPr>
            <a:spLocks noGrp="1"/>
          </p:cNvSpPr>
          <p:nvPr>
            <p:ph type="title"/>
          </p:nvPr>
        </p:nvSpPr>
        <p:spPr/>
        <p:txBody>
          <a:bodyPr/>
          <a:lstStyle/>
          <a:p>
            <a:r>
              <a:rPr lang="en-US" b="0" dirty="0">
                <a:latin typeface="+mj-lt"/>
              </a:rPr>
              <a:t>MULTI-SCALE APPROACHES</a:t>
            </a:r>
          </a:p>
        </p:txBody>
      </p:sp>
      <p:sp>
        <p:nvSpPr>
          <p:cNvPr id="3" name="Content Placeholder 2">
            <a:extLst>
              <a:ext uri="{FF2B5EF4-FFF2-40B4-BE49-F238E27FC236}">
                <a16:creationId xmlns:a16="http://schemas.microsoft.com/office/drawing/2014/main" id="{F17538C7-FEE2-2349-B3C0-79C19EB3986E}"/>
              </a:ext>
            </a:extLst>
          </p:cNvPr>
          <p:cNvSpPr>
            <a:spLocks noGrp="1"/>
          </p:cNvSpPr>
          <p:nvPr>
            <p:ph idx="1"/>
          </p:nvPr>
        </p:nvSpPr>
        <p:spPr>
          <a:xfrm>
            <a:off x="585457" y="1299411"/>
            <a:ext cx="5598775" cy="2791326"/>
          </a:xfrm>
          <a:ln>
            <a:noFill/>
          </a:ln>
        </p:spPr>
        <p:txBody>
          <a:bodyPr>
            <a:normAutofit/>
          </a:bodyPr>
          <a:lstStyle/>
          <a:p>
            <a:pPr marL="514350" indent="-514350">
              <a:buFont typeface="+mj-lt"/>
              <a:buAutoNum type="arabicPeriod"/>
            </a:pPr>
            <a:r>
              <a:rPr lang="en-US" sz="4800" dirty="0"/>
              <a:t>International level</a:t>
            </a:r>
          </a:p>
          <a:p>
            <a:pPr marL="514350" indent="-514350">
              <a:buFont typeface="+mj-lt"/>
              <a:buAutoNum type="arabicPeriod"/>
            </a:pPr>
            <a:endParaRPr lang="en-US" sz="4800" dirty="0"/>
          </a:p>
          <a:p>
            <a:pPr marL="514350" indent="-514350">
              <a:buClr>
                <a:schemeClr val="tx2">
                  <a:lumMod val="40000"/>
                  <a:lumOff val="60000"/>
                </a:schemeClr>
              </a:buClr>
              <a:buFont typeface="+mj-lt"/>
              <a:buAutoNum type="arabicPeriod"/>
            </a:pPr>
            <a:r>
              <a:rPr lang="en-US" sz="4800" dirty="0">
                <a:solidFill>
                  <a:schemeClr val="tx2">
                    <a:lumMod val="20000"/>
                    <a:lumOff val="80000"/>
                  </a:schemeClr>
                </a:solidFill>
              </a:rPr>
              <a:t>Domestic level</a:t>
            </a:r>
          </a:p>
        </p:txBody>
      </p:sp>
      <p:sp>
        <p:nvSpPr>
          <p:cNvPr id="4" name="Slide Number Placeholder 3">
            <a:extLst>
              <a:ext uri="{FF2B5EF4-FFF2-40B4-BE49-F238E27FC236}">
                <a16:creationId xmlns:a16="http://schemas.microsoft.com/office/drawing/2014/main" id="{0C290550-CCA5-D147-8683-70DF2DB0CF22}"/>
              </a:ext>
            </a:extLst>
          </p:cNvPr>
          <p:cNvSpPr>
            <a:spLocks noGrp="1"/>
          </p:cNvSpPr>
          <p:nvPr>
            <p:ph type="sldNum" sz="quarter" idx="12"/>
          </p:nvPr>
        </p:nvSpPr>
        <p:spPr/>
        <p:txBody>
          <a:bodyPr/>
          <a:lstStyle/>
          <a:p>
            <a:fld id="{4FAB73BC-B049-4115-A692-8D63A059BFB8}" type="slidenum">
              <a:rPr lang="en-US" smtClean="0"/>
              <a:t>75</a:t>
            </a:fld>
            <a:endParaRPr lang="en-US"/>
          </a:p>
        </p:txBody>
      </p:sp>
      <p:sp>
        <p:nvSpPr>
          <p:cNvPr id="7" name="Rounded Rectangle 6">
            <a:extLst>
              <a:ext uri="{FF2B5EF4-FFF2-40B4-BE49-F238E27FC236}">
                <a16:creationId xmlns:a16="http://schemas.microsoft.com/office/drawing/2014/main" id="{FF586DD2-0A62-5046-BA51-AF91B287654C}"/>
              </a:ext>
            </a:extLst>
          </p:cNvPr>
          <p:cNvSpPr/>
          <p:nvPr/>
        </p:nvSpPr>
        <p:spPr>
          <a:xfrm>
            <a:off x="489203" y="1286067"/>
            <a:ext cx="5406272" cy="711174"/>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16B1070-A7A1-F142-9050-FF8D456BB1F3}"/>
              </a:ext>
            </a:extLst>
          </p:cNvPr>
          <p:cNvCxnSpPr>
            <a:stCxn id="7" idx="3"/>
          </p:cNvCxnSpPr>
          <p:nvPr/>
        </p:nvCxnSpPr>
        <p:spPr>
          <a:xfrm>
            <a:off x="5895475" y="1641654"/>
            <a:ext cx="794083" cy="3700367"/>
          </a:xfrm>
          <a:prstGeom prst="straightConnector1">
            <a:avLst/>
          </a:prstGeom>
          <a:ln w="38100">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920D229A-EA07-B844-83B6-D28BA5E94ADA}"/>
              </a:ext>
            </a:extLst>
          </p:cNvPr>
          <p:cNvSpPr/>
          <p:nvPr/>
        </p:nvSpPr>
        <p:spPr>
          <a:xfrm>
            <a:off x="489203" y="2899393"/>
            <a:ext cx="4588123" cy="711174"/>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20000"/>
                  <a:lumOff val="80000"/>
                </a:schemeClr>
              </a:solidFill>
            </a:endParaRPr>
          </a:p>
        </p:txBody>
      </p:sp>
      <p:cxnSp>
        <p:nvCxnSpPr>
          <p:cNvPr id="11" name="Straight Arrow Connector 10">
            <a:extLst>
              <a:ext uri="{FF2B5EF4-FFF2-40B4-BE49-F238E27FC236}">
                <a16:creationId xmlns:a16="http://schemas.microsoft.com/office/drawing/2014/main" id="{115E0147-98D4-2E4E-9595-65418D509F84}"/>
              </a:ext>
            </a:extLst>
          </p:cNvPr>
          <p:cNvCxnSpPr>
            <a:cxnSpLocks/>
          </p:cNvCxnSpPr>
          <p:nvPr/>
        </p:nvCxnSpPr>
        <p:spPr>
          <a:xfrm>
            <a:off x="3104919" y="4210243"/>
            <a:ext cx="1972407" cy="0"/>
          </a:xfrm>
          <a:prstGeom prst="straightConnector1">
            <a:avLst/>
          </a:prstGeom>
          <a:ln w="38100">
            <a:solidFill>
              <a:schemeClr val="accent5">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231D1E-94B6-F141-90EB-4E7C163AE821}"/>
              </a:ext>
            </a:extLst>
          </p:cNvPr>
          <p:cNvCxnSpPr/>
          <p:nvPr/>
        </p:nvCxnSpPr>
        <p:spPr>
          <a:xfrm flipV="1">
            <a:off x="3104919" y="3610567"/>
            <a:ext cx="0" cy="599676"/>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8934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 name="Picture 6">
            <a:extLst>
              <a:ext uri="{FF2B5EF4-FFF2-40B4-BE49-F238E27FC236}">
                <a16:creationId xmlns:a16="http://schemas.microsoft.com/office/drawing/2014/main" id="{DA171FC9-6007-1747-9910-1F0C261FC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86" y="1576055"/>
            <a:ext cx="9131300" cy="4673600"/>
          </a:xfrm>
          <a:prstGeom prst="rect">
            <a:avLst/>
          </a:prstGeom>
        </p:spPr>
      </p:pic>
      <p:sp>
        <p:nvSpPr>
          <p:cNvPr id="2" name="Title 1">
            <a:extLst>
              <a:ext uri="{FF2B5EF4-FFF2-40B4-BE49-F238E27FC236}">
                <a16:creationId xmlns:a16="http://schemas.microsoft.com/office/drawing/2014/main" id="{0913A7F7-717D-B743-A399-823B218D45AB}"/>
              </a:ext>
            </a:extLst>
          </p:cNvPr>
          <p:cNvSpPr>
            <a:spLocks noGrp="1"/>
          </p:cNvSpPr>
          <p:nvPr>
            <p:ph type="title"/>
          </p:nvPr>
        </p:nvSpPr>
        <p:spPr/>
        <p:txBody>
          <a:bodyPr/>
          <a:lstStyle/>
          <a:p>
            <a:r>
              <a:rPr lang="en-US" dirty="0"/>
              <a:t>food production Pressures – </a:t>
            </a:r>
            <a:r>
              <a:rPr lang="en-US" i="1" dirty="0"/>
              <a:t>Global Picture</a:t>
            </a:r>
          </a:p>
        </p:txBody>
      </p:sp>
      <p:sp>
        <p:nvSpPr>
          <p:cNvPr id="3" name="Rectangle 2">
            <a:extLst>
              <a:ext uri="{FF2B5EF4-FFF2-40B4-BE49-F238E27FC236}">
                <a16:creationId xmlns:a16="http://schemas.microsoft.com/office/drawing/2014/main" id="{07E09C62-40B8-8A47-8EB7-F7D065E4EFBF}"/>
              </a:ext>
            </a:extLst>
          </p:cNvPr>
          <p:cNvSpPr/>
          <p:nvPr/>
        </p:nvSpPr>
        <p:spPr>
          <a:xfrm>
            <a:off x="9685176" y="5711046"/>
            <a:ext cx="2194538" cy="1077218"/>
          </a:xfrm>
          <a:prstGeom prst="rect">
            <a:avLst/>
          </a:prstGeom>
        </p:spPr>
        <p:txBody>
          <a:bodyPr wrap="square">
            <a:spAutoFit/>
          </a:bodyPr>
          <a:lstStyle/>
          <a:p>
            <a:r>
              <a:rPr lang="en-US" sz="1600" dirty="0"/>
              <a:t>Source: </a:t>
            </a:r>
          </a:p>
          <a:p>
            <a:r>
              <a:rPr lang="en-US" sz="1600" dirty="0">
                <a:hlinkClick r:id="rId4"/>
              </a:rPr>
              <a:t>https://cropmonitor.org/</a:t>
            </a:r>
            <a:r>
              <a:rPr lang="en-US" sz="1600" dirty="0"/>
              <a:t>, accessed 5/22/2020</a:t>
            </a:r>
          </a:p>
        </p:txBody>
      </p:sp>
      <p:sp>
        <p:nvSpPr>
          <p:cNvPr id="6" name="Rectangle 5">
            <a:extLst>
              <a:ext uri="{FF2B5EF4-FFF2-40B4-BE49-F238E27FC236}">
                <a16:creationId xmlns:a16="http://schemas.microsoft.com/office/drawing/2014/main" id="{45787A5F-D1E1-8E48-9CB3-F7E3E160510F}"/>
              </a:ext>
            </a:extLst>
          </p:cNvPr>
          <p:cNvSpPr/>
          <p:nvPr/>
        </p:nvSpPr>
        <p:spPr>
          <a:xfrm>
            <a:off x="9466828" y="2538128"/>
            <a:ext cx="2631233" cy="2246769"/>
          </a:xfrm>
          <a:prstGeom prst="rect">
            <a:avLst/>
          </a:prstGeom>
        </p:spPr>
        <p:txBody>
          <a:bodyPr wrap="square">
            <a:spAutoFit/>
          </a:bodyPr>
          <a:lstStyle/>
          <a:p>
            <a:r>
              <a:rPr lang="en-US" sz="2000" dirty="0">
                <a:solidFill>
                  <a:srgbClr val="000000"/>
                </a:solidFill>
                <a:latin typeface="Arial" panose="020B0604020202020204" pitchFamily="34" charset="0"/>
              </a:rPr>
              <a:t>2020 is a year where food production and distribution are under tremendous pressure due to COVID-19, locusts, and dryer-then-normal weather.</a:t>
            </a:r>
            <a:endParaRPr lang="en-US" sz="2000" dirty="0"/>
          </a:p>
        </p:txBody>
      </p:sp>
      <p:sp>
        <p:nvSpPr>
          <p:cNvPr id="8" name="Slide Number Placeholder 3">
            <a:extLst>
              <a:ext uri="{FF2B5EF4-FFF2-40B4-BE49-F238E27FC236}">
                <a16:creationId xmlns:a16="http://schemas.microsoft.com/office/drawing/2014/main" id="{98E8BB0F-1CF0-8E49-9213-2CF209C2D9B7}"/>
              </a:ext>
            </a:extLst>
          </p:cNvPr>
          <p:cNvSpPr>
            <a:spLocks noGrp="1"/>
          </p:cNvSpPr>
          <p:nvPr>
            <p:ph type="sldNum" sz="quarter" idx="12"/>
          </p:nvPr>
        </p:nvSpPr>
        <p:spPr>
          <a:xfrm>
            <a:off x="11410717" y="6372372"/>
            <a:ext cx="640080" cy="365125"/>
          </a:xfrm>
        </p:spPr>
        <p:txBody>
          <a:bodyPr/>
          <a:lstStyle/>
          <a:p>
            <a:fld id="{D59318F9-956F-4F00-BBAE-8C1FE4046403}" type="slidenum">
              <a:rPr lang="en-US" b="1" smtClean="0">
                <a:solidFill>
                  <a:schemeClr val="bg1"/>
                </a:solidFill>
              </a:rPr>
              <a:pPr/>
              <a:t>76</a:t>
            </a:fld>
            <a:endParaRPr lang="en-US" b="1" dirty="0">
              <a:solidFill>
                <a:schemeClr val="bg1"/>
              </a:solidFill>
            </a:endParaRPr>
          </a:p>
        </p:txBody>
      </p:sp>
    </p:spTree>
    <p:extLst>
      <p:ext uri="{BB962C8B-B14F-4D97-AF65-F5344CB8AC3E}">
        <p14:creationId xmlns:p14="http://schemas.microsoft.com/office/powerpoint/2010/main" val="23448540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9" name="Google Shape;79;p16"/>
          <p:cNvSpPr txBox="1"/>
          <p:nvPr/>
        </p:nvSpPr>
        <p:spPr>
          <a:xfrm>
            <a:off x="8048840" y="1810746"/>
            <a:ext cx="3928400" cy="922200"/>
          </a:xfrm>
          <a:prstGeom prst="rect">
            <a:avLst/>
          </a:prstGeom>
          <a:noFill/>
          <a:ln>
            <a:noFill/>
          </a:ln>
        </p:spPr>
        <p:txBody>
          <a:bodyPr spcFirstLastPara="1" wrap="square" lIns="121900" tIns="121900" rIns="121900" bIns="121900" anchor="t" anchorCtr="0">
            <a:noAutofit/>
          </a:bodyPr>
          <a:lstStyle/>
          <a:p>
            <a:r>
              <a:rPr lang="en" sz="2400" b="1" dirty="0">
                <a:solidFill>
                  <a:srgbClr val="333300"/>
                </a:solidFill>
                <a:highlight>
                  <a:srgbClr val="FFFFFF"/>
                </a:highlight>
              </a:rPr>
              <a:t>Desert Locust Situation Update for May 13, 2020</a:t>
            </a:r>
            <a:endParaRPr sz="2400" b="1" dirty="0">
              <a:solidFill>
                <a:srgbClr val="333300"/>
              </a:solidFill>
              <a:highlight>
                <a:srgbClr val="FFFFFF"/>
              </a:highlight>
            </a:endParaRPr>
          </a:p>
        </p:txBody>
      </p:sp>
      <p:sp>
        <p:nvSpPr>
          <p:cNvPr id="2" name="Title 1">
            <a:extLst>
              <a:ext uri="{FF2B5EF4-FFF2-40B4-BE49-F238E27FC236}">
                <a16:creationId xmlns:a16="http://schemas.microsoft.com/office/drawing/2014/main" id="{0913A7F7-717D-B743-A399-823B218D45AB}"/>
              </a:ext>
            </a:extLst>
          </p:cNvPr>
          <p:cNvSpPr>
            <a:spLocks noGrp="1"/>
          </p:cNvSpPr>
          <p:nvPr>
            <p:ph type="title"/>
          </p:nvPr>
        </p:nvSpPr>
        <p:spPr/>
        <p:txBody>
          <a:bodyPr/>
          <a:lstStyle/>
          <a:p>
            <a:r>
              <a:rPr lang="en-US" dirty="0"/>
              <a:t>food production Pressures – </a:t>
            </a:r>
            <a:r>
              <a:rPr lang="en-US" i="1" dirty="0"/>
              <a:t>Local Concerns</a:t>
            </a:r>
          </a:p>
        </p:txBody>
      </p:sp>
      <p:sp>
        <p:nvSpPr>
          <p:cNvPr id="3" name="Rectangle 2">
            <a:extLst>
              <a:ext uri="{FF2B5EF4-FFF2-40B4-BE49-F238E27FC236}">
                <a16:creationId xmlns:a16="http://schemas.microsoft.com/office/drawing/2014/main" id="{07E09C62-40B8-8A47-8EB7-F7D065E4EFBF}"/>
              </a:ext>
            </a:extLst>
          </p:cNvPr>
          <p:cNvSpPr/>
          <p:nvPr/>
        </p:nvSpPr>
        <p:spPr>
          <a:xfrm>
            <a:off x="8148235" y="5170766"/>
            <a:ext cx="3729609" cy="830997"/>
          </a:xfrm>
          <a:prstGeom prst="rect">
            <a:avLst/>
          </a:prstGeom>
        </p:spPr>
        <p:txBody>
          <a:bodyPr wrap="square">
            <a:spAutoFit/>
          </a:bodyPr>
          <a:lstStyle/>
          <a:p>
            <a:r>
              <a:rPr lang="en-US" sz="1600" dirty="0"/>
              <a:t>Source: </a:t>
            </a:r>
          </a:p>
          <a:p>
            <a:r>
              <a:rPr lang="en-US" sz="1600" dirty="0">
                <a:hlinkClick r:id="rId3"/>
              </a:rPr>
              <a:t>http://www.fao.org/ag/locusts/common/ecg/75/en/200513update.jpg</a:t>
            </a:r>
            <a:r>
              <a:rPr lang="en-US" sz="1600" dirty="0"/>
              <a:t> </a:t>
            </a:r>
          </a:p>
        </p:txBody>
      </p:sp>
      <p:pic>
        <p:nvPicPr>
          <p:cNvPr id="5" name="Picture 4">
            <a:extLst>
              <a:ext uri="{FF2B5EF4-FFF2-40B4-BE49-F238E27FC236}">
                <a16:creationId xmlns:a16="http://schemas.microsoft.com/office/drawing/2014/main" id="{1E147EB8-E49C-C44E-BA6F-BD4945269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324" y="1304655"/>
            <a:ext cx="7150100" cy="5080000"/>
          </a:xfrm>
          <a:prstGeom prst="rect">
            <a:avLst/>
          </a:prstGeom>
        </p:spPr>
      </p:pic>
      <p:sp>
        <p:nvSpPr>
          <p:cNvPr id="6" name="Slide Number Placeholder 3">
            <a:extLst>
              <a:ext uri="{FF2B5EF4-FFF2-40B4-BE49-F238E27FC236}">
                <a16:creationId xmlns:a16="http://schemas.microsoft.com/office/drawing/2014/main" id="{22E418DB-FC46-9347-A1DC-8C243E1D26F7}"/>
              </a:ext>
            </a:extLst>
          </p:cNvPr>
          <p:cNvSpPr>
            <a:spLocks noGrp="1"/>
          </p:cNvSpPr>
          <p:nvPr>
            <p:ph type="sldNum" sz="quarter" idx="12"/>
          </p:nvPr>
        </p:nvSpPr>
        <p:spPr>
          <a:xfrm>
            <a:off x="11410717" y="6372372"/>
            <a:ext cx="640080" cy="365125"/>
          </a:xfrm>
        </p:spPr>
        <p:txBody>
          <a:bodyPr/>
          <a:lstStyle/>
          <a:p>
            <a:fld id="{D59318F9-956F-4F00-BBAE-8C1FE4046403}" type="slidenum">
              <a:rPr lang="en-US" b="1" smtClean="0">
                <a:solidFill>
                  <a:schemeClr val="bg1"/>
                </a:solidFill>
              </a:rPr>
              <a:pPr/>
              <a:t>77</a:t>
            </a:fld>
            <a:endParaRPr lang="en-US" b="1" dirty="0">
              <a:solidFill>
                <a:schemeClr val="bg1"/>
              </a:solidFill>
            </a:endParaRPr>
          </a:p>
        </p:txBody>
      </p:sp>
    </p:spTree>
    <p:extLst>
      <p:ext uri="{BB962C8B-B14F-4D97-AF65-F5344CB8AC3E}">
        <p14:creationId xmlns:p14="http://schemas.microsoft.com/office/powerpoint/2010/main" val="35967818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2974" y="1278972"/>
            <a:ext cx="7943867" cy="5521768"/>
          </a:xfrm>
          <a:prstGeom prst="rect">
            <a:avLst/>
          </a:prstGeom>
          <a:noFill/>
          <a:ln>
            <a:noFill/>
          </a:ln>
        </p:spPr>
      </p:pic>
      <p:sp>
        <p:nvSpPr>
          <p:cNvPr id="65" name="Google Shape;65;p14"/>
          <p:cNvSpPr txBox="1"/>
          <p:nvPr/>
        </p:nvSpPr>
        <p:spPr>
          <a:xfrm>
            <a:off x="9582033" y="3605884"/>
            <a:ext cx="2317200" cy="1003200"/>
          </a:xfrm>
          <a:prstGeom prst="rect">
            <a:avLst/>
          </a:prstGeom>
          <a:noFill/>
          <a:ln>
            <a:noFill/>
          </a:ln>
        </p:spPr>
        <p:txBody>
          <a:bodyPr spcFirstLastPara="1" wrap="square" lIns="121900" tIns="121900" rIns="121900" bIns="121900" anchor="t" anchorCtr="0">
            <a:noAutofit/>
          </a:bodyPr>
          <a:lstStyle/>
          <a:p>
            <a:endParaRPr sz="2400" dirty="0"/>
          </a:p>
        </p:txBody>
      </p:sp>
      <p:sp>
        <p:nvSpPr>
          <p:cNvPr id="4" name="Title 3">
            <a:extLst>
              <a:ext uri="{FF2B5EF4-FFF2-40B4-BE49-F238E27FC236}">
                <a16:creationId xmlns:a16="http://schemas.microsoft.com/office/drawing/2014/main" id="{97F84BE8-5133-4F45-82FD-A5C11E2CB7C5}"/>
              </a:ext>
            </a:extLst>
          </p:cNvPr>
          <p:cNvSpPr>
            <a:spLocks noGrp="1"/>
          </p:cNvSpPr>
          <p:nvPr>
            <p:ph type="title"/>
          </p:nvPr>
        </p:nvSpPr>
        <p:spPr/>
        <p:txBody>
          <a:bodyPr/>
          <a:lstStyle/>
          <a:p>
            <a:r>
              <a:rPr lang="en-US" dirty="0"/>
              <a:t>Grain reserves are Relatively high</a:t>
            </a:r>
          </a:p>
        </p:txBody>
      </p:sp>
      <p:sp>
        <p:nvSpPr>
          <p:cNvPr id="5" name="TextBox 4">
            <a:extLst>
              <a:ext uri="{FF2B5EF4-FFF2-40B4-BE49-F238E27FC236}">
                <a16:creationId xmlns:a16="http://schemas.microsoft.com/office/drawing/2014/main" id="{2DE17BEF-D21F-4D4E-A90F-C0C771518FE7}"/>
              </a:ext>
            </a:extLst>
          </p:cNvPr>
          <p:cNvSpPr txBox="1"/>
          <p:nvPr/>
        </p:nvSpPr>
        <p:spPr>
          <a:xfrm>
            <a:off x="8808098" y="3383346"/>
            <a:ext cx="2892489" cy="2031325"/>
          </a:xfrm>
          <a:prstGeom prst="rect">
            <a:avLst/>
          </a:prstGeom>
          <a:noFill/>
        </p:spPr>
        <p:txBody>
          <a:bodyPr wrap="square" rtlCol="0">
            <a:spAutoFit/>
          </a:bodyPr>
          <a:lstStyle/>
          <a:p>
            <a:r>
              <a:rPr lang="en-US" dirty="0"/>
              <a:t>Source: IFRI, </a:t>
            </a:r>
            <a:r>
              <a:rPr lang="en-US" u="sng" dirty="0">
                <a:solidFill>
                  <a:schemeClr val="hlink"/>
                </a:solidFill>
                <a:hlinkClick r:id="rId4"/>
              </a:rPr>
              <a:t>https://www.ifpri.org/blog/covid-19-trade-restrictions-are-worst-possible-response-safeguard-food-security</a:t>
            </a:r>
            <a:r>
              <a:rPr lang="en-US" dirty="0"/>
              <a:t>, accessed 5/22/2020</a:t>
            </a:r>
          </a:p>
        </p:txBody>
      </p:sp>
      <p:sp>
        <p:nvSpPr>
          <p:cNvPr id="2" name="TextBox 1">
            <a:extLst>
              <a:ext uri="{FF2B5EF4-FFF2-40B4-BE49-F238E27FC236}">
                <a16:creationId xmlns:a16="http://schemas.microsoft.com/office/drawing/2014/main" id="{2512E00D-4111-A340-BE8B-0D011DA81E85}"/>
              </a:ext>
            </a:extLst>
          </p:cNvPr>
          <p:cNvSpPr txBox="1"/>
          <p:nvPr/>
        </p:nvSpPr>
        <p:spPr>
          <a:xfrm>
            <a:off x="9069355" y="1969300"/>
            <a:ext cx="2461152" cy="830997"/>
          </a:xfrm>
          <a:prstGeom prst="rect">
            <a:avLst/>
          </a:prstGeom>
          <a:noFill/>
        </p:spPr>
        <p:txBody>
          <a:bodyPr wrap="square" rtlCol="0">
            <a:spAutoFit/>
          </a:bodyPr>
          <a:lstStyle/>
          <a:p>
            <a:r>
              <a:rPr lang="en-US" sz="2400" dirty="0"/>
              <a:t>… plus oil prices are low</a:t>
            </a:r>
          </a:p>
        </p:txBody>
      </p:sp>
      <p:sp>
        <p:nvSpPr>
          <p:cNvPr id="7" name="Slide Number Placeholder 3">
            <a:extLst>
              <a:ext uri="{FF2B5EF4-FFF2-40B4-BE49-F238E27FC236}">
                <a16:creationId xmlns:a16="http://schemas.microsoft.com/office/drawing/2014/main" id="{02F5974F-7C10-6747-8423-6847E506AE0F}"/>
              </a:ext>
            </a:extLst>
          </p:cNvPr>
          <p:cNvSpPr>
            <a:spLocks noGrp="1"/>
          </p:cNvSpPr>
          <p:nvPr>
            <p:ph type="sldNum" sz="quarter" idx="12"/>
          </p:nvPr>
        </p:nvSpPr>
        <p:spPr>
          <a:xfrm>
            <a:off x="11410717" y="6372372"/>
            <a:ext cx="640080" cy="365125"/>
          </a:xfrm>
        </p:spPr>
        <p:txBody>
          <a:bodyPr/>
          <a:lstStyle/>
          <a:p>
            <a:fld id="{D59318F9-956F-4F00-BBAE-8C1FE4046403}" type="slidenum">
              <a:rPr lang="en-US" b="1" smtClean="0">
                <a:solidFill>
                  <a:schemeClr val="bg1"/>
                </a:solidFill>
              </a:rPr>
              <a:pPr/>
              <a:t>78</a:t>
            </a:fld>
            <a:endParaRPr lang="en-US" b="1" dirty="0">
              <a:solidFill>
                <a:schemeClr val="bg1"/>
              </a:solidFill>
            </a:endParaRPr>
          </a:p>
        </p:txBody>
      </p:sp>
    </p:spTree>
    <p:extLst>
      <p:ext uri="{BB962C8B-B14F-4D97-AF65-F5344CB8AC3E}">
        <p14:creationId xmlns:p14="http://schemas.microsoft.com/office/powerpoint/2010/main" val="2127040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4" name="Title 3">
            <a:extLst>
              <a:ext uri="{FF2B5EF4-FFF2-40B4-BE49-F238E27FC236}">
                <a16:creationId xmlns:a16="http://schemas.microsoft.com/office/drawing/2014/main" id="{ED5CE76F-B23C-244C-A8AF-DB3E29312DDB}"/>
              </a:ext>
            </a:extLst>
          </p:cNvPr>
          <p:cNvSpPr>
            <a:spLocks noGrp="1"/>
          </p:cNvSpPr>
          <p:nvPr>
            <p:ph type="title"/>
          </p:nvPr>
        </p:nvSpPr>
        <p:spPr/>
        <p:txBody>
          <a:bodyPr/>
          <a:lstStyle/>
          <a:p>
            <a:r>
              <a:rPr lang="en-US" dirty="0"/>
              <a:t>Trade restriction risk</a:t>
            </a:r>
          </a:p>
        </p:txBody>
      </p:sp>
      <p:sp>
        <p:nvSpPr>
          <p:cNvPr id="5" name="TextBox 4">
            <a:extLst>
              <a:ext uri="{FF2B5EF4-FFF2-40B4-BE49-F238E27FC236}">
                <a16:creationId xmlns:a16="http://schemas.microsoft.com/office/drawing/2014/main" id="{E6A20026-3A77-1941-B0C1-BFB9F3000DFA}"/>
              </a:ext>
            </a:extLst>
          </p:cNvPr>
          <p:cNvSpPr txBox="1"/>
          <p:nvPr/>
        </p:nvSpPr>
        <p:spPr>
          <a:xfrm>
            <a:off x="1938079" y="5550169"/>
            <a:ext cx="7798262" cy="923330"/>
          </a:xfrm>
          <a:prstGeom prst="rect">
            <a:avLst/>
          </a:prstGeom>
          <a:noFill/>
        </p:spPr>
        <p:txBody>
          <a:bodyPr wrap="square" rtlCol="0">
            <a:spAutoFit/>
          </a:bodyPr>
          <a:lstStyle/>
          <a:p>
            <a:r>
              <a:rPr lang="en-US" dirty="0"/>
              <a:t>Source: </a:t>
            </a:r>
            <a:r>
              <a:rPr lang="en-US" u="sng" dirty="0">
                <a:solidFill>
                  <a:schemeClr val="hlink"/>
                </a:solidFill>
                <a:hlinkClick r:id="rId3"/>
              </a:rPr>
              <a:t>https://public.tableau.com/profile/laborde6680#!/vizhome/ExportRestrictionsTracker/FoodExportRestrictionsTracker</a:t>
            </a:r>
            <a:r>
              <a:rPr lang="en-US" dirty="0"/>
              <a:t>, accessed 5/22/2020</a:t>
            </a:r>
          </a:p>
        </p:txBody>
      </p:sp>
      <p:pic>
        <p:nvPicPr>
          <p:cNvPr id="3" name="Picture 2">
            <a:extLst>
              <a:ext uri="{FF2B5EF4-FFF2-40B4-BE49-F238E27FC236}">
                <a16:creationId xmlns:a16="http://schemas.microsoft.com/office/drawing/2014/main" id="{AB4289FA-3150-E847-BC3F-111EAA6E2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50" y="1530350"/>
            <a:ext cx="11696700" cy="3797300"/>
          </a:xfrm>
          <a:prstGeom prst="rect">
            <a:avLst/>
          </a:prstGeom>
        </p:spPr>
      </p:pic>
      <p:sp>
        <p:nvSpPr>
          <p:cNvPr id="6" name="Slide Number Placeholder 3">
            <a:extLst>
              <a:ext uri="{FF2B5EF4-FFF2-40B4-BE49-F238E27FC236}">
                <a16:creationId xmlns:a16="http://schemas.microsoft.com/office/drawing/2014/main" id="{20553938-62BB-4944-8C9C-EEFE8C7A216B}"/>
              </a:ext>
            </a:extLst>
          </p:cNvPr>
          <p:cNvSpPr>
            <a:spLocks noGrp="1"/>
          </p:cNvSpPr>
          <p:nvPr>
            <p:ph type="sldNum" sz="quarter" idx="12"/>
          </p:nvPr>
        </p:nvSpPr>
        <p:spPr>
          <a:xfrm>
            <a:off x="11410717" y="6372372"/>
            <a:ext cx="640080" cy="365125"/>
          </a:xfrm>
        </p:spPr>
        <p:txBody>
          <a:bodyPr/>
          <a:lstStyle/>
          <a:p>
            <a:fld id="{D59318F9-956F-4F00-BBAE-8C1FE4046403}" type="slidenum">
              <a:rPr lang="en-US" b="1" smtClean="0">
                <a:solidFill>
                  <a:schemeClr val="bg1"/>
                </a:solidFill>
              </a:rPr>
              <a:pPr/>
              <a:t>79</a:t>
            </a:fld>
            <a:endParaRPr lang="en-US" b="1" dirty="0">
              <a:solidFill>
                <a:schemeClr val="bg1"/>
              </a:solidFill>
            </a:endParaRPr>
          </a:p>
        </p:txBody>
      </p:sp>
    </p:spTree>
    <p:extLst>
      <p:ext uri="{BB962C8B-B14F-4D97-AF65-F5344CB8AC3E}">
        <p14:creationId xmlns:p14="http://schemas.microsoft.com/office/powerpoint/2010/main" val="205812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C274-B912-43C7-848F-0AC2AEE78FCD}"/>
              </a:ext>
            </a:extLst>
          </p:cNvPr>
          <p:cNvSpPr>
            <a:spLocks noGrp="1"/>
          </p:cNvSpPr>
          <p:nvPr>
            <p:ph type="title"/>
          </p:nvPr>
        </p:nvSpPr>
        <p:spPr>
          <a:xfrm>
            <a:off x="692331" y="272268"/>
            <a:ext cx="10718386" cy="737671"/>
          </a:xfrm>
        </p:spPr>
        <p:txBody>
          <a:bodyPr>
            <a:normAutofit fontScale="90000"/>
          </a:bodyPr>
          <a:lstStyle/>
          <a:p>
            <a:r>
              <a:rPr lang="en-US" dirty="0"/>
              <a:t>Accomplishments/products and their contributions to the project</a:t>
            </a:r>
          </a:p>
        </p:txBody>
      </p:sp>
      <p:sp>
        <p:nvSpPr>
          <p:cNvPr id="3" name="Content Placeholder 2">
            <a:extLst>
              <a:ext uri="{FF2B5EF4-FFF2-40B4-BE49-F238E27FC236}">
                <a16:creationId xmlns:a16="http://schemas.microsoft.com/office/drawing/2014/main" id="{1099A616-5C92-4430-84AF-3022CB4D9DDF}"/>
              </a:ext>
            </a:extLst>
          </p:cNvPr>
          <p:cNvSpPr>
            <a:spLocks noGrp="1"/>
          </p:cNvSpPr>
          <p:nvPr>
            <p:ph idx="1"/>
          </p:nvPr>
        </p:nvSpPr>
        <p:spPr>
          <a:xfrm>
            <a:off x="338701" y="3519507"/>
            <a:ext cx="5712823" cy="2164623"/>
          </a:xfrm>
        </p:spPr>
        <p:txBody>
          <a:bodyPr>
            <a:normAutofit/>
          </a:bodyPr>
          <a:lstStyle/>
          <a:p>
            <a:pPr marL="0" indent="0">
              <a:buNone/>
            </a:pPr>
            <a:r>
              <a:rPr lang="en-US" sz="2800" dirty="0"/>
              <a:t>In the slides that follow, our accomplishments and products will be reported and organized with respect to </a:t>
            </a:r>
            <a:r>
              <a:rPr lang="en-US" sz="2800" b="1" dirty="0"/>
              <a:t>our specific goals </a:t>
            </a:r>
            <a:r>
              <a:rPr lang="en-US" sz="2800" dirty="0"/>
              <a:t>and where they are in </a:t>
            </a:r>
            <a:r>
              <a:rPr lang="en-US" sz="2800" b="1" dirty="0"/>
              <a:t>the</a:t>
            </a:r>
            <a:r>
              <a:rPr lang="en-US" sz="2800" dirty="0"/>
              <a:t> </a:t>
            </a:r>
            <a:r>
              <a:rPr lang="en-US" sz="2800" b="1" dirty="0"/>
              <a:t>“work flow.”</a:t>
            </a:r>
          </a:p>
          <a:p>
            <a:endParaRPr lang="en-US" sz="2800" dirty="0"/>
          </a:p>
          <a:p>
            <a:endParaRPr lang="en-US" sz="2800" dirty="0"/>
          </a:p>
        </p:txBody>
      </p:sp>
      <p:sp>
        <p:nvSpPr>
          <p:cNvPr id="4" name="Slide Number Placeholder 3">
            <a:extLst>
              <a:ext uri="{FF2B5EF4-FFF2-40B4-BE49-F238E27FC236}">
                <a16:creationId xmlns:a16="http://schemas.microsoft.com/office/drawing/2014/main" id="{5DDA3EEA-32B6-4398-8AF8-CE18C9C09D7E}"/>
              </a:ext>
            </a:extLst>
          </p:cNvPr>
          <p:cNvSpPr>
            <a:spLocks noGrp="1"/>
          </p:cNvSpPr>
          <p:nvPr>
            <p:ph type="sldNum" sz="quarter" idx="12"/>
          </p:nvPr>
        </p:nvSpPr>
        <p:spPr/>
        <p:txBody>
          <a:bodyPr/>
          <a:lstStyle/>
          <a:p>
            <a:fld id="{C01120BC-C45A-9140-B652-7DF8A8242B14}" type="slidenum">
              <a:rPr lang="en-US" smtClean="0"/>
              <a:t>8</a:t>
            </a:fld>
            <a:endParaRPr lang="en-US"/>
          </a:p>
        </p:txBody>
      </p:sp>
      <p:pic>
        <p:nvPicPr>
          <p:cNvPr id="5" name="Picture 4">
            <a:extLst>
              <a:ext uri="{FF2B5EF4-FFF2-40B4-BE49-F238E27FC236}">
                <a16:creationId xmlns:a16="http://schemas.microsoft.com/office/drawing/2014/main" id="{86DCBC18-A368-4B37-B394-CD172F2F0CDB}"/>
              </a:ext>
            </a:extLst>
          </p:cNvPr>
          <p:cNvPicPr>
            <a:picLocks noChangeAspect="1"/>
          </p:cNvPicPr>
          <p:nvPr/>
        </p:nvPicPr>
        <p:blipFill>
          <a:blip r:embed="rId2"/>
          <a:stretch>
            <a:fillRect/>
          </a:stretch>
        </p:blipFill>
        <p:spPr>
          <a:xfrm>
            <a:off x="6087395" y="3519507"/>
            <a:ext cx="5407208" cy="2913317"/>
          </a:xfrm>
          <a:prstGeom prst="rect">
            <a:avLst/>
          </a:prstGeom>
        </p:spPr>
      </p:pic>
      <p:sp>
        <p:nvSpPr>
          <p:cNvPr id="8" name="Freeform 7">
            <a:extLst>
              <a:ext uri="{FF2B5EF4-FFF2-40B4-BE49-F238E27FC236}">
                <a16:creationId xmlns:a16="http://schemas.microsoft.com/office/drawing/2014/main" id="{BB894DB9-8416-4C4E-A55A-9FA2FDD1AA47}"/>
              </a:ext>
            </a:extLst>
          </p:cNvPr>
          <p:cNvSpPr/>
          <p:nvPr/>
        </p:nvSpPr>
        <p:spPr>
          <a:xfrm>
            <a:off x="6017726" y="3519507"/>
            <a:ext cx="5476877" cy="3002823"/>
          </a:xfrm>
          <a:custGeom>
            <a:avLst/>
            <a:gdLst>
              <a:gd name="connsiteX0" fmla="*/ 236587 w 5476877"/>
              <a:gd name="connsiteY0" fmla="*/ 294457 h 3002823"/>
              <a:gd name="connsiteX1" fmla="*/ 69669 w 5476877"/>
              <a:gd name="connsiteY1" fmla="*/ 461375 h 3002823"/>
              <a:gd name="connsiteX2" fmla="*/ 69669 w 5476877"/>
              <a:gd name="connsiteY2" fmla="*/ 1843128 h 3002823"/>
              <a:gd name="connsiteX3" fmla="*/ 236587 w 5476877"/>
              <a:gd name="connsiteY3" fmla="*/ 2010046 h 3002823"/>
              <a:gd name="connsiteX4" fmla="*/ 904236 w 5476877"/>
              <a:gd name="connsiteY4" fmla="*/ 2010046 h 3002823"/>
              <a:gd name="connsiteX5" fmla="*/ 1071154 w 5476877"/>
              <a:gd name="connsiteY5" fmla="*/ 1843128 h 3002823"/>
              <a:gd name="connsiteX6" fmla="*/ 1071154 w 5476877"/>
              <a:gd name="connsiteY6" fmla="*/ 461375 h 3002823"/>
              <a:gd name="connsiteX7" fmla="*/ 904236 w 5476877"/>
              <a:gd name="connsiteY7" fmla="*/ 294457 h 3002823"/>
              <a:gd name="connsiteX8" fmla="*/ 0 w 5476877"/>
              <a:gd name="connsiteY8" fmla="*/ 0 h 3002823"/>
              <a:gd name="connsiteX9" fmla="*/ 5476877 w 5476877"/>
              <a:gd name="connsiteY9" fmla="*/ 0 h 3002823"/>
              <a:gd name="connsiteX10" fmla="*/ 5476877 w 5476877"/>
              <a:gd name="connsiteY10" fmla="*/ 3002823 h 3002823"/>
              <a:gd name="connsiteX11" fmla="*/ 0 w 5476877"/>
              <a:gd name="connsiteY11" fmla="*/ 3002823 h 300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6877" h="3002823">
                <a:moveTo>
                  <a:pt x="236587" y="294457"/>
                </a:moveTo>
                <a:cubicBezTo>
                  <a:pt x="144401" y="294457"/>
                  <a:pt x="69669" y="369189"/>
                  <a:pt x="69669" y="461375"/>
                </a:cubicBezTo>
                <a:lnTo>
                  <a:pt x="69669" y="1843128"/>
                </a:lnTo>
                <a:cubicBezTo>
                  <a:pt x="69669" y="1935314"/>
                  <a:pt x="144401" y="2010046"/>
                  <a:pt x="236587" y="2010046"/>
                </a:cubicBezTo>
                <a:lnTo>
                  <a:pt x="904236" y="2010046"/>
                </a:lnTo>
                <a:cubicBezTo>
                  <a:pt x="996422" y="2010046"/>
                  <a:pt x="1071154" y="1935314"/>
                  <a:pt x="1071154" y="1843128"/>
                </a:cubicBezTo>
                <a:lnTo>
                  <a:pt x="1071154" y="461375"/>
                </a:lnTo>
                <a:cubicBezTo>
                  <a:pt x="1071154" y="369189"/>
                  <a:pt x="996422" y="294457"/>
                  <a:pt x="904236" y="294457"/>
                </a:cubicBezTo>
                <a:close/>
                <a:moveTo>
                  <a:pt x="0" y="0"/>
                </a:moveTo>
                <a:lnTo>
                  <a:pt x="5476877" y="0"/>
                </a:lnTo>
                <a:lnTo>
                  <a:pt x="5476877" y="3002823"/>
                </a:lnTo>
                <a:lnTo>
                  <a:pt x="0" y="3002823"/>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631D318-7C3C-0247-8E2B-CA000D071844}"/>
              </a:ext>
            </a:extLst>
          </p:cNvPr>
          <p:cNvPicPr>
            <a:picLocks noChangeAspect="1"/>
          </p:cNvPicPr>
          <p:nvPr/>
        </p:nvPicPr>
        <p:blipFill rotWithShape="1">
          <a:blip r:embed="rId3"/>
          <a:srcRect l="12821" t="20346" r="80" b="27237"/>
          <a:stretch/>
        </p:blipFill>
        <p:spPr>
          <a:xfrm>
            <a:off x="7156010" y="4279121"/>
            <a:ext cx="2367185" cy="758904"/>
          </a:xfrm>
          <a:prstGeom prst="rect">
            <a:avLst/>
          </a:prstGeom>
        </p:spPr>
      </p:pic>
      <p:sp>
        <p:nvSpPr>
          <p:cNvPr id="23" name="TextBox 22">
            <a:extLst>
              <a:ext uri="{FF2B5EF4-FFF2-40B4-BE49-F238E27FC236}">
                <a16:creationId xmlns:a16="http://schemas.microsoft.com/office/drawing/2014/main" id="{75C197D6-2C76-AC4B-B832-36890A486CD4}"/>
              </a:ext>
            </a:extLst>
          </p:cNvPr>
          <p:cNvSpPr txBox="1"/>
          <p:nvPr/>
        </p:nvSpPr>
        <p:spPr>
          <a:xfrm>
            <a:off x="2351243" y="1297914"/>
            <a:ext cx="1059197" cy="830997"/>
          </a:xfrm>
          <a:prstGeom prst="rect">
            <a:avLst/>
          </a:prstGeom>
          <a:noFill/>
        </p:spPr>
        <p:txBody>
          <a:bodyPr wrap="square" rtlCol="0">
            <a:spAutoFit/>
          </a:bodyPr>
          <a:lstStyle/>
          <a:p>
            <a:r>
              <a:rPr lang="en-US" sz="4800" b="1" dirty="0">
                <a:solidFill>
                  <a:srgbClr val="FF0000"/>
                </a:solidFill>
              </a:rPr>
              <a:t>10</a:t>
            </a:r>
          </a:p>
        </p:txBody>
      </p:sp>
      <p:sp>
        <p:nvSpPr>
          <p:cNvPr id="24" name="TextBox 23">
            <a:extLst>
              <a:ext uri="{FF2B5EF4-FFF2-40B4-BE49-F238E27FC236}">
                <a16:creationId xmlns:a16="http://schemas.microsoft.com/office/drawing/2014/main" id="{8484DD4B-A472-0345-8682-2D48758AA47C}"/>
              </a:ext>
            </a:extLst>
          </p:cNvPr>
          <p:cNvSpPr txBox="1"/>
          <p:nvPr/>
        </p:nvSpPr>
        <p:spPr>
          <a:xfrm>
            <a:off x="3081011" y="1421025"/>
            <a:ext cx="2294882" cy="584775"/>
          </a:xfrm>
          <a:prstGeom prst="rect">
            <a:avLst/>
          </a:prstGeom>
          <a:noFill/>
        </p:spPr>
        <p:txBody>
          <a:bodyPr wrap="square" rtlCol="0">
            <a:spAutoFit/>
          </a:bodyPr>
          <a:lstStyle/>
          <a:p>
            <a:r>
              <a:rPr lang="en-US" sz="1600" b="1" dirty="0">
                <a:solidFill>
                  <a:srgbClr val="FF0000"/>
                </a:solidFill>
              </a:rPr>
              <a:t>Articles published/accepted</a:t>
            </a:r>
            <a:endParaRPr lang="en-US" sz="1600" dirty="0"/>
          </a:p>
        </p:txBody>
      </p:sp>
      <p:sp>
        <p:nvSpPr>
          <p:cNvPr id="25" name="TextBox 24">
            <a:extLst>
              <a:ext uri="{FF2B5EF4-FFF2-40B4-BE49-F238E27FC236}">
                <a16:creationId xmlns:a16="http://schemas.microsoft.com/office/drawing/2014/main" id="{AA1FFDB6-AAF7-4441-BA6B-FA3EC68D8750}"/>
              </a:ext>
            </a:extLst>
          </p:cNvPr>
          <p:cNvSpPr txBox="1"/>
          <p:nvPr/>
        </p:nvSpPr>
        <p:spPr>
          <a:xfrm>
            <a:off x="5631079" y="1272348"/>
            <a:ext cx="409303" cy="830997"/>
          </a:xfrm>
          <a:prstGeom prst="rect">
            <a:avLst/>
          </a:prstGeom>
          <a:noFill/>
        </p:spPr>
        <p:txBody>
          <a:bodyPr wrap="square" rtlCol="0">
            <a:spAutoFit/>
          </a:bodyPr>
          <a:lstStyle/>
          <a:p>
            <a:r>
              <a:rPr lang="en-US" sz="4800" b="1" dirty="0">
                <a:solidFill>
                  <a:srgbClr val="FF0000"/>
                </a:solidFill>
              </a:rPr>
              <a:t>1</a:t>
            </a:r>
          </a:p>
        </p:txBody>
      </p:sp>
      <p:sp>
        <p:nvSpPr>
          <p:cNvPr id="26" name="TextBox 25">
            <a:extLst>
              <a:ext uri="{FF2B5EF4-FFF2-40B4-BE49-F238E27FC236}">
                <a16:creationId xmlns:a16="http://schemas.microsoft.com/office/drawing/2014/main" id="{C4BA1C43-A771-FE4B-9988-DD3B61077DF4}"/>
              </a:ext>
            </a:extLst>
          </p:cNvPr>
          <p:cNvSpPr txBox="1"/>
          <p:nvPr/>
        </p:nvSpPr>
        <p:spPr>
          <a:xfrm>
            <a:off x="6031673" y="1395459"/>
            <a:ext cx="1563523" cy="584775"/>
          </a:xfrm>
          <a:prstGeom prst="rect">
            <a:avLst/>
          </a:prstGeom>
          <a:noFill/>
        </p:spPr>
        <p:txBody>
          <a:bodyPr wrap="square" rtlCol="0">
            <a:spAutoFit/>
          </a:bodyPr>
          <a:lstStyle/>
          <a:p>
            <a:r>
              <a:rPr lang="en-US" sz="1600" b="1" dirty="0">
                <a:solidFill>
                  <a:srgbClr val="FF0000"/>
                </a:solidFill>
              </a:rPr>
              <a:t>Book forthcoming</a:t>
            </a:r>
            <a:endParaRPr lang="en-US" sz="1600" dirty="0"/>
          </a:p>
        </p:txBody>
      </p:sp>
      <p:sp>
        <p:nvSpPr>
          <p:cNvPr id="42" name="TextBox 41">
            <a:extLst>
              <a:ext uri="{FF2B5EF4-FFF2-40B4-BE49-F238E27FC236}">
                <a16:creationId xmlns:a16="http://schemas.microsoft.com/office/drawing/2014/main" id="{28BC9E2E-C1AA-7C49-AEEE-3EA5D5DBF9A3}"/>
              </a:ext>
            </a:extLst>
          </p:cNvPr>
          <p:cNvSpPr txBox="1"/>
          <p:nvPr/>
        </p:nvSpPr>
        <p:spPr>
          <a:xfrm>
            <a:off x="2342877" y="1875411"/>
            <a:ext cx="865279" cy="830997"/>
          </a:xfrm>
          <a:prstGeom prst="rect">
            <a:avLst/>
          </a:prstGeom>
          <a:noFill/>
        </p:spPr>
        <p:txBody>
          <a:bodyPr wrap="square" rtlCol="0">
            <a:spAutoFit/>
          </a:bodyPr>
          <a:lstStyle/>
          <a:p>
            <a:r>
              <a:rPr lang="en-US" sz="4800" b="1" dirty="0">
                <a:solidFill>
                  <a:srgbClr val="FF0000"/>
                </a:solidFill>
              </a:rPr>
              <a:t>10</a:t>
            </a:r>
          </a:p>
        </p:txBody>
      </p:sp>
      <p:sp>
        <p:nvSpPr>
          <p:cNvPr id="43" name="TextBox 42">
            <a:extLst>
              <a:ext uri="{FF2B5EF4-FFF2-40B4-BE49-F238E27FC236}">
                <a16:creationId xmlns:a16="http://schemas.microsoft.com/office/drawing/2014/main" id="{FD9B5F9E-4E15-9A4D-8BF0-6D323A73F6D7}"/>
              </a:ext>
            </a:extLst>
          </p:cNvPr>
          <p:cNvSpPr txBox="1"/>
          <p:nvPr/>
        </p:nvSpPr>
        <p:spPr>
          <a:xfrm>
            <a:off x="3089719" y="1998522"/>
            <a:ext cx="2810705" cy="584775"/>
          </a:xfrm>
          <a:prstGeom prst="rect">
            <a:avLst/>
          </a:prstGeom>
          <a:noFill/>
        </p:spPr>
        <p:txBody>
          <a:bodyPr wrap="square" rtlCol="0">
            <a:spAutoFit/>
          </a:bodyPr>
          <a:lstStyle/>
          <a:p>
            <a:r>
              <a:rPr lang="en-US" sz="1600" b="1" dirty="0">
                <a:solidFill>
                  <a:srgbClr val="FF0000"/>
                </a:solidFill>
              </a:rPr>
              <a:t>Manuscripts submitted/under review</a:t>
            </a:r>
            <a:endParaRPr lang="en-US" sz="1600" dirty="0"/>
          </a:p>
        </p:txBody>
      </p:sp>
      <p:sp>
        <p:nvSpPr>
          <p:cNvPr id="44" name="TextBox 43">
            <a:extLst>
              <a:ext uri="{FF2B5EF4-FFF2-40B4-BE49-F238E27FC236}">
                <a16:creationId xmlns:a16="http://schemas.microsoft.com/office/drawing/2014/main" id="{30E11A60-B9A6-8C47-8A43-021E59E1DAAC}"/>
              </a:ext>
            </a:extLst>
          </p:cNvPr>
          <p:cNvSpPr txBox="1"/>
          <p:nvPr/>
        </p:nvSpPr>
        <p:spPr>
          <a:xfrm>
            <a:off x="7658363" y="1262028"/>
            <a:ext cx="409303" cy="830997"/>
          </a:xfrm>
          <a:prstGeom prst="rect">
            <a:avLst/>
          </a:prstGeom>
          <a:noFill/>
        </p:spPr>
        <p:txBody>
          <a:bodyPr wrap="square" rtlCol="0">
            <a:spAutoFit/>
          </a:bodyPr>
          <a:lstStyle/>
          <a:p>
            <a:r>
              <a:rPr lang="en-US" sz="4800" b="1" dirty="0">
                <a:solidFill>
                  <a:srgbClr val="FF0000"/>
                </a:solidFill>
              </a:rPr>
              <a:t>1</a:t>
            </a:r>
          </a:p>
        </p:txBody>
      </p:sp>
      <p:sp>
        <p:nvSpPr>
          <p:cNvPr id="45" name="TextBox 44">
            <a:extLst>
              <a:ext uri="{FF2B5EF4-FFF2-40B4-BE49-F238E27FC236}">
                <a16:creationId xmlns:a16="http://schemas.microsoft.com/office/drawing/2014/main" id="{26781055-09D8-0B48-87FF-40FB51810801}"/>
              </a:ext>
            </a:extLst>
          </p:cNvPr>
          <p:cNvSpPr txBox="1"/>
          <p:nvPr/>
        </p:nvSpPr>
        <p:spPr>
          <a:xfrm>
            <a:off x="8058958" y="1385139"/>
            <a:ext cx="1593669" cy="584775"/>
          </a:xfrm>
          <a:prstGeom prst="rect">
            <a:avLst/>
          </a:prstGeom>
          <a:noFill/>
        </p:spPr>
        <p:txBody>
          <a:bodyPr wrap="square" rtlCol="0">
            <a:spAutoFit/>
          </a:bodyPr>
          <a:lstStyle/>
          <a:p>
            <a:r>
              <a:rPr lang="en-US" sz="1600" b="1" dirty="0">
                <a:solidFill>
                  <a:srgbClr val="FF0000"/>
                </a:solidFill>
              </a:rPr>
              <a:t>Book </a:t>
            </a:r>
          </a:p>
          <a:p>
            <a:r>
              <a:rPr lang="en-US" sz="1600" b="1" dirty="0">
                <a:solidFill>
                  <a:srgbClr val="FF0000"/>
                </a:solidFill>
              </a:rPr>
              <a:t>under review</a:t>
            </a:r>
            <a:endParaRPr lang="en-US" sz="1600" dirty="0"/>
          </a:p>
        </p:txBody>
      </p:sp>
      <p:sp>
        <p:nvSpPr>
          <p:cNvPr id="46" name="TextBox 45">
            <a:extLst>
              <a:ext uri="{FF2B5EF4-FFF2-40B4-BE49-F238E27FC236}">
                <a16:creationId xmlns:a16="http://schemas.microsoft.com/office/drawing/2014/main" id="{8E7529B0-084A-6C46-A62C-EDDF163A3645}"/>
              </a:ext>
            </a:extLst>
          </p:cNvPr>
          <p:cNvSpPr txBox="1"/>
          <p:nvPr/>
        </p:nvSpPr>
        <p:spPr>
          <a:xfrm>
            <a:off x="7667072" y="1863545"/>
            <a:ext cx="409303" cy="830997"/>
          </a:xfrm>
          <a:prstGeom prst="rect">
            <a:avLst/>
          </a:prstGeom>
          <a:noFill/>
        </p:spPr>
        <p:txBody>
          <a:bodyPr wrap="square" rtlCol="0">
            <a:spAutoFit/>
          </a:bodyPr>
          <a:lstStyle/>
          <a:p>
            <a:r>
              <a:rPr lang="en-US" sz="4800" b="1" dirty="0">
                <a:solidFill>
                  <a:srgbClr val="FF0000"/>
                </a:solidFill>
              </a:rPr>
              <a:t>1</a:t>
            </a:r>
          </a:p>
        </p:txBody>
      </p:sp>
      <p:sp>
        <p:nvSpPr>
          <p:cNvPr id="47" name="TextBox 46">
            <a:extLst>
              <a:ext uri="{FF2B5EF4-FFF2-40B4-BE49-F238E27FC236}">
                <a16:creationId xmlns:a16="http://schemas.microsoft.com/office/drawing/2014/main" id="{C4FAC92F-30D0-0840-B3DA-DCD221302146}"/>
              </a:ext>
            </a:extLst>
          </p:cNvPr>
          <p:cNvSpPr txBox="1"/>
          <p:nvPr/>
        </p:nvSpPr>
        <p:spPr>
          <a:xfrm>
            <a:off x="8067666" y="1986656"/>
            <a:ext cx="2007659" cy="584775"/>
          </a:xfrm>
          <a:prstGeom prst="rect">
            <a:avLst/>
          </a:prstGeom>
          <a:noFill/>
        </p:spPr>
        <p:txBody>
          <a:bodyPr wrap="square" rtlCol="0">
            <a:spAutoFit/>
          </a:bodyPr>
          <a:lstStyle/>
          <a:p>
            <a:r>
              <a:rPr lang="en-US" sz="1600" b="1" dirty="0">
                <a:solidFill>
                  <a:srgbClr val="FF0000"/>
                </a:solidFill>
              </a:rPr>
              <a:t>Interdisciplinary session convened</a:t>
            </a:r>
            <a:endParaRPr lang="en-US" sz="1600" dirty="0"/>
          </a:p>
        </p:txBody>
      </p:sp>
      <p:sp>
        <p:nvSpPr>
          <p:cNvPr id="48" name="TextBox 47">
            <a:extLst>
              <a:ext uri="{FF2B5EF4-FFF2-40B4-BE49-F238E27FC236}">
                <a16:creationId xmlns:a16="http://schemas.microsoft.com/office/drawing/2014/main" id="{3ABBDCA5-DDB0-904A-99FE-5150757E82FD}"/>
              </a:ext>
            </a:extLst>
          </p:cNvPr>
          <p:cNvSpPr txBox="1"/>
          <p:nvPr/>
        </p:nvSpPr>
        <p:spPr>
          <a:xfrm>
            <a:off x="5639787" y="1873994"/>
            <a:ext cx="409303" cy="830997"/>
          </a:xfrm>
          <a:prstGeom prst="rect">
            <a:avLst/>
          </a:prstGeom>
          <a:noFill/>
        </p:spPr>
        <p:txBody>
          <a:bodyPr wrap="square" rtlCol="0">
            <a:spAutoFit/>
          </a:bodyPr>
          <a:lstStyle/>
          <a:p>
            <a:r>
              <a:rPr lang="en-US" sz="4800" b="1" dirty="0">
                <a:solidFill>
                  <a:srgbClr val="FF0000"/>
                </a:solidFill>
              </a:rPr>
              <a:t>1</a:t>
            </a:r>
          </a:p>
        </p:txBody>
      </p:sp>
      <p:sp>
        <p:nvSpPr>
          <p:cNvPr id="49" name="TextBox 48">
            <a:extLst>
              <a:ext uri="{FF2B5EF4-FFF2-40B4-BE49-F238E27FC236}">
                <a16:creationId xmlns:a16="http://schemas.microsoft.com/office/drawing/2014/main" id="{B6A33DD4-8DDB-9B48-8F6B-C777A0DAE5B7}"/>
              </a:ext>
            </a:extLst>
          </p:cNvPr>
          <p:cNvSpPr txBox="1"/>
          <p:nvPr/>
        </p:nvSpPr>
        <p:spPr>
          <a:xfrm>
            <a:off x="6040381" y="1997105"/>
            <a:ext cx="1200975" cy="584775"/>
          </a:xfrm>
          <a:prstGeom prst="rect">
            <a:avLst/>
          </a:prstGeom>
          <a:noFill/>
        </p:spPr>
        <p:txBody>
          <a:bodyPr wrap="square" rtlCol="0">
            <a:spAutoFit/>
          </a:bodyPr>
          <a:lstStyle/>
          <a:p>
            <a:r>
              <a:rPr lang="en-US" sz="1600" b="1" dirty="0">
                <a:solidFill>
                  <a:srgbClr val="FF0000"/>
                </a:solidFill>
              </a:rPr>
              <a:t>Website set up</a:t>
            </a:r>
            <a:endParaRPr lang="en-US" sz="1600" dirty="0"/>
          </a:p>
        </p:txBody>
      </p:sp>
      <p:sp>
        <p:nvSpPr>
          <p:cNvPr id="50" name="TextBox 49">
            <a:extLst>
              <a:ext uri="{FF2B5EF4-FFF2-40B4-BE49-F238E27FC236}">
                <a16:creationId xmlns:a16="http://schemas.microsoft.com/office/drawing/2014/main" id="{9B79E5CF-5040-894D-8CD8-82BCC8A1EEE2}"/>
              </a:ext>
            </a:extLst>
          </p:cNvPr>
          <p:cNvSpPr txBox="1"/>
          <p:nvPr/>
        </p:nvSpPr>
        <p:spPr>
          <a:xfrm>
            <a:off x="2298779" y="2462085"/>
            <a:ext cx="971128" cy="830997"/>
          </a:xfrm>
          <a:prstGeom prst="rect">
            <a:avLst/>
          </a:prstGeom>
          <a:noFill/>
        </p:spPr>
        <p:txBody>
          <a:bodyPr wrap="square" rtlCol="0">
            <a:spAutoFit/>
          </a:bodyPr>
          <a:lstStyle/>
          <a:p>
            <a:r>
              <a:rPr lang="en-US" sz="4800" b="1" dirty="0">
                <a:solidFill>
                  <a:srgbClr val="FF0000"/>
                </a:solidFill>
              </a:rPr>
              <a:t>7+</a:t>
            </a:r>
          </a:p>
        </p:txBody>
      </p:sp>
      <p:sp>
        <p:nvSpPr>
          <p:cNvPr id="51" name="TextBox 50">
            <a:extLst>
              <a:ext uri="{FF2B5EF4-FFF2-40B4-BE49-F238E27FC236}">
                <a16:creationId xmlns:a16="http://schemas.microsoft.com/office/drawing/2014/main" id="{5EE9B501-E2A8-E94F-B143-91F5BE55CD15}"/>
              </a:ext>
            </a:extLst>
          </p:cNvPr>
          <p:cNvSpPr txBox="1"/>
          <p:nvPr/>
        </p:nvSpPr>
        <p:spPr>
          <a:xfrm>
            <a:off x="3096220" y="2598417"/>
            <a:ext cx="2007658" cy="584775"/>
          </a:xfrm>
          <a:prstGeom prst="rect">
            <a:avLst/>
          </a:prstGeom>
          <a:noFill/>
        </p:spPr>
        <p:txBody>
          <a:bodyPr wrap="square" rtlCol="0">
            <a:spAutoFit/>
          </a:bodyPr>
          <a:lstStyle/>
          <a:p>
            <a:r>
              <a:rPr lang="en-US" sz="1600" b="1" dirty="0">
                <a:solidFill>
                  <a:srgbClr val="FF0000"/>
                </a:solidFill>
              </a:rPr>
              <a:t>Manuscripts under preparation</a:t>
            </a:r>
            <a:endParaRPr lang="en-US" sz="1600" dirty="0"/>
          </a:p>
        </p:txBody>
      </p:sp>
      <p:sp>
        <p:nvSpPr>
          <p:cNvPr id="52" name="TextBox 51">
            <a:extLst>
              <a:ext uri="{FF2B5EF4-FFF2-40B4-BE49-F238E27FC236}">
                <a16:creationId xmlns:a16="http://schemas.microsoft.com/office/drawing/2014/main" id="{1658A6B4-7E03-2541-A220-7DECAF9A5E58}"/>
              </a:ext>
            </a:extLst>
          </p:cNvPr>
          <p:cNvSpPr txBox="1"/>
          <p:nvPr/>
        </p:nvSpPr>
        <p:spPr>
          <a:xfrm>
            <a:off x="5644845" y="2490979"/>
            <a:ext cx="409303" cy="830997"/>
          </a:xfrm>
          <a:prstGeom prst="rect">
            <a:avLst/>
          </a:prstGeom>
          <a:noFill/>
        </p:spPr>
        <p:txBody>
          <a:bodyPr wrap="square" rtlCol="0">
            <a:spAutoFit/>
          </a:bodyPr>
          <a:lstStyle/>
          <a:p>
            <a:r>
              <a:rPr lang="en-US" sz="4800" b="1" dirty="0">
                <a:solidFill>
                  <a:srgbClr val="FF0000"/>
                </a:solidFill>
              </a:rPr>
              <a:t>1</a:t>
            </a:r>
          </a:p>
        </p:txBody>
      </p:sp>
      <p:sp>
        <p:nvSpPr>
          <p:cNvPr id="53" name="TextBox 52">
            <a:extLst>
              <a:ext uri="{FF2B5EF4-FFF2-40B4-BE49-F238E27FC236}">
                <a16:creationId xmlns:a16="http://schemas.microsoft.com/office/drawing/2014/main" id="{EF4B3E06-DE0E-AB48-935E-CAED11533983}"/>
              </a:ext>
            </a:extLst>
          </p:cNvPr>
          <p:cNvSpPr txBox="1"/>
          <p:nvPr/>
        </p:nvSpPr>
        <p:spPr>
          <a:xfrm>
            <a:off x="6045439" y="2614090"/>
            <a:ext cx="1800456" cy="584775"/>
          </a:xfrm>
          <a:prstGeom prst="rect">
            <a:avLst/>
          </a:prstGeom>
          <a:noFill/>
        </p:spPr>
        <p:txBody>
          <a:bodyPr wrap="square" rtlCol="0">
            <a:spAutoFit/>
          </a:bodyPr>
          <a:lstStyle/>
          <a:p>
            <a:r>
              <a:rPr lang="en-US" sz="1600" b="1" dirty="0">
                <a:solidFill>
                  <a:srgbClr val="FF0000"/>
                </a:solidFill>
              </a:rPr>
              <a:t>Comprehensive database</a:t>
            </a:r>
            <a:endParaRPr lang="en-US" sz="1600" dirty="0"/>
          </a:p>
        </p:txBody>
      </p:sp>
    </p:spTree>
    <p:extLst>
      <p:ext uri="{BB962C8B-B14F-4D97-AF65-F5344CB8AC3E}">
        <p14:creationId xmlns:p14="http://schemas.microsoft.com/office/powerpoint/2010/main" val="301070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02E8D-BFC1-B646-B293-4A985BCB0D06}"/>
              </a:ext>
            </a:extLst>
          </p:cNvPr>
          <p:cNvSpPr>
            <a:spLocks noGrp="1"/>
          </p:cNvSpPr>
          <p:nvPr>
            <p:ph type="sldNum" sz="quarter" idx="12"/>
          </p:nvPr>
        </p:nvSpPr>
        <p:spPr/>
        <p:txBody>
          <a:bodyPr/>
          <a:lstStyle/>
          <a:p>
            <a:fld id="{4FAB73BC-B049-4115-A692-8D63A059BFB8}" type="slidenum">
              <a:rPr lang="en-US" smtClean="0"/>
              <a:t>80</a:t>
            </a:fld>
            <a:endParaRPr lang="en-US"/>
          </a:p>
        </p:txBody>
      </p:sp>
      <p:sp>
        <p:nvSpPr>
          <p:cNvPr id="3" name="Title 2">
            <a:extLst>
              <a:ext uri="{FF2B5EF4-FFF2-40B4-BE49-F238E27FC236}">
                <a16:creationId xmlns:a16="http://schemas.microsoft.com/office/drawing/2014/main" id="{9437A480-9C89-3A44-9B1F-CA69B4D385B0}"/>
              </a:ext>
            </a:extLst>
          </p:cNvPr>
          <p:cNvSpPr>
            <a:spLocks noGrp="1"/>
          </p:cNvSpPr>
          <p:nvPr>
            <p:ph type="title"/>
          </p:nvPr>
        </p:nvSpPr>
        <p:spPr/>
        <p:txBody>
          <a:bodyPr/>
          <a:lstStyle/>
          <a:p>
            <a:r>
              <a:rPr lang="en-US" dirty="0"/>
              <a:t>Scenario Tools &amp; analysis</a:t>
            </a:r>
          </a:p>
        </p:txBody>
      </p:sp>
      <p:sp>
        <p:nvSpPr>
          <p:cNvPr id="5" name="TextBox 4">
            <a:extLst>
              <a:ext uri="{FF2B5EF4-FFF2-40B4-BE49-F238E27FC236}">
                <a16:creationId xmlns:a16="http://schemas.microsoft.com/office/drawing/2014/main" id="{1B12B61C-1F3C-194A-B95B-B7BE3449368D}"/>
              </a:ext>
            </a:extLst>
          </p:cNvPr>
          <p:cNvSpPr txBox="1"/>
          <p:nvPr/>
        </p:nvSpPr>
        <p:spPr>
          <a:xfrm>
            <a:off x="5391166" y="3811910"/>
            <a:ext cx="6339591" cy="2677656"/>
          </a:xfrm>
          <a:prstGeom prst="rect">
            <a:avLst/>
          </a:prstGeom>
          <a:noFill/>
        </p:spPr>
        <p:txBody>
          <a:bodyPr wrap="square" rtlCol="0">
            <a:spAutoFit/>
          </a:bodyPr>
          <a:lstStyle/>
          <a:p>
            <a:r>
              <a:rPr lang="en-US" sz="2000" dirty="0">
                <a:solidFill>
                  <a:schemeClr val="accent1"/>
                </a:solidFill>
              </a:rPr>
              <a:t>Food Shock Cascade model </a:t>
            </a:r>
            <a:r>
              <a:rPr lang="en-US" sz="2000" dirty="0"/>
              <a:t>computes chain-reactions due to production anomalies (e.g. our US Dust Bowl paper) BUT here we simplify – for harmonization purposes – looking only at a </a:t>
            </a:r>
            <a:r>
              <a:rPr lang="en-US" sz="2000" dirty="0">
                <a:solidFill>
                  <a:schemeClr val="accent2">
                    <a:lumMod val="60000"/>
                    <a:lumOff val="40000"/>
                  </a:schemeClr>
                </a:solidFill>
              </a:rPr>
              <a:t>supply balance</a:t>
            </a:r>
            <a:r>
              <a:rPr lang="en-US" sz="2000" dirty="0"/>
              <a:t> for scenarios: </a:t>
            </a:r>
          </a:p>
          <a:p>
            <a:endParaRPr lang="en-US" sz="2000" dirty="0"/>
          </a:p>
          <a:p>
            <a:r>
              <a:rPr lang="en-US" sz="2400" b="1" dirty="0">
                <a:solidFill>
                  <a:schemeClr val="accent2">
                    <a:lumMod val="60000"/>
                    <a:lumOff val="40000"/>
                  </a:schemeClr>
                </a:solidFill>
              </a:rPr>
              <a:t>Domestic Supply = Domestic Production + Imports – Exports + Reserve Use</a:t>
            </a:r>
          </a:p>
        </p:txBody>
      </p:sp>
      <p:sp>
        <p:nvSpPr>
          <p:cNvPr id="7" name="TextBox 6">
            <a:extLst>
              <a:ext uri="{FF2B5EF4-FFF2-40B4-BE49-F238E27FC236}">
                <a16:creationId xmlns:a16="http://schemas.microsoft.com/office/drawing/2014/main" id="{4325851F-D132-AA48-B3E9-676E77730F4B}"/>
              </a:ext>
            </a:extLst>
          </p:cNvPr>
          <p:cNvSpPr txBox="1"/>
          <p:nvPr/>
        </p:nvSpPr>
        <p:spPr>
          <a:xfrm>
            <a:off x="602974" y="1427583"/>
            <a:ext cx="6307494" cy="2062103"/>
          </a:xfrm>
          <a:prstGeom prst="rect">
            <a:avLst/>
          </a:prstGeom>
          <a:noFill/>
        </p:spPr>
        <p:txBody>
          <a:bodyPr wrap="square" rtlCol="0">
            <a:spAutoFit/>
          </a:bodyPr>
          <a:lstStyle/>
          <a:p>
            <a:r>
              <a:rPr lang="en-US" sz="2400" dirty="0"/>
              <a:t>We use the </a:t>
            </a:r>
            <a:r>
              <a:rPr lang="en-US" sz="2400" dirty="0">
                <a:solidFill>
                  <a:schemeClr val="accent1">
                    <a:lumMod val="60000"/>
                    <a:lumOff val="40000"/>
                  </a:schemeClr>
                </a:solidFill>
              </a:rPr>
              <a:t>Trade </a:t>
            </a:r>
            <a:r>
              <a:rPr lang="en-US" sz="2400" dirty="0" err="1">
                <a:solidFill>
                  <a:schemeClr val="accent1">
                    <a:lumMod val="60000"/>
                    <a:lumOff val="40000"/>
                  </a:schemeClr>
                </a:solidFill>
              </a:rPr>
              <a:t>WIth</a:t>
            </a:r>
            <a:r>
              <a:rPr lang="en-US" sz="2400" dirty="0">
                <a:solidFill>
                  <a:schemeClr val="accent1">
                    <a:lumMod val="60000"/>
                    <a:lumOff val="40000"/>
                  </a:schemeClr>
                </a:solidFill>
              </a:rPr>
              <a:t> Storage (TWIST) </a:t>
            </a:r>
            <a:r>
              <a:rPr lang="en-US" sz="2400" dirty="0"/>
              <a:t>to: </a:t>
            </a:r>
          </a:p>
          <a:p>
            <a:pPr marL="342900" indent="-342900">
              <a:buFont typeface="Arial" panose="020B0604020202020204" pitchFamily="34" charset="0"/>
              <a:buChar char="•"/>
            </a:pPr>
            <a:r>
              <a:rPr lang="en-US" sz="2000" dirty="0"/>
              <a:t>Quantitatively model </a:t>
            </a:r>
            <a:r>
              <a:rPr lang="en-US" sz="2000" i="1" dirty="0">
                <a:solidFill>
                  <a:schemeClr val="accent2">
                    <a:lumMod val="60000"/>
                    <a:lumOff val="40000"/>
                  </a:schemeClr>
                </a:solidFill>
              </a:rPr>
              <a:t>world market prices </a:t>
            </a:r>
            <a:r>
              <a:rPr lang="en-US" sz="2000" dirty="0"/>
              <a:t>and storage movements in world regions</a:t>
            </a:r>
          </a:p>
          <a:p>
            <a:pPr marL="342900" indent="-342900">
              <a:buFont typeface="Arial" panose="020B0604020202020204" pitchFamily="34" charset="0"/>
              <a:buChar char="•"/>
            </a:pPr>
            <a:r>
              <a:rPr lang="en-US" sz="2000" dirty="0"/>
              <a:t>Accounts for trade policies, commercial and public inventory holding</a:t>
            </a:r>
          </a:p>
          <a:p>
            <a:endParaRPr lang="en-US" sz="2400" dirty="0">
              <a:solidFill>
                <a:schemeClr val="accent2">
                  <a:lumMod val="75000"/>
                </a:schemeClr>
              </a:solidFill>
            </a:endParaRPr>
          </a:p>
        </p:txBody>
      </p:sp>
      <p:pic>
        <p:nvPicPr>
          <p:cNvPr id="9" name="Picture 8">
            <a:extLst>
              <a:ext uri="{FF2B5EF4-FFF2-40B4-BE49-F238E27FC236}">
                <a16:creationId xmlns:a16="http://schemas.microsoft.com/office/drawing/2014/main" id="{2ABA2C04-8A02-1C48-8820-CE75488EC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16" y="3365366"/>
            <a:ext cx="4864100" cy="3124200"/>
          </a:xfrm>
          <a:prstGeom prst="rect">
            <a:avLst/>
          </a:prstGeom>
        </p:spPr>
      </p:pic>
      <p:pic>
        <p:nvPicPr>
          <p:cNvPr id="11" name="Picture 10">
            <a:extLst>
              <a:ext uri="{FF2B5EF4-FFF2-40B4-BE49-F238E27FC236}">
                <a16:creationId xmlns:a16="http://schemas.microsoft.com/office/drawing/2014/main" id="{88A2C6BB-390B-6E4F-B2D9-8E373A7DB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468" y="1148898"/>
            <a:ext cx="3683000" cy="2501900"/>
          </a:xfrm>
          <a:prstGeom prst="rect">
            <a:avLst/>
          </a:prstGeom>
        </p:spPr>
      </p:pic>
    </p:spTree>
    <p:extLst>
      <p:ext uri="{BB962C8B-B14F-4D97-AF65-F5344CB8AC3E}">
        <p14:creationId xmlns:p14="http://schemas.microsoft.com/office/powerpoint/2010/main" val="26281899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322D3F-2CF1-F54F-82B0-45BC72E230FF}"/>
              </a:ext>
            </a:extLst>
          </p:cNvPr>
          <p:cNvSpPr>
            <a:spLocks noGrp="1"/>
          </p:cNvSpPr>
          <p:nvPr>
            <p:ph type="sldNum" sz="quarter" idx="12"/>
          </p:nvPr>
        </p:nvSpPr>
        <p:spPr/>
        <p:txBody>
          <a:bodyPr/>
          <a:lstStyle/>
          <a:p>
            <a:fld id="{4FAB73BC-B049-4115-A692-8D63A059BFB8}" type="slidenum">
              <a:rPr lang="en-US" smtClean="0"/>
              <a:t>81</a:t>
            </a:fld>
            <a:endParaRPr lang="en-US"/>
          </a:p>
        </p:txBody>
      </p:sp>
      <p:sp>
        <p:nvSpPr>
          <p:cNvPr id="3" name="Title 2">
            <a:extLst>
              <a:ext uri="{FF2B5EF4-FFF2-40B4-BE49-F238E27FC236}">
                <a16:creationId xmlns:a16="http://schemas.microsoft.com/office/drawing/2014/main" id="{27020654-B0F5-F048-95B6-886ECCD0B78A}"/>
              </a:ext>
            </a:extLst>
          </p:cNvPr>
          <p:cNvSpPr>
            <a:spLocks noGrp="1"/>
          </p:cNvSpPr>
          <p:nvPr>
            <p:ph type="title"/>
          </p:nvPr>
        </p:nvSpPr>
        <p:spPr/>
        <p:txBody>
          <a:bodyPr/>
          <a:lstStyle/>
          <a:p>
            <a:r>
              <a:rPr lang="en-US" dirty="0"/>
              <a:t>Defining COVID-19 food scenarios</a:t>
            </a:r>
          </a:p>
        </p:txBody>
      </p:sp>
      <p:graphicFrame>
        <p:nvGraphicFramePr>
          <p:cNvPr id="5" name="Table 4">
            <a:extLst>
              <a:ext uri="{FF2B5EF4-FFF2-40B4-BE49-F238E27FC236}">
                <a16:creationId xmlns:a16="http://schemas.microsoft.com/office/drawing/2014/main" id="{0D4B3139-2F86-FC41-BA86-AA8EBC9207D2}"/>
              </a:ext>
            </a:extLst>
          </p:cNvPr>
          <p:cNvGraphicFramePr>
            <a:graphicFrameLocks noGrp="1"/>
          </p:cNvGraphicFramePr>
          <p:nvPr/>
        </p:nvGraphicFramePr>
        <p:xfrm>
          <a:off x="121222" y="1343161"/>
          <a:ext cx="3874002" cy="3602067"/>
        </p:xfrm>
        <a:graphic>
          <a:graphicData uri="http://schemas.openxmlformats.org/drawingml/2006/table">
            <a:tbl>
              <a:tblPr firstRow="1">
                <a:tableStyleId>{85BE263C-DBD7-4A20-BB59-AAB30ACAA65A}</a:tableStyleId>
              </a:tblPr>
              <a:tblGrid>
                <a:gridCol w="2296557">
                  <a:extLst>
                    <a:ext uri="{9D8B030D-6E8A-4147-A177-3AD203B41FA5}">
                      <a16:colId xmlns:a16="http://schemas.microsoft.com/office/drawing/2014/main" val="3938753014"/>
                    </a:ext>
                  </a:extLst>
                </a:gridCol>
                <a:gridCol w="1577445">
                  <a:extLst>
                    <a:ext uri="{9D8B030D-6E8A-4147-A177-3AD203B41FA5}">
                      <a16:colId xmlns:a16="http://schemas.microsoft.com/office/drawing/2014/main" val="435973090"/>
                    </a:ext>
                  </a:extLst>
                </a:gridCol>
              </a:tblGrid>
              <a:tr h="967867">
                <a:tc>
                  <a:txBody>
                    <a:bodyPr/>
                    <a:lstStyle/>
                    <a:p>
                      <a:pPr algn="ctr" fontAlgn="b"/>
                      <a:r>
                        <a:rPr lang="en-US" sz="2000" u="none" strike="noStrike" dirty="0">
                          <a:effectLst/>
                        </a:rPr>
                        <a:t>Country</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Wheat Production Decline</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0982279"/>
                  </a:ext>
                </a:extLst>
              </a:tr>
              <a:tr h="329275">
                <a:tc>
                  <a:txBody>
                    <a:bodyPr/>
                    <a:lstStyle/>
                    <a:p>
                      <a:pPr algn="ctr" fontAlgn="b"/>
                      <a:r>
                        <a:rPr lang="en-US" sz="2000" u="none" strike="noStrike" dirty="0">
                          <a:effectLst/>
                        </a:rPr>
                        <a:t>Kenya</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0.49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9622842"/>
                  </a:ext>
                </a:extLst>
              </a:tr>
              <a:tr h="329275">
                <a:tc>
                  <a:txBody>
                    <a:bodyPr/>
                    <a:lstStyle/>
                    <a:p>
                      <a:pPr algn="ctr" fontAlgn="b"/>
                      <a:r>
                        <a:rPr lang="en-US" sz="2000" u="none" strike="noStrike" dirty="0">
                          <a:effectLst/>
                        </a:rPr>
                        <a:t>Saudi Arabia</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0.45</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0865862"/>
                  </a:ext>
                </a:extLst>
              </a:tr>
              <a:tr h="329275">
                <a:tc>
                  <a:txBody>
                    <a:bodyPr/>
                    <a:lstStyle/>
                    <a:p>
                      <a:pPr algn="ctr" fontAlgn="b"/>
                      <a:r>
                        <a:rPr lang="en-US" sz="2000" u="none" strike="noStrike" dirty="0">
                          <a:effectLst/>
                        </a:rPr>
                        <a:t>Yemen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0.23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8131639"/>
                  </a:ext>
                </a:extLst>
              </a:tr>
              <a:tr h="329275">
                <a:tc>
                  <a:txBody>
                    <a:bodyPr/>
                    <a:lstStyle/>
                    <a:p>
                      <a:pPr algn="ctr" fontAlgn="b"/>
                      <a:r>
                        <a:rPr lang="en-US" sz="2000" b="1" i="0" u="none" strike="noStrike" dirty="0">
                          <a:solidFill>
                            <a:srgbClr val="0070C0"/>
                          </a:solidFill>
                          <a:effectLst/>
                        </a:rPr>
                        <a:t>Ukraine</a:t>
                      </a:r>
                      <a:endParaRPr lang="en-US"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a:solidFill>
                            <a:srgbClr val="0070C0"/>
                          </a:solidFill>
                          <a:effectLst/>
                        </a:rPr>
                        <a:t>0.21</a:t>
                      </a:r>
                      <a:endParaRPr lang="en-US"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7721157"/>
                  </a:ext>
                </a:extLst>
              </a:tr>
              <a:tr h="329275">
                <a:tc>
                  <a:txBody>
                    <a:bodyPr/>
                    <a:lstStyle/>
                    <a:p>
                      <a:pPr algn="ctr" fontAlgn="b"/>
                      <a:r>
                        <a:rPr lang="en-US" sz="2000" b="1" dirty="0">
                          <a:solidFill>
                            <a:srgbClr val="0070C0"/>
                          </a:solidFill>
                          <a:effectLst/>
                        </a:rPr>
                        <a:t>Kazakhstan</a:t>
                      </a:r>
                      <a:endParaRPr lang="en-US"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solidFill>
                            <a:srgbClr val="0070C0"/>
                          </a:solidFill>
                          <a:effectLst/>
                        </a:rPr>
                        <a:t>0.18</a:t>
                      </a:r>
                      <a:endParaRPr lang="en-US"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8024430"/>
                  </a:ext>
                </a:extLst>
              </a:tr>
              <a:tr h="329275">
                <a:tc>
                  <a:txBody>
                    <a:bodyPr/>
                    <a:lstStyle/>
                    <a:p>
                      <a:pPr algn="ctr" fontAlgn="b"/>
                      <a:r>
                        <a:rPr lang="en-US" sz="2000" u="none" strike="noStrike" dirty="0">
                          <a:effectLst/>
                        </a:rPr>
                        <a:t>Iran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0.10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7684965"/>
                  </a:ext>
                </a:extLst>
              </a:tr>
              <a:tr h="329275">
                <a:tc>
                  <a:txBody>
                    <a:bodyPr/>
                    <a:lstStyle/>
                    <a:p>
                      <a:pPr algn="ctr" fontAlgn="b"/>
                      <a:r>
                        <a:rPr lang="en-US" sz="2000" u="none" strike="noStrike" dirty="0">
                          <a:effectLst/>
                        </a:rPr>
                        <a:t>Ethiopia</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0.09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8535609"/>
                  </a:ext>
                </a:extLst>
              </a:tr>
              <a:tr h="329275">
                <a:tc>
                  <a:txBody>
                    <a:bodyPr/>
                    <a:lstStyle/>
                    <a:p>
                      <a:pPr algn="ctr" fontAlgn="b"/>
                      <a:r>
                        <a:rPr lang="en-US" sz="2000" b="1" u="none" strike="noStrike" dirty="0">
                          <a:solidFill>
                            <a:srgbClr val="0070C0"/>
                          </a:solidFill>
                          <a:effectLst/>
                        </a:rPr>
                        <a:t>Russia</a:t>
                      </a:r>
                      <a:endParaRPr lang="en-US"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solidFill>
                            <a:srgbClr val="0070C0"/>
                          </a:solidFill>
                          <a:effectLst/>
                        </a:rPr>
                        <a:t>0.08</a:t>
                      </a:r>
                      <a:endParaRPr lang="en-US"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2374153"/>
                  </a:ext>
                </a:extLst>
              </a:tr>
            </a:tbl>
          </a:graphicData>
        </a:graphic>
      </p:graphicFrame>
      <p:graphicFrame>
        <p:nvGraphicFramePr>
          <p:cNvPr id="6" name="Table 5">
            <a:extLst>
              <a:ext uri="{FF2B5EF4-FFF2-40B4-BE49-F238E27FC236}">
                <a16:creationId xmlns:a16="http://schemas.microsoft.com/office/drawing/2014/main" id="{EB7ED351-A7E7-334D-9F66-F618D3996D53}"/>
              </a:ext>
            </a:extLst>
          </p:cNvPr>
          <p:cNvGraphicFramePr>
            <a:graphicFrameLocks noGrp="1"/>
          </p:cNvGraphicFramePr>
          <p:nvPr/>
        </p:nvGraphicFramePr>
        <p:xfrm>
          <a:off x="4156303" y="1343160"/>
          <a:ext cx="3874002" cy="3438525"/>
        </p:xfrm>
        <a:graphic>
          <a:graphicData uri="http://schemas.openxmlformats.org/drawingml/2006/table">
            <a:tbl>
              <a:tblPr firstRow="1">
                <a:tableStyleId>{EB344D84-9AFB-497E-A393-DC336BA19D2E}</a:tableStyleId>
              </a:tblPr>
              <a:tblGrid>
                <a:gridCol w="2296557">
                  <a:extLst>
                    <a:ext uri="{9D8B030D-6E8A-4147-A177-3AD203B41FA5}">
                      <a16:colId xmlns:a16="http://schemas.microsoft.com/office/drawing/2014/main" val="3938753014"/>
                    </a:ext>
                  </a:extLst>
                </a:gridCol>
                <a:gridCol w="1577445">
                  <a:extLst>
                    <a:ext uri="{9D8B030D-6E8A-4147-A177-3AD203B41FA5}">
                      <a16:colId xmlns:a16="http://schemas.microsoft.com/office/drawing/2014/main" val="435973090"/>
                    </a:ext>
                  </a:extLst>
                </a:gridCol>
              </a:tblGrid>
              <a:tr h="203200">
                <a:tc>
                  <a:txBody>
                    <a:bodyPr/>
                    <a:lstStyle/>
                    <a:p>
                      <a:pPr algn="ctr" fontAlgn="b"/>
                      <a:r>
                        <a:rPr lang="en-US" sz="2000" u="none" strike="noStrike" dirty="0">
                          <a:effectLst/>
                        </a:rPr>
                        <a:t>Country</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Rice Production Decline</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0982279"/>
                  </a:ext>
                </a:extLst>
              </a:tr>
              <a:tr h="203200">
                <a:tc>
                  <a:txBody>
                    <a:bodyPr/>
                    <a:lstStyle/>
                    <a:p>
                      <a:pPr algn="ctr" fontAlgn="b"/>
                      <a:r>
                        <a:rPr lang="en-US" sz="2000" u="none" strike="noStrike" dirty="0">
                          <a:effectLst/>
                        </a:rPr>
                        <a:t>Kenya</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rPr>
                        <a:t>0.34</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369622842"/>
                  </a:ext>
                </a:extLst>
              </a:tr>
              <a:tr h="203200">
                <a:tc>
                  <a:txBody>
                    <a:bodyPr/>
                    <a:lstStyle/>
                    <a:p>
                      <a:pPr algn="ctr" fontAlgn="b"/>
                      <a:r>
                        <a:rPr lang="en-US" sz="2000" u="none" strike="noStrike" dirty="0">
                          <a:effectLst/>
                        </a:rPr>
                        <a:t>Pakistan</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rPr>
                        <a:t>0.20</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840865862"/>
                  </a:ext>
                </a:extLst>
              </a:tr>
              <a:tr h="276934">
                <a:tc>
                  <a:txBody>
                    <a:bodyPr/>
                    <a:lstStyle/>
                    <a:p>
                      <a:pPr algn="ctr" fontAlgn="b"/>
                      <a:r>
                        <a:rPr lang="en-US" sz="2000" u="none" strike="noStrike" dirty="0">
                          <a:effectLst/>
                        </a:rPr>
                        <a:t>Iran</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rPr>
                        <a:t>0.19</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138131639"/>
                  </a:ext>
                </a:extLst>
              </a:tr>
              <a:tr h="203200">
                <a:tc>
                  <a:txBody>
                    <a:bodyPr/>
                    <a:lstStyle/>
                    <a:p>
                      <a:pPr algn="ctr" fontAlgn="b"/>
                      <a:r>
                        <a:rPr lang="en-US" sz="2000" b="1" u="none" strike="noStrike" dirty="0">
                          <a:solidFill>
                            <a:srgbClr val="0070C0"/>
                          </a:solidFill>
                          <a:effectLst/>
                        </a:rPr>
                        <a:t>Thailand</a:t>
                      </a:r>
                      <a:endParaRPr lang="en-US" sz="2000" b="1" i="0" u="none" strike="noStrike" dirty="0">
                        <a:solidFill>
                          <a:srgbClr val="0070C0"/>
                        </a:solidFill>
                        <a:effectLst/>
                        <a:latin typeface="+mn-lt"/>
                      </a:endParaRPr>
                    </a:p>
                  </a:txBody>
                  <a:tcPr marL="9525" marR="9525" marT="9525" marB="0" anchor="b"/>
                </a:tc>
                <a:tc>
                  <a:txBody>
                    <a:bodyPr/>
                    <a:lstStyle/>
                    <a:p>
                      <a:pPr algn="ctr" fontAlgn="b"/>
                      <a:r>
                        <a:rPr lang="en-US" sz="2000" b="1" u="none" strike="noStrike" dirty="0">
                          <a:solidFill>
                            <a:srgbClr val="0070C0"/>
                          </a:solidFill>
                          <a:effectLst/>
                        </a:rPr>
                        <a:t>0.021</a:t>
                      </a:r>
                      <a:endParaRPr lang="en-US" sz="2000" b="1" i="0" u="none" strike="noStrike" dirty="0">
                        <a:solidFill>
                          <a:srgbClr val="0070C0"/>
                        </a:solidFill>
                        <a:effectLst/>
                        <a:latin typeface="+mn-lt"/>
                      </a:endParaRPr>
                    </a:p>
                  </a:txBody>
                  <a:tcPr marL="9525" marR="9525" marT="9525" marB="0" anchor="b"/>
                </a:tc>
                <a:extLst>
                  <a:ext uri="{0D108BD9-81ED-4DB2-BD59-A6C34878D82A}">
                    <a16:rowId xmlns:a16="http://schemas.microsoft.com/office/drawing/2014/main" val="3247721157"/>
                  </a:ext>
                </a:extLst>
              </a:tr>
              <a:tr h="203200">
                <a:tc>
                  <a:txBody>
                    <a:bodyPr/>
                    <a:lstStyle/>
                    <a:p>
                      <a:pPr algn="ctr" fontAlgn="b"/>
                      <a:r>
                        <a:rPr lang="en-US" sz="2000" b="1" u="none" strike="noStrike" dirty="0">
                          <a:solidFill>
                            <a:srgbClr val="0070C0"/>
                          </a:solidFill>
                          <a:effectLst/>
                        </a:rPr>
                        <a:t>India</a:t>
                      </a:r>
                      <a:endParaRPr lang="en-US" sz="2000" b="1" i="0" u="none" strike="noStrike" dirty="0">
                        <a:solidFill>
                          <a:srgbClr val="0070C0"/>
                        </a:solidFill>
                        <a:effectLst/>
                        <a:latin typeface="+mn-lt"/>
                      </a:endParaRPr>
                    </a:p>
                  </a:txBody>
                  <a:tcPr marL="9525" marR="9525" marT="9525" marB="0" anchor="b"/>
                </a:tc>
                <a:tc>
                  <a:txBody>
                    <a:bodyPr/>
                    <a:lstStyle/>
                    <a:p>
                      <a:pPr algn="ctr" fontAlgn="b"/>
                      <a:r>
                        <a:rPr lang="en-US" sz="2000" b="1" u="none" strike="noStrike" dirty="0">
                          <a:solidFill>
                            <a:srgbClr val="0070C0"/>
                          </a:solidFill>
                          <a:effectLst/>
                        </a:rPr>
                        <a:t>0.019</a:t>
                      </a:r>
                      <a:endParaRPr lang="en-US" sz="2000" b="1" i="0" u="none" strike="noStrike" dirty="0">
                        <a:solidFill>
                          <a:srgbClr val="0070C0"/>
                        </a:solidFill>
                        <a:effectLst/>
                        <a:latin typeface="+mn-lt"/>
                      </a:endParaRPr>
                    </a:p>
                  </a:txBody>
                  <a:tcPr marL="9525" marR="9525" marT="9525" marB="0" anchor="b"/>
                </a:tc>
                <a:extLst>
                  <a:ext uri="{0D108BD9-81ED-4DB2-BD59-A6C34878D82A}">
                    <a16:rowId xmlns:a16="http://schemas.microsoft.com/office/drawing/2014/main" val="1508024430"/>
                  </a:ext>
                </a:extLst>
              </a:tr>
              <a:tr h="203200">
                <a:tc>
                  <a:txBody>
                    <a:bodyPr/>
                    <a:lstStyle/>
                    <a:p>
                      <a:pPr algn="ctr" fontAlgn="b"/>
                      <a:r>
                        <a:rPr lang="en-US" sz="2000" b="1" u="none" strike="noStrike" dirty="0">
                          <a:solidFill>
                            <a:srgbClr val="0070C0"/>
                          </a:solidFill>
                          <a:effectLst/>
                        </a:rPr>
                        <a:t>Vietnam</a:t>
                      </a:r>
                      <a:endParaRPr lang="en-US" sz="2000" b="1" i="0" u="none" strike="noStrike" dirty="0">
                        <a:solidFill>
                          <a:srgbClr val="0070C0"/>
                        </a:solidFill>
                        <a:effectLst/>
                        <a:latin typeface="+mn-lt"/>
                      </a:endParaRPr>
                    </a:p>
                  </a:txBody>
                  <a:tcPr marL="9525" marR="9525" marT="9525" marB="0" anchor="b"/>
                </a:tc>
                <a:tc>
                  <a:txBody>
                    <a:bodyPr/>
                    <a:lstStyle/>
                    <a:p>
                      <a:pPr algn="ctr" fontAlgn="b"/>
                      <a:r>
                        <a:rPr lang="en-US" sz="2000" b="1" u="none" strike="noStrike" dirty="0">
                          <a:solidFill>
                            <a:srgbClr val="0070C0"/>
                          </a:solidFill>
                          <a:effectLst/>
                        </a:rPr>
                        <a:t>0.0012</a:t>
                      </a:r>
                      <a:endParaRPr lang="en-US" sz="2000" b="1" i="0" u="none" strike="noStrike" dirty="0">
                        <a:solidFill>
                          <a:srgbClr val="0070C0"/>
                        </a:solidFill>
                        <a:effectLst/>
                        <a:latin typeface="+mn-lt"/>
                      </a:endParaRPr>
                    </a:p>
                  </a:txBody>
                  <a:tcPr marL="9525" marR="9525" marT="9525" marB="0" anchor="b"/>
                </a:tc>
                <a:extLst>
                  <a:ext uri="{0D108BD9-81ED-4DB2-BD59-A6C34878D82A}">
                    <a16:rowId xmlns:a16="http://schemas.microsoft.com/office/drawing/2014/main" val="1157684965"/>
                  </a:ext>
                </a:extLst>
              </a:tr>
              <a:tr h="203200">
                <a:tc>
                  <a:txBody>
                    <a:bodyPr/>
                    <a:lstStyle/>
                    <a:p>
                      <a:pPr algn="ctr" fontAlgn="b"/>
                      <a:endParaRPr lang="en-US" sz="2000" b="0" i="0" u="none" strike="noStrike" dirty="0">
                        <a:solidFill>
                          <a:srgbClr val="000000"/>
                        </a:solidFill>
                        <a:effectLst/>
                        <a:latin typeface="+mn-lt"/>
                      </a:endParaRPr>
                    </a:p>
                  </a:txBody>
                  <a:tcPr marL="9525" marR="9525" marT="9525" marB="0" anchor="b"/>
                </a:tc>
                <a:tc>
                  <a:txBody>
                    <a:bodyPr/>
                    <a:lstStyle/>
                    <a:p>
                      <a:pPr algn="ctr" fontAlgn="b"/>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738535609"/>
                  </a:ext>
                </a:extLst>
              </a:tr>
              <a:tr h="203200">
                <a:tc>
                  <a:txBody>
                    <a:bodyPr/>
                    <a:lstStyle/>
                    <a:p>
                      <a:pPr algn="ctr" fontAlgn="b"/>
                      <a:endParaRPr lang="en-US" sz="2000" b="0" i="0" u="none" strike="noStrike" dirty="0">
                        <a:solidFill>
                          <a:srgbClr val="000000"/>
                        </a:solidFill>
                        <a:effectLst/>
                        <a:latin typeface="+mn-lt"/>
                      </a:endParaRPr>
                    </a:p>
                  </a:txBody>
                  <a:tcPr marL="9525" marR="9525" marT="9525" marB="0" anchor="b"/>
                </a:tc>
                <a:tc>
                  <a:txBody>
                    <a:bodyPr/>
                    <a:lstStyle/>
                    <a:p>
                      <a:pPr algn="ctr" fontAlgn="b"/>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902374153"/>
                  </a:ext>
                </a:extLst>
              </a:tr>
            </a:tbl>
          </a:graphicData>
        </a:graphic>
      </p:graphicFrame>
      <p:graphicFrame>
        <p:nvGraphicFramePr>
          <p:cNvPr id="8" name="Table 7">
            <a:extLst>
              <a:ext uri="{FF2B5EF4-FFF2-40B4-BE49-F238E27FC236}">
                <a16:creationId xmlns:a16="http://schemas.microsoft.com/office/drawing/2014/main" id="{C945E7CE-5EB9-7945-A38A-0B1D359316F2}"/>
              </a:ext>
            </a:extLst>
          </p:cNvPr>
          <p:cNvGraphicFramePr>
            <a:graphicFrameLocks noGrp="1"/>
          </p:cNvGraphicFramePr>
          <p:nvPr/>
        </p:nvGraphicFramePr>
        <p:xfrm>
          <a:off x="8191384" y="1343160"/>
          <a:ext cx="3761130" cy="4067175"/>
        </p:xfrm>
        <a:graphic>
          <a:graphicData uri="http://schemas.openxmlformats.org/drawingml/2006/table">
            <a:tbl>
              <a:tblPr firstRow="1">
                <a:tableStyleId>{2A488322-F2BA-4B5B-9748-0D474271808F}</a:tableStyleId>
              </a:tblPr>
              <a:tblGrid>
                <a:gridCol w="1880565">
                  <a:extLst>
                    <a:ext uri="{9D8B030D-6E8A-4147-A177-3AD203B41FA5}">
                      <a16:colId xmlns:a16="http://schemas.microsoft.com/office/drawing/2014/main" val="2531731146"/>
                    </a:ext>
                  </a:extLst>
                </a:gridCol>
                <a:gridCol w="1880565">
                  <a:extLst>
                    <a:ext uri="{9D8B030D-6E8A-4147-A177-3AD203B41FA5}">
                      <a16:colId xmlns:a16="http://schemas.microsoft.com/office/drawing/2014/main" val="3699026060"/>
                    </a:ext>
                  </a:extLst>
                </a:gridCol>
              </a:tblGrid>
              <a:tr h="310288">
                <a:tc>
                  <a:txBody>
                    <a:bodyPr/>
                    <a:lstStyle/>
                    <a:p>
                      <a:pPr algn="ctr" fontAlgn="b"/>
                      <a:r>
                        <a:rPr lang="en-US" sz="2000" u="none" strike="noStrike" dirty="0">
                          <a:effectLst/>
                        </a:rPr>
                        <a:t>Country</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Maize Production Decline</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8138336"/>
                  </a:ext>
                </a:extLst>
              </a:tr>
              <a:tr h="31028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Saudi Arabia</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0.53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3790273"/>
                  </a:ext>
                </a:extLst>
              </a:tr>
              <a:tr h="310288">
                <a:tc>
                  <a:txBody>
                    <a:bodyPr/>
                    <a:lstStyle/>
                    <a:p>
                      <a:pPr algn="ctr" fontAlgn="b"/>
                      <a:r>
                        <a:rPr lang="en-US" sz="2000" u="none" strike="noStrike" dirty="0">
                          <a:effectLst/>
                        </a:rPr>
                        <a:t>Somalia</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0.48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9275523"/>
                  </a:ext>
                </a:extLst>
              </a:tr>
              <a:tr h="310288">
                <a:tc>
                  <a:txBody>
                    <a:bodyPr/>
                    <a:lstStyle/>
                    <a:p>
                      <a:pPr algn="ctr" fontAlgn="b"/>
                      <a:r>
                        <a:rPr lang="en-US" sz="2000" u="none" strike="noStrike" dirty="0">
                          <a:effectLst/>
                        </a:rPr>
                        <a:t>Iran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0.30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1772006"/>
                  </a:ext>
                </a:extLst>
              </a:tr>
              <a:tr h="310288">
                <a:tc>
                  <a:txBody>
                    <a:bodyPr/>
                    <a:lstStyle/>
                    <a:p>
                      <a:pPr algn="ctr" fontAlgn="b"/>
                      <a:r>
                        <a:rPr lang="en-US" sz="2000" u="none" strike="noStrike" dirty="0">
                          <a:effectLst/>
                        </a:rPr>
                        <a:t>Yemen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0.25</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7921589"/>
                  </a:ext>
                </a:extLst>
              </a:tr>
              <a:tr h="310288">
                <a:tc>
                  <a:txBody>
                    <a:bodyPr/>
                    <a:lstStyle/>
                    <a:p>
                      <a:pPr algn="ctr" fontAlgn="b"/>
                      <a:r>
                        <a:rPr lang="en-US" sz="2000" u="none" strike="noStrike" dirty="0">
                          <a:effectLst/>
                        </a:rPr>
                        <a:t>Kenya</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0.15</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3026952"/>
                  </a:ext>
                </a:extLst>
              </a:tr>
              <a:tr h="310288">
                <a:tc>
                  <a:txBody>
                    <a:bodyPr/>
                    <a:lstStyle/>
                    <a:p>
                      <a:pPr algn="ctr" fontAlgn="b"/>
                      <a:r>
                        <a:rPr lang="en-US" sz="2000" b="1" u="none" strike="noStrike" dirty="0">
                          <a:solidFill>
                            <a:srgbClr val="0070C0"/>
                          </a:solidFill>
                          <a:effectLst/>
                        </a:rPr>
                        <a:t>Brazil</a:t>
                      </a:r>
                      <a:endParaRPr lang="en-US"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solidFill>
                            <a:srgbClr val="0070C0"/>
                          </a:solidFill>
                          <a:effectLst/>
                        </a:rPr>
                        <a:t>0.13</a:t>
                      </a:r>
                      <a:endParaRPr lang="en-US"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2050394"/>
                  </a:ext>
                </a:extLst>
              </a:tr>
              <a:tr h="310288">
                <a:tc>
                  <a:txBody>
                    <a:bodyPr/>
                    <a:lstStyle/>
                    <a:p>
                      <a:pPr algn="ctr" fontAlgn="b"/>
                      <a:r>
                        <a:rPr lang="en-US" sz="2000" u="none" strike="noStrike" dirty="0">
                          <a:effectLst/>
                        </a:rPr>
                        <a:t>Ethiopia</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0.13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8902683"/>
                  </a:ext>
                </a:extLst>
              </a:tr>
              <a:tr h="310288">
                <a:tc>
                  <a:txBody>
                    <a:bodyPr/>
                    <a:lstStyle/>
                    <a:p>
                      <a:pPr algn="ctr" fontAlgn="b"/>
                      <a:r>
                        <a:rPr lang="en-US" sz="2000" b="1" u="none" strike="noStrike" dirty="0">
                          <a:solidFill>
                            <a:srgbClr val="0070C0"/>
                          </a:solidFill>
                          <a:effectLst/>
                        </a:rPr>
                        <a:t>Argentina</a:t>
                      </a:r>
                      <a:endParaRPr lang="en-US"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solidFill>
                            <a:srgbClr val="0070C0"/>
                          </a:solidFill>
                          <a:effectLst/>
                        </a:rPr>
                        <a:t>0.12</a:t>
                      </a:r>
                      <a:endParaRPr lang="en-US"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0873606"/>
                  </a:ext>
                </a:extLst>
              </a:tr>
              <a:tr h="310288">
                <a:tc>
                  <a:txBody>
                    <a:bodyPr/>
                    <a:lstStyle/>
                    <a:p>
                      <a:pPr algn="ctr" fontAlgn="b"/>
                      <a:r>
                        <a:rPr lang="en-US" sz="2000" b="1" u="none" strike="noStrike" dirty="0">
                          <a:solidFill>
                            <a:srgbClr val="0070C0"/>
                          </a:solidFill>
                          <a:effectLst/>
                        </a:rPr>
                        <a:t>Ukraine</a:t>
                      </a:r>
                      <a:endParaRPr lang="en-US"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solidFill>
                            <a:srgbClr val="0070C0"/>
                          </a:solidFill>
                          <a:effectLst/>
                        </a:rPr>
                        <a:t>0.088</a:t>
                      </a:r>
                      <a:endParaRPr lang="en-US"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1892371"/>
                  </a:ext>
                </a:extLst>
              </a:tr>
              <a:tr h="310288">
                <a:tc>
                  <a:txBody>
                    <a:bodyPr/>
                    <a:lstStyle/>
                    <a:p>
                      <a:pPr algn="ctr" fontAlgn="b"/>
                      <a:r>
                        <a:rPr lang="en-US" sz="2000" u="none" strike="noStrike" dirty="0">
                          <a:effectLst/>
                        </a:rPr>
                        <a:t>Pakistan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0.07</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6381243"/>
                  </a:ext>
                </a:extLst>
              </a:tr>
            </a:tbl>
          </a:graphicData>
        </a:graphic>
      </p:graphicFrame>
      <p:sp>
        <p:nvSpPr>
          <p:cNvPr id="9" name="TextBox 8">
            <a:extLst>
              <a:ext uri="{FF2B5EF4-FFF2-40B4-BE49-F238E27FC236}">
                <a16:creationId xmlns:a16="http://schemas.microsoft.com/office/drawing/2014/main" id="{72412641-7275-C143-B816-694752A2F887}"/>
              </a:ext>
            </a:extLst>
          </p:cNvPr>
          <p:cNvSpPr txBox="1"/>
          <p:nvPr/>
        </p:nvSpPr>
        <p:spPr>
          <a:xfrm>
            <a:off x="251167" y="5138540"/>
            <a:ext cx="8558545" cy="830997"/>
          </a:xfrm>
          <a:prstGeom prst="rect">
            <a:avLst/>
          </a:prstGeom>
          <a:noFill/>
        </p:spPr>
        <p:txBody>
          <a:bodyPr wrap="square" rtlCol="0">
            <a:spAutoFit/>
          </a:bodyPr>
          <a:lstStyle/>
          <a:p>
            <a:r>
              <a:rPr lang="en-US" sz="2400" dirty="0">
                <a:solidFill>
                  <a:srgbClr val="0070C0"/>
                </a:solidFill>
              </a:rPr>
              <a:t>Bold text	=&gt; major exporting country </a:t>
            </a:r>
          </a:p>
          <a:p>
            <a:r>
              <a:rPr lang="en-US" sz="2400" dirty="0">
                <a:solidFill>
                  <a:srgbClr val="0070C0"/>
                </a:solidFill>
              </a:rPr>
              <a:t>	 	=&gt; 20 percentile historical production decline</a:t>
            </a:r>
          </a:p>
        </p:txBody>
      </p:sp>
      <p:sp>
        <p:nvSpPr>
          <p:cNvPr id="11" name="TextBox 10">
            <a:extLst>
              <a:ext uri="{FF2B5EF4-FFF2-40B4-BE49-F238E27FC236}">
                <a16:creationId xmlns:a16="http://schemas.microsoft.com/office/drawing/2014/main" id="{A88C19B5-EFB5-DB4C-B2D7-FEA71E05B143}"/>
              </a:ext>
            </a:extLst>
          </p:cNvPr>
          <p:cNvSpPr txBox="1"/>
          <p:nvPr/>
        </p:nvSpPr>
        <p:spPr>
          <a:xfrm>
            <a:off x="251167" y="6063634"/>
            <a:ext cx="8663748" cy="830997"/>
          </a:xfrm>
          <a:prstGeom prst="rect">
            <a:avLst/>
          </a:prstGeom>
          <a:noFill/>
        </p:spPr>
        <p:txBody>
          <a:bodyPr wrap="square" rtlCol="0">
            <a:spAutoFit/>
          </a:bodyPr>
          <a:lstStyle/>
          <a:p>
            <a:r>
              <a:rPr lang="en-US" sz="2400" dirty="0"/>
              <a:t>Regular text</a:t>
            </a:r>
            <a:r>
              <a:rPr lang="en-US" sz="2400" b="1" dirty="0"/>
              <a:t>	</a:t>
            </a:r>
            <a:r>
              <a:rPr lang="en-US" sz="2400" dirty="0"/>
              <a:t>=&gt; country impacted by locusts</a:t>
            </a:r>
          </a:p>
          <a:p>
            <a:r>
              <a:rPr lang="en-US" sz="2400" dirty="0"/>
              <a:t>		=&gt; 5 percentile historical production decline</a:t>
            </a:r>
          </a:p>
        </p:txBody>
      </p:sp>
    </p:spTree>
    <p:extLst>
      <p:ext uri="{BB962C8B-B14F-4D97-AF65-F5344CB8AC3E}">
        <p14:creationId xmlns:p14="http://schemas.microsoft.com/office/powerpoint/2010/main" val="17853920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687D88-B02B-E345-8CBF-BEC90F8304B4}"/>
              </a:ext>
            </a:extLst>
          </p:cNvPr>
          <p:cNvSpPr>
            <a:spLocks noGrp="1"/>
          </p:cNvSpPr>
          <p:nvPr>
            <p:ph type="sldNum" sz="quarter" idx="12"/>
          </p:nvPr>
        </p:nvSpPr>
        <p:spPr/>
        <p:txBody>
          <a:bodyPr/>
          <a:lstStyle/>
          <a:p>
            <a:fld id="{4FAB73BC-B049-4115-A692-8D63A059BFB8}" type="slidenum">
              <a:rPr lang="en-US" smtClean="0"/>
              <a:t>82</a:t>
            </a:fld>
            <a:endParaRPr lang="en-US"/>
          </a:p>
        </p:txBody>
      </p:sp>
      <p:sp>
        <p:nvSpPr>
          <p:cNvPr id="3" name="Title 2">
            <a:extLst>
              <a:ext uri="{FF2B5EF4-FFF2-40B4-BE49-F238E27FC236}">
                <a16:creationId xmlns:a16="http://schemas.microsoft.com/office/drawing/2014/main" id="{8B41856E-143D-6543-984A-4577F6215EF8}"/>
              </a:ext>
            </a:extLst>
          </p:cNvPr>
          <p:cNvSpPr>
            <a:spLocks noGrp="1"/>
          </p:cNvSpPr>
          <p:nvPr>
            <p:ph type="title"/>
          </p:nvPr>
        </p:nvSpPr>
        <p:spPr/>
        <p:txBody>
          <a:bodyPr/>
          <a:lstStyle/>
          <a:p>
            <a:r>
              <a:rPr lang="en-US" dirty="0"/>
              <a:t>Wheat Scenario</a:t>
            </a:r>
          </a:p>
        </p:txBody>
      </p:sp>
      <p:pic>
        <p:nvPicPr>
          <p:cNvPr id="5" name="Picture 4">
            <a:extLst>
              <a:ext uri="{FF2B5EF4-FFF2-40B4-BE49-F238E27FC236}">
                <a16:creationId xmlns:a16="http://schemas.microsoft.com/office/drawing/2014/main" id="{9C99FD9F-4F4B-134C-974B-9183900179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4633211"/>
            <a:ext cx="9808804" cy="2244023"/>
          </a:xfrm>
          <a:prstGeom prst="rect">
            <a:avLst/>
          </a:prstGeom>
        </p:spPr>
      </p:pic>
      <p:pic>
        <p:nvPicPr>
          <p:cNvPr id="11" name="Picture 10">
            <a:extLst>
              <a:ext uri="{FF2B5EF4-FFF2-40B4-BE49-F238E27FC236}">
                <a16:creationId xmlns:a16="http://schemas.microsoft.com/office/drawing/2014/main" id="{3F0EC564-E432-6D45-A0C9-71F14C5A68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98763" y="1134278"/>
            <a:ext cx="4553341" cy="2671719"/>
          </a:xfrm>
          <a:prstGeom prst="rect">
            <a:avLst/>
          </a:prstGeom>
        </p:spPr>
      </p:pic>
      <p:sp>
        <p:nvSpPr>
          <p:cNvPr id="12" name="TextBox 11">
            <a:extLst>
              <a:ext uri="{FF2B5EF4-FFF2-40B4-BE49-F238E27FC236}">
                <a16:creationId xmlns:a16="http://schemas.microsoft.com/office/drawing/2014/main" id="{A8BACCF9-09D0-6346-A412-09576A204E01}"/>
              </a:ext>
            </a:extLst>
          </p:cNvPr>
          <p:cNvSpPr txBox="1"/>
          <p:nvPr/>
        </p:nvSpPr>
        <p:spPr>
          <a:xfrm>
            <a:off x="1203601" y="2014362"/>
            <a:ext cx="4211648" cy="954107"/>
          </a:xfrm>
          <a:prstGeom prst="rect">
            <a:avLst/>
          </a:prstGeom>
          <a:noFill/>
        </p:spPr>
        <p:txBody>
          <a:bodyPr wrap="square" rtlCol="0">
            <a:spAutoFit/>
          </a:bodyPr>
          <a:lstStyle/>
          <a:p>
            <a:r>
              <a:rPr lang="en-US" sz="2800" dirty="0"/>
              <a:t>Global price changes from the TWIST model</a:t>
            </a:r>
          </a:p>
        </p:txBody>
      </p:sp>
      <p:sp>
        <p:nvSpPr>
          <p:cNvPr id="15" name="Right Arrow 14">
            <a:extLst>
              <a:ext uri="{FF2B5EF4-FFF2-40B4-BE49-F238E27FC236}">
                <a16:creationId xmlns:a16="http://schemas.microsoft.com/office/drawing/2014/main" id="{F2291927-11FB-D046-B6E1-DA5B8B30F82E}"/>
              </a:ext>
            </a:extLst>
          </p:cNvPr>
          <p:cNvSpPr/>
          <p:nvPr/>
        </p:nvSpPr>
        <p:spPr>
          <a:xfrm>
            <a:off x="5582034" y="2393710"/>
            <a:ext cx="749944" cy="273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5B4FD08-6A42-464D-BFE1-1C53B1C254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0798" y="5115728"/>
            <a:ext cx="2179709" cy="595339"/>
          </a:xfrm>
          <a:prstGeom prst="rect">
            <a:avLst/>
          </a:prstGeom>
        </p:spPr>
      </p:pic>
      <p:pic>
        <p:nvPicPr>
          <p:cNvPr id="17" name="Picture 16">
            <a:extLst>
              <a:ext uri="{FF2B5EF4-FFF2-40B4-BE49-F238E27FC236}">
                <a16:creationId xmlns:a16="http://schemas.microsoft.com/office/drawing/2014/main" id="{1DE4923D-A7C8-A84A-B26B-F3878B1ADC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877472"/>
            <a:ext cx="9162661" cy="717760"/>
          </a:xfrm>
          <a:prstGeom prst="rect">
            <a:avLst/>
          </a:prstGeom>
        </p:spPr>
      </p:pic>
      <p:pic>
        <p:nvPicPr>
          <p:cNvPr id="18" name="Picture 17">
            <a:extLst>
              <a:ext uri="{FF2B5EF4-FFF2-40B4-BE49-F238E27FC236}">
                <a16:creationId xmlns:a16="http://schemas.microsoft.com/office/drawing/2014/main" id="{51528D22-BCCB-674A-9927-E9A11D6CC3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16257" y="3099395"/>
            <a:ext cx="1714500" cy="546100"/>
          </a:xfrm>
          <a:prstGeom prst="rect">
            <a:avLst/>
          </a:prstGeom>
        </p:spPr>
      </p:pic>
    </p:spTree>
    <p:extLst>
      <p:ext uri="{BB962C8B-B14F-4D97-AF65-F5344CB8AC3E}">
        <p14:creationId xmlns:p14="http://schemas.microsoft.com/office/powerpoint/2010/main" val="41035187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8ABA29-A205-2C41-A602-C166D67CD6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8280" y="1147192"/>
            <a:ext cx="4892227" cy="2830814"/>
          </a:xfrm>
          <a:prstGeom prst="rect">
            <a:avLst/>
          </a:prstGeom>
        </p:spPr>
      </p:pic>
      <p:sp>
        <p:nvSpPr>
          <p:cNvPr id="2" name="Slide Number Placeholder 1">
            <a:extLst>
              <a:ext uri="{FF2B5EF4-FFF2-40B4-BE49-F238E27FC236}">
                <a16:creationId xmlns:a16="http://schemas.microsoft.com/office/drawing/2014/main" id="{BC687D88-B02B-E345-8CBF-BEC90F8304B4}"/>
              </a:ext>
            </a:extLst>
          </p:cNvPr>
          <p:cNvSpPr>
            <a:spLocks noGrp="1"/>
          </p:cNvSpPr>
          <p:nvPr>
            <p:ph type="sldNum" sz="quarter" idx="12"/>
          </p:nvPr>
        </p:nvSpPr>
        <p:spPr/>
        <p:txBody>
          <a:bodyPr/>
          <a:lstStyle/>
          <a:p>
            <a:fld id="{4FAB73BC-B049-4115-A692-8D63A059BFB8}" type="slidenum">
              <a:rPr lang="en-US" smtClean="0"/>
              <a:t>83</a:t>
            </a:fld>
            <a:endParaRPr lang="en-US"/>
          </a:p>
        </p:txBody>
      </p:sp>
      <p:sp>
        <p:nvSpPr>
          <p:cNvPr id="3" name="Title 2">
            <a:extLst>
              <a:ext uri="{FF2B5EF4-FFF2-40B4-BE49-F238E27FC236}">
                <a16:creationId xmlns:a16="http://schemas.microsoft.com/office/drawing/2014/main" id="{8B41856E-143D-6543-984A-4577F6215EF8}"/>
              </a:ext>
            </a:extLst>
          </p:cNvPr>
          <p:cNvSpPr>
            <a:spLocks noGrp="1"/>
          </p:cNvSpPr>
          <p:nvPr>
            <p:ph type="title"/>
          </p:nvPr>
        </p:nvSpPr>
        <p:spPr/>
        <p:txBody>
          <a:bodyPr/>
          <a:lstStyle/>
          <a:p>
            <a:r>
              <a:rPr lang="en-US" dirty="0"/>
              <a:t>Maize Scenario</a:t>
            </a:r>
          </a:p>
        </p:txBody>
      </p:sp>
      <p:pic>
        <p:nvPicPr>
          <p:cNvPr id="7" name="Picture 6">
            <a:extLst>
              <a:ext uri="{FF2B5EF4-FFF2-40B4-BE49-F238E27FC236}">
                <a16:creationId xmlns:a16="http://schemas.microsoft.com/office/drawing/2014/main" id="{3F0FB321-0495-0C41-9AF9-CB52226B35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77472"/>
            <a:ext cx="9162661" cy="717760"/>
          </a:xfrm>
          <a:prstGeom prst="rect">
            <a:avLst/>
          </a:prstGeom>
        </p:spPr>
      </p:pic>
      <p:sp>
        <p:nvSpPr>
          <p:cNvPr id="12" name="TextBox 11">
            <a:extLst>
              <a:ext uri="{FF2B5EF4-FFF2-40B4-BE49-F238E27FC236}">
                <a16:creationId xmlns:a16="http://schemas.microsoft.com/office/drawing/2014/main" id="{A8BACCF9-09D0-6346-A412-09576A204E01}"/>
              </a:ext>
            </a:extLst>
          </p:cNvPr>
          <p:cNvSpPr txBox="1"/>
          <p:nvPr/>
        </p:nvSpPr>
        <p:spPr>
          <a:xfrm>
            <a:off x="1203601" y="2014362"/>
            <a:ext cx="4211648" cy="954107"/>
          </a:xfrm>
          <a:prstGeom prst="rect">
            <a:avLst/>
          </a:prstGeom>
          <a:noFill/>
        </p:spPr>
        <p:txBody>
          <a:bodyPr wrap="square" rtlCol="0">
            <a:spAutoFit/>
          </a:bodyPr>
          <a:lstStyle/>
          <a:p>
            <a:r>
              <a:rPr lang="en-US" sz="2800" dirty="0"/>
              <a:t>Global price changes from the TWIST model</a:t>
            </a:r>
          </a:p>
        </p:txBody>
      </p:sp>
      <p:sp>
        <p:nvSpPr>
          <p:cNvPr id="15" name="Right Arrow 14">
            <a:extLst>
              <a:ext uri="{FF2B5EF4-FFF2-40B4-BE49-F238E27FC236}">
                <a16:creationId xmlns:a16="http://schemas.microsoft.com/office/drawing/2014/main" id="{F2291927-11FB-D046-B6E1-DA5B8B30F82E}"/>
              </a:ext>
            </a:extLst>
          </p:cNvPr>
          <p:cNvSpPr/>
          <p:nvPr/>
        </p:nvSpPr>
        <p:spPr>
          <a:xfrm>
            <a:off x="5582034" y="2393710"/>
            <a:ext cx="749944" cy="273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3D989FD-91BB-FB47-BCD5-E198F166D2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897" y="4721543"/>
            <a:ext cx="8798815" cy="2035923"/>
          </a:xfrm>
          <a:prstGeom prst="rect">
            <a:avLst/>
          </a:prstGeom>
        </p:spPr>
      </p:pic>
      <p:pic>
        <p:nvPicPr>
          <p:cNvPr id="16" name="Picture 15">
            <a:extLst>
              <a:ext uri="{FF2B5EF4-FFF2-40B4-BE49-F238E27FC236}">
                <a16:creationId xmlns:a16="http://schemas.microsoft.com/office/drawing/2014/main" id="{28D9FC50-3EA3-B344-B8A8-B2C37A1837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50798" y="5115728"/>
            <a:ext cx="2179709" cy="595339"/>
          </a:xfrm>
          <a:prstGeom prst="rect">
            <a:avLst/>
          </a:prstGeom>
        </p:spPr>
      </p:pic>
      <p:pic>
        <p:nvPicPr>
          <p:cNvPr id="17" name="Picture 16">
            <a:extLst>
              <a:ext uri="{FF2B5EF4-FFF2-40B4-BE49-F238E27FC236}">
                <a16:creationId xmlns:a16="http://schemas.microsoft.com/office/drawing/2014/main" id="{4735754B-9F4A-7344-B7DA-2AB3ECAE93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16257" y="3099395"/>
            <a:ext cx="1714500" cy="546100"/>
          </a:xfrm>
          <a:prstGeom prst="rect">
            <a:avLst/>
          </a:prstGeom>
        </p:spPr>
      </p:pic>
    </p:spTree>
    <p:extLst>
      <p:ext uri="{BB962C8B-B14F-4D97-AF65-F5344CB8AC3E}">
        <p14:creationId xmlns:p14="http://schemas.microsoft.com/office/powerpoint/2010/main" val="419850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CC2244-1260-1343-A440-0581D13D51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6141" y="1105359"/>
            <a:ext cx="4667406" cy="2803247"/>
          </a:xfrm>
          <a:prstGeom prst="rect">
            <a:avLst/>
          </a:prstGeom>
        </p:spPr>
      </p:pic>
      <p:sp>
        <p:nvSpPr>
          <p:cNvPr id="2" name="Slide Number Placeholder 1">
            <a:extLst>
              <a:ext uri="{FF2B5EF4-FFF2-40B4-BE49-F238E27FC236}">
                <a16:creationId xmlns:a16="http://schemas.microsoft.com/office/drawing/2014/main" id="{BC687D88-B02B-E345-8CBF-BEC90F8304B4}"/>
              </a:ext>
            </a:extLst>
          </p:cNvPr>
          <p:cNvSpPr>
            <a:spLocks noGrp="1"/>
          </p:cNvSpPr>
          <p:nvPr>
            <p:ph type="sldNum" sz="quarter" idx="12"/>
          </p:nvPr>
        </p:nvSpPr>
        <p:spPr/>
        <p:txBody>
          <a:bodyPr/>
          <a:lstStyle/>
          <a:p>
            <a:fld id="{4FAB73BC-B049-4115-A692-8D63A059BFB8}" type="slidenum">
              <a:rPr lang="en-US" smtClean="0"/>
              <a:t>84</a:t>
            </a:fld>
            <a:endParaRPr lang="en-US"/>
          </a:p>
        </p:txBody>
      </p:sp>
      <p:sp>
        <p:nvSpPr>
          <p:cNvPr id="3" name="Title 2">
            <a:extLst>
              <a:ext uri="{FF2B5EF4-FFF2-40B4-BE49-F238E27FC236}">
                <a16:creationId xmlns:a16="http://schemas.microsoft.com/office/drawing/2014/main" id="{8B41856E-143D-6543-984A-4577F6215EF8}"/>
              </a:ext>
            </a:extLst>
          </p:cNvPr>
          <p:cNvSpPr>
            <a:spLocks noGrp="1"/>
          </p:cNvSpPr>
          <p:nvPr>
            <p:ph type="title"/>
          </p:nvPr>
        </p:nvSpPr>
        <p:spPr/>
        <p:txBody>
          <a:bodyPr/>
          <a:lstStyle/>
          <a:p>
            <a:r>
              <a:rPr lang="en-US" dirty="0"/>
              <a:t>Rice Scenario</a:t>
            </a:r>
          </a:p>
        </p:txBody>
      </p:sp>
      <p:sp>
        <p:nvSpPr>
          <p:cNvPr id="12" name="TextBox 11">
            <a:extLst>
              <a:ext uri="{FF2B5EF4-FFF2-40B4-BE49-F238E27FC236}">
                <a16:creationId xmlns:a16="http://schemas.microsoft.com/office/drawing/2014/main" id="{A8BACCF9-09D0-6346-A412-09576A204E01}"/>
              </a:ext>
            </a:extLst>
          </p:cNvPr>
          <p:cNvSpPr txBox="1"/>
          <p:nvPr/>
        </p:nvSpPr>
        <p:spPr>
          <a:xfrm>
            <a:off x="1203601" y="2014362"/>
            <a:ext cx="4211648" cy="954107"/>
          </a:xfrm>
          <a:prstGeom prst="rect">
            <a:avLst/>
          </a:prstGeom>
          <a:noFill/>
        </p:spPr>
        <p:txBody>
          <a:bodyPr wrap="square" rtlCol="0">
            <a:spAutoFit/>
          </a:bodyPr>
          <a:lstStyle/>
          <a:p>
            <a:r>
              <a:rPr lang="en-US" sz="2800" dirty="0"/>
              <a:t>Global price changes from the TWIST model</a:t>
            </a:r>
          </a:p>
        </p:txBody>
      </p:sp>
      <p:sp>
        <p:nvSpPr>
          <p:cNvPr id="15" name="Right Arrow 14">
            <a:extLst>
              <a:ext uri="{FF2B5EF4-FFF2-40B4-BE49-F238E27FC236}">
                <a16:creationId xmlns:a16="http://schemas.microsoft.com/office/drawing/2014/main" id="{F2291927-11FB-D046-B6E1-DA5B8B30F82E}"/>
              </a:ext>
            </a:extLst>
          </p:cNvPr>
          <p:cNvSpPr/>
          <p:nvPr/>
        </p:nvSpPr>
        <p:spPr>
          <a:xfrm>
            <a:off x="5582034" y="2393710"/>
            <a:ext cx="749944" cy="273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BB4783-3D54-9748-98EF-7FD78F751E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023" y="4758013"/>
            <a:ext cx="8390613" cy="1906108"/>
          </a:xfrm>
          <a:prstGeom prst="rect">
            <a:avLst/>
          </a:prstGeom>
        </p:spPr>
      </p:pic>
      <p:pic>
        <p:nvPicPr>
          <p:cNvPr id="13" name="Picture 12">
            <a:extLst>
              <a:ext uri="{FF2B5EF4-FFF2-40B4-BE49-F238E27FC236}">
                <a16:creationId xmlns:a16="http://schemas.microsoft.com/office/drawing/2014/main" id="{7EFB5F9C-636F-1E41-B16A-B0CFB93721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0798" y="5115728"/>
            <a:ext cx="2179709" cy="595339"/>
          </a:xfrm>
          <a:prstGeom prst="rect">
            <a:avLst/>
          </a:prstGeom>
        </p:spPr>
      </p:pic>
      <p:pic>
        <p:nvPicPr>
          <p:cNvPr id="16" name="Picture 15">
            <a:extLst>
              <a:ext uri="{FF2B5EF4-FFF2-40B4-BE49-F238E27FC236}">
                <a16:creationId xmlns:a16="http://schemas.microsoft.com/office/drawing/2014/main" id="{BD9BE844-5605-534E-A5FE-AE7781090C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877472"/>
            <a:ext cx="9162661" cy="717760"/>
          </a:xfrm>
          <a:prstGeom prst="rect">
            <a:avLst/>
          </a:prstGeom>
        </p:spPr>
      </p:pic>
      <p:pic>
        <p:nvPicPr>
          <p:cNvPr id="17" name="Picture 16">
            <a:extLst>
              <a:ext uri="{FF2B5EF4-FFF2-40B4-BE49-F238E27FC236}">
                <a16:creationId xmlns:a16="http://schemas.microsoft.com/office/drawing/2014/main" id="{D2EA955C-5F5E-ED4F-8E52-ADAFE9638F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16257" y="3099395"/>
            <a:ext cx="1714500" cy="546100"/>
          </a:xfrm>
          <a:prstGeom prst="rect">
            <a:avLst/>
          </a:prstGeom>
        </p:spPr>
      </p:pic>
    </p:spTree>
    <p:extLst>
      <p:ext uri="{BB962C8B-B14F-4D97-AF65-F5344CB8AC3E}">
        <p14:creationId xmlns:p14="http://schemas.microsoft.com/office/powerpoint/2010/main" val="26457423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D4696C-B1AA-DD4C-9C5A-05275E1830B0}"/>
              </a:ext>
            </a:extLst>
          </p:cNvPr>
          <p:cNvSpPr>
            <a:spLocks noGrp="1"/>
          </p:cNvSpPr>
          <p:nvPr>
            <p:ph type="title"/>
          </p:nvPr>
        </p:nvSpPr>
        <p:spPr/>
        <p:txBody>
          <a:bodyPr/>
          <a:lstStyle/>
          <a:p>
            <a:r>
              <a:rPr lang="en-US" b="0" dirty="0">
                <a:latin typeface="+mj-lt"/>
              </a:rPr>
              <a:t>SOME TAKE-AWAYS</a:t>
            </a:r>
          </a:p>
        </p:txBody>
      </p:sp>
      <p:sp>
        <p:nvSpPr>
          <p:cNvPr id="4" name="Content Placeholder 3">
            <a:extLst>
              <a:ext uri="{FF2B5EF4-FFF2-40B4-BE49-F238E27FC236}">
                <a16:creationId xmlns:a16="http://schemas.microsoft.com/office/drawing/2014/main" id="{07C832CD-B805-6440-9B46-89594F9E6BEB}"/>
              </a:ext>
            </a:extLst>
          </p:cNvPr>
          <p:cNvSpPr>
            <a:spLocks noGrp="1"/>
          </p:cNvSpPr>
          <p:nvPr>
            <p:ph idx="1"/>
          </p:nvPr>
        </p:nvSpPr>
        <p:spPr>
          <a:xfrm>
            <a:off x="585457" y="1116472"/>
            <a:ext cx="10927532" cy="5621025"/>
          </a:xfrm>
        </p:spPr>
        <p:txBody>
          <a:bodyPr>
            <a:normAutofit fontScale="92500"/>
          </a:bodyPr>
          <a:lstStyle/>
          <a:p>
            <a:pPr fontAlgn="base"/>
            <a:endParaRPr lang="en-US" dirty="0"/>
          </a:p>
          <a:p>
            <a:pPr fontAlgn="base"/>
            <a:r>
              <a:rPr lang="en-US" dirty="0"/>
              <a:t>Trade disruptions impact price more than production shortfalls. Export restrictions can easily limit the amount of food available to a larger degree then historically severe world production declines.</a:t>
            </a:r>
          </a:p>
          <a:p>
            <a:pPr fontAlgn="base"/>
            <a:r>
              <a:rPr lang="en-US" dirty="0"/>
              <a:t>The combined effect of export restrictions together with increase in demand and/or local production declines is most devastating in terms of creating world market price spikes. </a:t>
            </a:r>
          </a:p>
          <a:p>
            <a:pPr fontAlgn="base"/>
            <a:r>
              <a:rPr lang="en-US" dirty="0"/>
              <a:t>Some </a:t>
            </a:r>
            <a:r>
              <a:rPr lang="en-US" b="1" dirty="0"/>
              <a:t>middle-income countries </a:t>
            </a:r>
            <a:r>
              <a:rPr lang="en-US" dirty="0"/>
              <a:t>play a more important role than one might expect, especially policy makers that are not involved in food/agriculture. </a:t>
            </a:r>
            <a:r>
              <a:rPr lang="en-US" dirty="0">
                <a:solidFill>
                  <a:srgbClr val="0070C0"/>
                </a:solidFill>
              </a:rPr>
              <a:t>Unilateral actions by these countries can decide whether the world market remains stable during the COVID-19 pandemic or if "market panic" arises.</a:t>
            </a:r>
          </a:p>
        </p:txBody>
      </p:sp>
      <p:sp>
        <p:nvSpPr>
          <p:cNvPr id="2" name="Slide Number Placeholder 1">
            <a:extLst>
              <a:ext uri="{FF2B5EF4-FFF2-40B4-BE49-F238E27FC236}">
                <a16:creationId xmlns:a16="http://schemas.microsoft.com/office/drawing/2014/main" id="{55D83DC5-5FE9-B94B-8D13-84E91A784D3C}"/>
              </a:ext>
            </a:extLst>
          </p:cNvPr>
          <p:cNvSpPr>
            <a:spLocks noGrp="1"/>
          </p:cNvSpPr>
          <p:nvPr>
            <p:ph type="sldNum" sz="quarter" idx="12"/>
          </p:nvPr>
        </p:nvSpPr>
        <p:spPr/>
        <p:txBody>
          <a:bodyPr/>
          <a:lstStyle/>
          <a:p>
            <a:fld id="{4FAB73BC-B049-4115-A692-8D63A059BFB8}" type="slidenum">
              <a:rPr lang="en-US" smtClean="0"/>
              <a:t>85</a:t>
            </a:fld>
            <a:endParaRPr lang="en-US"/>
          </a:p>
        </p:txBody>
      </p:sp>
    </p:spTree>
    <p:extLst>
      <p:ext uri="{BB962C8B-B14F-4D97-AF65-F5344CB8AC3E}">
        <p14:creationId xmlns:p14="http://schemas.microsoft.com/office/powerpoint/2010/main" val="19753046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F241774-E8BB-CF40-8D2E-DABD39CBE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0" y="2294001"/>
            <a:ext cx="5702300" cy="4089400"/>
          </a:xfrm>
          <a:prstGeom prst="rect">
            <a:avLst/>
          </a:prstGeom>
        </p:spPr>
      </p:pic>
      <p:sp>
        <p:nvSpPr>
          <p:cNvPr id="2" name="Title 1">
            <a:extLst>
              <a:ext uri="{FF2B5EF4-FFF2-40B4-BE49-F238E27FC236}">
                <a16:creationId xmlns:a16="http://schemas.microsoft.com/office/drawing/2014/main" id="{BE802EDE-6E60-B54B-9507-5A78CE94217D}"/>
              </a:ext>
            </a:extLst>
          </p:cNvPr>
          <p:cNvSpPr>
            <a:spLocks noGrp="1"/>
          </p:cNvSpPr>
          <p:nvPr>
            <p:ph type="title"/>
          </p:nvPr>
        </p:nvSpPr>
        <p:spPr/>
        <p:txBody>
          <a:bodyPr/>
          <a:lstStyle/>
          <a:p>
            <a:r>
              <a:rPr lang="en-US" b="0" dirty="0">
                <a:latin typeface="Rockwell Condensed" panose="02060603050405020104"/>
              </a:rPr>
              <a:t>MULTI-SCALE APPROACHES</a:t>
            </a:r>
            <a:endParaRPr lang="en-US" dirty="0"/>
          </a:p>
        </p:txBody>
      </p:sp>
      <p:sp>
        <p:nvSpPr>
          <p:cNvPr id="3" name="Content Placeholder 2">
            <a:extLst>
              <a:ext uri="{FF2B5EF4-FFF2-40B4-BE49-F238E27FC236}">
                <a16:creationId xmlns:a16="http://schemas.microsoft.com/office/drawing/2014/main" id="{F17538C7-FEE2-2349-B3C0-79C19EB3986E}"/>
              </a:ext>
            </a:extLst>
          </p:cNvPr>
          <p:cNvSpPr>
            <a:spLocks noGrp="1"/>
          </p:cNvSpPr>
          <p:nvPr>
            <p:ph idx="1"/>
          </p:nvPr>
        </p:nvSpPr>
        <p:spPr>
          <a:xfrm>
            <a:off x="585457" y="1299411"/>
            <a:ext cx="5598775" cy="2791326"/>
          </a:xfrm>
        </p:spPr>
        <p:txBody>
          <a:bodyPr>
            <a:normAutofit/>
          </a:bodyPr>
          <a:lstStyle/>
          <a:p>
            <a:pPr marL="514350" indent="-514350">
              <a:buClr>
                <a:schemeClr val="tx2">
                  <a:lumMod val="40000"/>
                  <a:lumOff val="60000"/>
                </a:schemeClr>
              </a:buClr>
              <a:buFont typeface="+mj-lt"/>
              <a:buAutoNum type="arabicPeriod"/>
            </a:pPr>
            <a:r>
              <a:rPr lang="en-US" sz="4800" dirty="0">
                <a:solidFill>
                  <a:schemeClr val="tx2">
                    <a:lumMod val="20000"/>
                    <a:lumOff val="80000"/>
                  </a:schemeClr>
                </a:solidFill>
              </a:rPr>
              <a:t>International level</a:t>
            </a:r>
          </a:p>
          <a:p>
            <a:pPr marL="514350" indent="-514350">
              <a:buFont typeface="+mj-lt"/>
              <a:buAutoNum type="arabicPeriod"/>
            </a:pPr>
            <a:endParaRPr lang="en-US" sz="4800" dirty="0"/>
          </a:p>
          <a:p>
            <a:pPr marL="514350" indent="-514350">
              <a:buFont typeface="+mj-lt"/>
              <a:buAutoNum type="arabicPeriod"/>
            </a:pPr>
            <a:r>
              <a:rPr lang="en-US" sz="4800" dirty="0"/>
              <a:t>Domestic level</a:t>
            </a:r>
          </a:p>
        </p:txBody>
      </p:sp>
      <p:sp>
        <p:nvSpPr>
          <p:cNvPr id="4" name="Slide Number Placeholder 3">
            <a:extLst>
              <a:ext uri="{FF2B5EF4-FFF2-40B4-BE49-F238E27FC236}">
                <a16:creationId xmlns:a16="http://schemas.microsoft.com/office/drawing/2014/main" id="{0C290550-CCA5-D147-8683-70DF2DB0CF22}"/>
              </a:ext>
            </a:extLst>
          </p:cNvPr>
          <p:cNvSpPr>
            <a:spLocks noGrp="1"/>
          </p:cNvSpPr>
          <p:nvPr>
            <p:ph type="sldNum" sz="quarter" idx="12"/>
          </p:nvPr>
        </p:nvSpPr>
        <p:spPr/>
        <p:txBody>
          <a:bodyPr/>
          <a:lstStyle/>
          <a:p>
            <a:fld id="{4FAB73BC-B049-4115-A692-8D63A059BFB8}" type="slidenum">
              <a:rPr lang="en-US" smtClean="0"/>
              <a:t>86</a:t>
            </a:fld>
            <a:endParaRPr lang="en-US"/>
          </a:p>
        </p:txBody>
      </p:sp>
      <p:sp>
        <p:nvSpPr>
          <p:cNvPr id="7" name="Rounded Rectangle 6">
            <a:extLst>
              <a:ext uri="{FF2B5EF4-FFF2-40B4-BE49-F238E27FC236}">
                <a16:creationId xmlns:a16="http://schemas.microsoft.com/office/drawing/2014/main" id="{FF586DD2-0A62-5046-BA51-AF91B287654C}"/>
              </a:ext>
            </a:extLst>
          </p:cNvPr>
          <p:cNvSpPr/>
          <p:nvPr/>
        </p:nvSpPr>
        <p:spPr>
          <a:xfrm>
            <a:off x="489203" y="1286067"/>
            <a:ext cx="5406272" cy="711174"/>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20000"/>
                  <a:lumOff val="80000"/>
                </a:schemeClr>
              </a:solidFill>
            </a:endParaRPr>
          </a:p>
        </p:txBody>
      </p:sp>
      <p:cxnSp>
        <p:nvCxnSpPr>
          <p:cNvPr id="9" name="Straight Arrow Connector 8">
            <a:extLst>
              <a:ext uri="{FF2B5EF4-FFF2-40B4-BE49-F238E27FC236}">
                <a16:creationId xmlns:a16="http://schemas.microsoft.com/office/drawing/2014/main" id="{816B1070-A7A1-F142-9050-FF8D456BB1F3}"/>
              </a:ext>
            </a:extLst>
          </p:cNvPr>
          <p:cNvCxnSpPr>
            <a:stCxn id="7" idx="3"/>
          </p:cNvCxnSpPr>
          <p:nvPr/>
        </p:nvCxnSpPr>
        <p:spPr>
          <a:xfrm>
            <a:off x="5895475" y="1641654"/>
            <a:ext cx="794083" cy="3700367"/>
          </a:xfrm>
          <a:prstGeom prst="straightConnector1">
            <a:avLst/>
          </a:prstGeom>
          <a:ln w="38100">
            <a:solidFill>
              <a:schemeClr val="accent5">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920D229A-EA07-B844-83B6-D28BA5E94ADA}"/>
              </a:ext>
            </a:extLst>
          </p:cNvPr>
          <p:cNvSpPr/>
          <p:nvPr/>
        </p:nvSpPr>
        <p:spPr>
          <a:xfrm>
            <a:off x="489203" y="2899393"/>
            <a:ext cx="4588123" cy="711174"/>
          </a:xfrm>
          <a:prstGeom prst="roundRect">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cxnSp>
        <p:nvCxnSpPr>
          <p:cNvPr id="11" name="Straight Arrow Connector 10">
            <a:extLst>
              <a:ext uri="{FF2B5EF4-FFF2-40B4-BE49-F238E27FC236}">
                <a16:creationId xmlns:a16="http://schemas.microsoft.com/office/drawing/2014/main" id="{115E0147-98D4-2E4E-9595-65418D509F84}"/>
              </a:ext>
            </a:extLst>
          </p:cNvPr>
          <p:cNvCxnSpPr>
            <a:cxnSpLocks/>
          </p:cNvCxnSpPr>
          <p:nvPr/>
        </p:nvCxnSpPr>
        <p:spPr>
          <a:xfrm>
            <a:off x="3104919" y="4210243"/>
            <a:ext cx="1972407" cy="0"/>
          </a:xfrm>
          <a:prstGeom prst="straightConnector1">
            <a:avLst/>
          </a:prstGeom>
          <a:ln w="38100">
            <a:solidFill>
              <a:srgbClr val="FF93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231D1E-94B6-F141-90EB-4E7C163AE821}"/>
              </a:ext>
            </a:extLst>
          </p:cNvPr>
          <p:cNvCxnSpPr/>
          <p:nvPr/>
        </p:nvCxnSpPr>
        <p:spPr>
          <a:xfrm flipV="1">
            <a:off x="3104919" y="3610567"/>
            <a:ext cx="0" cy="5996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230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5EED-531C-854A-9631-293C137621A6}"/>
              </a:ext>
            </a:extLst>
          </p:cNvPr>
          <p:cNvSpPr>
            <a:spLocks noGrp="1"/>
          </p:cNvSpPr>
          <p:nvPr>
            <p:ph type="title"/>
          </p:nvPr>
        </p:nvSpPr>
        <p:spPr/>
        <p:txBody>
          <a:bodyPr/>
          <a:lstStyle/>
          <a:p>
            <a:r>
              <a:rPr lang="en-US" b="0" dirty="0">
                <a:latin typeface="+mj-lt"/>
              </a:rPr>
              <a:t>A NEW ANALYSIS IN PROGRESS</a:t>
            </a:r>
          </a:p>
        </p:txBody>
      </p:sp>
      <p:sp>
        <p:nvSpPr>
          <p:cNvPr id="4" name="Slide Number Placeholder 3">
            <a:extLst>
              <a:ext uri="{FF2B5EF4-FFF2-40B4-BE49-F238E27FC236}">
                <a16:creationId xmlns:a16="http://schemas.microsoft.com/office/drawing/2014/main" id="{EABC66DE-134E-DB4B-9734-688C1CC3E9D5}"/>
              </a:ext>
            </a:extLst>
          </p:cNvPr>
          <p:cNvSpPr>
            <a:spLocks noGrp="1"/>
          </p:cNvSpPr>
          <p:nvPr>
            <p:ph type="sldNum" sz="quarter" idx="12"/>
          </p:nvPr>
        </p:nvSpPr>
        <p:spPr/>
        <p:txBody>
          <a:bodyPr/>
          <a:lstStyle/>
          <a:p>
            <a:fld id="{4FAB73BC-B049-4115-A692-8D63A059BFB8}" type="slidenum">
              <a:rPr lang="en-US" smtClean="0"/>
              <a:t>87</a:t>
            </a:fld>
            <a:endParaRPr lang="en-US"/>
          </a:p>
        </p:txBody>
      </p:sp>
      <p:sp>
        <p:nvSpPr>
          <p:cNvPr id="15" name="TextBox 14">
            <a:extLst>
              <a:ext uri="{FF2B5EF4-FFF2-40B4-BE49-F238E27FC236}">
                <a16:creationId xmlns:a16="http://schemas.microsoft.com/office/drawing/2014/main" id="{6E1E0767-02CD-7C47-B235-0EB8D377FDC1}"/>
              </a:ext>
            </a:extLst>
          </p:cNvPr>
          <p:cNvSpPr txBox="1"/>
          <p:nvPr/>
        </p:nvSpPr>
        <p:spPr>
          <a:xfrm>
            <a:off x="6049222" y="5260168"/>
            <a:ext cx="5361495" cy="1200329"/>
          </a:xfrm>
          <a:prstGeom prst="rect">
            <a:avLst/>
          </a:prstGeom>
          <a:noFill/>
        </p:spPr>
        <p:txBody>
          <a:bodyPr wrap="square" rtlCol="0">
            <a:spAutoFit/>
          </a:bodyPr>
          <a:lstStyle/>
          <a:p>
            <a:r>
              <a:rPr lang="en-US" dirty="0"/>
              <a:t>Source: </a:t>
            </a:r>
            <a:r>
              <a:rPr lang="en-US" dirty="0">
                <a:hlinkClick r:id="rId2"/>
              </a:rPr>
              <a:t>https://graphics.reuters.com/HEALTH-CORONAVIRUS/USA-MEATPACKING/qmypmnxxbvr/index.html</a:t>
            </a:r>
            <a:r>
              <a:rPr lang="en-US" dirty="0"/>
              <a:t>, accessed 5/22/2020. </a:t>
            </a:r>
          </a:p>
        </p:txBody>
      </p:sp>
      <p:pic>
        <p:nvPicPr>
          <p:cNvPr id="5" name="Picture 4">
            <a:extLst>
              <a:ext uri="{FF2B5EF4-FFF2-40B4-BE49-F238E27FC236}">
                <a16:creationId xmlns:a16="http://schemas.microsoft.com/office/drawing/2014/main" id="{5B9C99D0-C534-0642-8B95-EBDBB0537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 y="1530350"/>
            <a:ext cx="11468100" cy="3492500"/>
          </a:xfrm>
          <a:prstGeom prst="rect">
            <a:avLst/>
          </a:prstGeom>
        </p:spPr>
      </p:pic>
    </p:spTree>
    <p:extLst>
      <p:ext uri="{BB962C8B-B14F-4D97-AF65-F5344CB8AC3E}">
        <p14:creationId xmlns:p14="http://schemas.microsoft.com/office/powerpoint/2010/main" val="1305757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E21BE4-1208-9244-B5B7-C8E3A9970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1162050"/>
            <a:ext cx="11557000" cy="5067300"/>
          </a:xfrm>
          <a:prstGeom prst="rect">
            <a:avLst/>
          </a:prstGeom>
        </p:spPr>
      </p:pic>
      <p:sp>
        <p:nvSpPr>
          <p:cNvPr id="4" name="Slide Number Placeholder 3">
            <a:extLst>
              <a:ext uri="{FF2B5EF4-FFF2-40B4-BE49-F238E27FC236}">
                <a16:creationId xmlns:a16="http://schemas.microsoft.com/office/drawing/2014/main" id="{BE939F8A-5EB1-184F-9B7C-E1FDB4AC8AAE}"/>
              </a:ext>
            </a:extLst>
          </p:cNvPr>
          <p:cNvSpPr>
            <a:spLocks noGrp="1"/>
          </p:cNvSpPr>
          <p:nvPr>
            <p:ph type="sldNum" sz="quarter" idx="12"/>
          </p:nvPr>
        </p:nvSpPr>
        <p:spPr/>
        <p:txBody>
          <a:bodyPr/>
          <a:lstStyle/>
          <a:p>
            <a:fld id="{4FAB73BC-B049-4115-A692-8D63A059BFB8}" type="slidenum">
              <a:rPr lang="en-US" smtClean="0"/>
              <a:t>88</a:t>
            </a:fld>
            <a:endParaRPr lang="en-US"/>
          </a:p>
        </p:txBody>
      </p:sp>
      <p:sp>
        <p:nvSpPr>
          <p:cNvPr id="14" name="Title 13">
            <a:extLst>
              <a:ext uri="{FF2B5EF4-FFF2-40B4-BE49-F238E27FC236}">
                <a16:creationId xmlns:a16="http://schemas.microsoft.com/office/drawing/2014/main" id="{397FF89D-4AE2-9B4D-B691-B55D3F4E4A92}"/>
              </a:ext>
            </a:extLst>
          </p:cNvPr>
          <p:cNvSpPr>
            <a:spLocks noGrp="1"/>
          </p:cNvSpPr>
          <p:nvPr>
            <p:ph type="title"/>
          </p:nvPr>
        </p:nvSpPr>
        <p:spPr/>
        <p:txBody>
          <a:bodyPr/>
          <a:lstStyle/>
          <a:p>
            <a:r>
              <a:rPr lang="en-US" dirty="0"/>
              <a:t>COVID-19 Supply chain disruption</a:t>
            </a:r>
          </a:p>
        </p:txBody>
      </p:sp>
      <p:sp>
        <p:nvSpPr>
          <p:cNvPr id="13" name="TextBox 12">
            <a:extLst>
              <a:ext uri="{FF2B5EF4-FFF2-40B4-BE49-F238E27FC236}">
                <a16:creationId xmlns:a16="http://schemas.microsoft.com/office/drawing/2014/main" id="{B38844E1-F76C-954A-9748-EA9CD934464B}"/>
              </a:ext>
            </a:extLst>
          </p:cNvPr>
          <p:cNvSpPr txBox="1"/>
          <p:nvPr/>
        </p:nvSpPr>
        <p:spPr>
          <a:xfrm>
            <a:off x="6049222" y="6181688"/>
            <a:ext cx="5361495" cy="461665"/>
          </a:xfrm>
          <a:prstGeom prst="rect">
            <a:avLst/>
          </a:prstGeom>
          <a:noFill/>
        </p:spPr>
        <p:txBody>
          <a:bodyPr wrap="square" rtlCol="0">
            <a:spAutoFit/>
          </a:bodyPr>
          <a:lstStyle/>
          <a:p>
            <a:r>
              <a:rPr lang="en-US" sz="1200" dirty="0"/>
              <a:t>Source: </a:t>
            </a:r>
            <a:r>
              <a:rPr lang="en-US" sz="1200" dirty="0">
                <a:hlinkClick r:id="rId3"/>
              </a:rPr>
              <a:t>https://graphics.reuters.com/HEALTH-CORONAVIRUS/USA-MEATPACKING/qmypmnxxbvr/index.html</a:t>
            </a:r>
            <a:r>
              <a:rPr lang="en-US" sz="1200" dirty="0"/>
              <a:t>, accessed 5/22/2020. </a:t>
            </a:r>
          </a:p>
        </p:txBody>
      </p:sp>
      <p:pic>
        <p:nvPicPr>
          <p:cNvPr id="7" name="Picture 6">
            <a:extLst>
              <a:ext uri="{FF2B5EF4-FFF2-40B4-BE49-F238E27FC236}">
                <a16:creationId xmlns:a16="http://schemas.microsoft.com/office/drawing/2014/main" id="{16A95C2E-6F34-E34D-97F3-3102204A6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8350" y="80519"/>
            <a:ext cx="4978400" cy="2311400"/>
          </a:xfrm>
          <a:prstGeom prst="rect">
            <a:avLst/>
          </a:prstGeom>
        </p:spPr>
      </p:pic>
    </p:spTree>
    <p:extLst>
      <p:ext uri="{BB962C8B-B14F-4D97-AF65-F5344CB8AC3E}">
        <p14:creationId xmlns:p14="http://schemas.microsoft.com/office/powerpoint/2010/main" val="392609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587D89-114C-8544-8403-9B77ADBD7947}"/>
              </a:ext>
            </a:extLst>
          </p:cNvPr>
          <p:cNvSpPr>
            <a:spLocks noGrp="1"/>
          </p:cNvSpPr>
          <p:nvPr>
            <p:ph type="sldNum" sz="quarter" idx="12"/>
          </p:nvPr>
        </p:nvSpPr>
        <p:spPr/>
        <p:txBody>
          <a:bodyPr/>
          <a:lstStyle/>
          <a:p>
            <a:fld id="{4FAB73BC-B049-4115-A692-8D63A059BFB8}" type="slidenum">
              <a:rPr lang="en-US" smtClean="0"/>
              <a:t>89</a:t>
            </a:fld>
            <a:endParaRPr lang="en-US"/>
          </a:p>
        </p:txBody>
      </p:sp>
      <p:sp>
        <p:nvSpPr>
          <p:cNvPr id="6" name="Title 5">
            <a:extLst>
              <a:ext uri="{FF2B5EF4-FFF2-40B4-BE49-F238E27FC236}">
                <a16:creationId xmlns:a16="http://schemas.microsoft.com/office/drawing/2014/main" id="{5B8819D9-AE39-8B44-885C-C460F107DBB6}"/>
              </a:ext>
            </a:extLst>
          </p:cNvPr>
          <p:cNvSpPr>
            <a:spLocks noGrp="1"/>
          </p:cNvSpPr>
          <p:nvPr>
            <p:ph type="title"/>
          </p:nvPr>
        </p:nvSpPr>
        <p:spPr/>
        <p:txBody>
          <a:bodyPr/>
          <a:lstStyle/>
          <a:p>
            <a:r>
              <a:rPr lang="en-US" dirty="0"/>
              <a:t>Building a County-to-County Cascade model </a:t>
            </a:r>
          </a:p>
        </p:txBody>
      </p:sp>
      <p:sp>
        <p:nvSpPr>
          <p:cNvPr id="5" name="TextBox 4">
            <a:extLst>
              <a:ext uri="{FF2B5EF4-FFF2-40B4-BE49-F238E27FC236}">
                <a16:creationId xmlns:a16="http://schemas.microsoft.com/office/drawing/2014/main" id="{03B988CB-A385-9747-A010-4581A6E0B99C}"/>
              </a:ext>
            </a:extLst>
          </p:cNvPr>
          <p:cNvSpPr txBox="1"/>
          <p:nvPr/>
        </p:nvSpPr>
        <p:spPr>
          <a:xfrm>
            <a:off x="6305364" y="5260169"/>
            <a:ext cx="5225143" cy="1477328"/>
          </a:xfrm>
          <a:prstGeom prst="rect">
            <a:avLst/>
          </a:prstGeom>
          <a:noFill/>
        </p:spPr>
        <p:txBody>
          <a:bodyPr wrap="square" rtlCol="0">
            <a:spAutoFit/>
          </a:bodyPr>
          <a:lstStyle/>
          <a:p>
            <a:r>
              <a:rPr lang="en-US" dirty="0"/>
              <a:t>University of Illinois at Urbana-Champaign</a:t>
            </a:r>
          </a:p>
          <a:p>
            <a:r>
              <a:rPr lang="en-US" dirty="0"/>
              <a:t>Prof. Megan </a:t>
            </a:r>
            <a:r>
              <a:rPr lang="en-US" dirty="0" err="1"/>
              <a:t>Konar</a:t>
            </a:r>
            <a:endParaRPr lang="en-US" dirty="0"/>
          </a:p>
          <a:p>
            <a:r>
              <a:rPr lang="en-US" dirty="0"/>
              <a:t>Students: </a:t>
            </a:r>
          </a:p>
          <a:p>
            <a:r>
              <a:rPr lang="en-US" dirty="0"/>
              <a:t>Paul </a:t>
            </a:r>
            <a:r>
              <a:rPr lang="en-US" dirty="0" err="1"/>
              <a:t>Ruess</a:t>
            </a:r>
            <a:r>
              <a:rPr lang="en-US" dirty="0"/>
              <a:t>, </a:t>
            </a:r>
            <a:r>
              <a:rPr lang="en-US" dirty="0" err="1"/>
              <a:t>Akshay</a:t>
            </a:r>
            <a:r>
              <a:rPr lang="en-US" dirty="0"/>
              <a:t> Pandit, Deniz </a:t>
            </a:r>
            <a:r>
              <a:rPr lang="en-US" dirty="0" err="1"/>
              <a:t>Karakoc</a:t>
            </a:r>
            <a:r>
              <a:rPr lang="en-US" dirty="0"/>
              <a:t> </a:t>
            </a:r>
          </a:p>
          <a:p>
            <a:r>
              <a:rPr lang="en-US" dirty="0"/>
              <a:t>See: </a:t>
            </a:r>
            <a:r>
              <a:rPr lang="en-US" dirty="0">
                <a:hlinkClick r:id="rId2"/>
              </a:rPr>
              <a:t>http://mkonar.cee.illinois.edu/people.html</a:t>
            </a:r>
            <a:r>
              <a:rPr lang="en-US" dirty="0"/>
              <a:t> </a:t>
            </a:r>
          </a:p>
        </p:txBody>
      </p:sp>
      <p:sp>
        <p:nvSpPr>
          <p:cNvPr id="8" name="TextBox 7">
            <a:extLst>
              <a:ext uri="{FF2B5EF4-FFF2-40B4-BE49-F238E27FC236}">
                <a16:creationId xmlns:a16="http://schemas.microsoft.com/office/drawing/2014/main" id="{83E71219-F6B7-C34F-9236-07C51C193933}"/>
              </a:ext>
            </a:extLst>
          </p:cNvPr>
          <p:cNvSpPr txBox="1"/>
          <p:nvPr/>
        </p:nvSpPr>
        <p:spPr>
          <a:xfrm>
            <a:off x="576694" y="1351097"/>
            <a:ext cx="3442289" cy="400110"/>
          </a:xfrm>
          <a:prstGeom prst="rect">
            <a:avLst/>
          </a:prstGeom>
          <a:noFill/>
        </p:spPr>
        <p:txBody>
          <a:bodyPr wrap="none" rtlCol="0">
            <a:spAutoFit/>
          </a:bodyPr>
          <a:lstStyle/>
          <a:p>
            <a:r>
              <a:rPr lang="en-US" sz="2000" dirty="0"/>
              <a:t>Food Shock Cascade model</a:t>
            </a:r>
          </a:p>
        </p:txBody>
      </p:sp>
      <p:sp>
        <p:nvSpPr>
          <p:cNvPr id="11" name="TextBox 10">
            <a:extLst>
              <a:ext uri="{FF2B5EF4-FFF2-40B4-BE49-F238E27FC236}">
                <a16:creationId xmlns:a16="http://schemas.microsoft.com/office/drawing/2014/main" id="{DA778DB6-0333-264D-BE51-8DE28C53C92F}"/>
              </a:ext>
            </a:extLst>
          </p:cNvPr>
          <p:cNvSpPr txBox="1"/>
          <p:nvPr/>
        </p:nvSpPr>
        <p:spPr>
          <a:xfrm>
            <a:off x="6005514" y="1351097"/>
            <a:ext cx="5237203" cy="400110"/>
          </a:xfrm>
          <a:prstGeom prst="rect">
            <a:avLst/>
          </a:prstGeom>
          <a:noFill/>
        </p:spPr>
        <p:txBody>
          <a:bodyPr wrap="none" rtlCol="0">
            <a:spAutoFit/>
          </a:bodyPr>
          <a:lstStyle/>
          <a:p>
            <a:r>
              <a:rPr lang="en-US" sz="2000" dirty="0"/>
              <a:t>US county level flows (Fig 5, Lin et al., 2019)</a:t>
            </a:r>
          </a:p>
        </p:txBody>
      </p:sp>
      <p:sp>
        <p:nvSpPr>
          <p:cNvPr id="12" name="TextBox 11">
            <a:extLst>
              <a:ext uri="{FF2B5EF4-FFF2-40B4-BE49-F238E27FC236}">
                <a16:creationId xmlns:a16="http://schemas.microsoft.com/office/drawing/2014/main" id="{FC142D74-398A-9840-9A80-6B162191EDEF}"/>
              </a:ext>
            </a:extLst>
          </p:cNvPr>
          <p:cNvSpPr txBox="1"/>
          <p:nvPr/>
        </p:nvSpPr>
        <p:spPr>
          <a:xfrm>
            <a:off x="751478" y="4987377"/>
            <a:ext cx="4838527" cy="1384995"/>
          </a:xfrm>
          <a:prstGeom prst="rect">
            <a:avLst/>
          </a:prstGeom>
          <a:noFill/>
        </p:spPr>
        <p:txBody>
          <a:bodyPr wrap="square" rtlCol="0">
            <a:spAutoFit/>
          </a:bodyPr>
          <a:lstStyle/>
          <a:p>
            <a:r>
              <a:rPr lang="en-US" sz="2800" dirty="0"/>
              <a:t>Understand cascading threats to meat (i.e. protein) supply chains in US </a:t>
            </a:r>
          </a:p>
        </p:txBody>
      </p:sp>
      <p:sp>
        <p:nvSpPr>
          <p:cNvPr id="13" name="TextBox 12">
            <a:extLst>
              <a:ext uri="{FF2B5EF4-FFF2-40B4-BE49-F238E27FC236}">
                <a16:creationId xmlns:a16="http://schemas.microsoft.com/office/drawing/2014/main" id="{B3650B40-8F00-6845-A02A-593280A6BFCD}"/>
              </a:ext>
            </a:extLst>
          </p:cNvPr>
          <p:cNvSpPr txBox="1"/>
          <p:nvPr/>
        </p:nvSpPr>
        <p:spPr>
          <a:xfrm>
            <a:off x="4902649" y="2785258"/>
            <a:ext cx="839756" cy="923330"/>
          </a:xfrm>
          <a:prstGeom prst="rect">
            <a:avLst/>
          </a:prstGeom>
          <a:noFill/>
        </p:spPr>
        <p:txBody>
          <a:bodyPr wrap="square" rtlCol="0">
            <a:spAutoFit/>
          </a:bodyPr>
          <a:lstStyle/>
          <a:p>
            <a:r>
              <a:rPr lang="en-US" sz="5400" dirty="0"/>
              <a:t>+</a:t>
            </a:r>
          </a:p>
        </p:txBody>
      </p:sp>
      <p:pic>
        <p:nvPicPr>
          <p:cNvPr id="3" name="Picture 2">
            <a:extLst>
              <a:ext uri="{FF2B5EF4-FFF2-40B4-BE49-F238E27FC236}">
                <a16:creationId xmlns:a16="http://schemas.microsoft.com/office/drawing/2014/main" id="{A5139B2B-28B7-F448-8C0F-123CA96AF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59" y="2078523"/>
            <a:ext cx="3771900" cy="2413000"/>
          </a:xfrm>
          <a:prstGeom prst="rect">
            <a:avLst/>
          </a:prstGeom>
        </p:spPr>
      </p:pic>
      <p:pic>
        <p:nvPicPr>
          <p:cNvPr id="14" name="Picture 13">
            <a:extLst>
              <a:ext uri="{FF2B5EF4-FFF2-40B4-BE49-F238E27FC236}">
                <a16:creationId xmlns:a16="http://schemas.microsoft.com/office/drawing/2014/main" id="{87B3CD41-05D4-7D48-A440-8F50B13E0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797" y="1882180"/>
            <a:ext cx="6223000" cy="3263900"/>
          </a:xfrm>
          <a:prstGeom prst="rect">
            <a:avLst/>
          </a:prstGeom>
        </p:spPr>
      </p:pic>
    </p:spTree>
    <p:extLst>
      <p:ext uri="{BB962C8B-B14F-4D97-AF65-F5344CB8AC3E}">
        <p14:creationId xmlns:p14="http://schemas.microsoft.com/office/powerpoint/2010/main" val="145889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379BCC-D9AA-3945-9C7F-4A78AA701DCF}"/>
              </a:ext>
            </a:extLst>
          </p:cNvPr>
          <p:cNvSpPr>
            <a:spLocks noGrp="1"/>
          </p:cNvSpPr>
          <p:nvPr>
            <p:ph type="title"/>
          </p:nvPr>
        </p:nvSpPr>
        <p:spPr>
          <a:xfrm>
            <a:off x="6931152" y="484632"/>
            <a:ext cx="5061380" cy="3054096"/>
          </a:xfrm>
        </p:spPr>
        <p:txBody>
          <a:bodyPr>
            <a:noAutofit/>
          </a:bodyPr>
          <a:lstStyle/>
          <a:p>
            <a:r>
              <a:rPr lang="en-US" dirty="0">
                <a:solidFill>
                  <a:schemeClr val="tx1"/>
                </a:solidFill>
              </a:rPr>
              <a:t>Concept map and stylized facts to guide model development</a:t>
            </a:r>
          </a:p>
        </p:txBody>
      </p:sp>
      <p:sp>
        <p:nvSpPr>
          <p:cNvPr id="56" name="Freeform: Shape 55">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0" name="Content Placeholder 49">
            <a:extLst>
              <a:ext uri="{FF2B5EF4-FFF2-40B4-BE49-F238E27FC236}">
                <a16:creationId xmlns:a16="http://schemas.microsoft.com/office/drawing/2014/main" id="{05D83EF2-0E5D-E54A-930D-5FC5D665B1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916" y="1979665"/>
            <a:ext cx="6854231" cy="2519165"/>
          </a:xfrm>
        </p:spPr>
      </p:pic>
      <p:grpSp>
        <p:nvGrpSpPr>
          <p:cNvPr id="58" name="Group 57">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9" name="Oval 58">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60" name="Oval 59">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4" name="Slide Number Placeholder 3">
            <a:extLst>
              <a:ext uri="{FF2B5EF4-FFF2-40B4-BE49-F238E27FC236}">
                <a16:creationId xmlns:a16="http://schemas.microsoft.com/office/drawing/2014/main" id="{494A01EE-0511-514D-8B12-5302185018E2}"/>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9</a:t>
            </a:fld>
            <a:endParaRPr lang="en-US"/>
          </a:p>
        </p:txBody>
      </p:sp>
      <p:pic>
        <p:nvPicPr>
          <p:cNvPr id="100" name="Picture 99">
            <a:extLst>
              <a:ext uri="{FF2B5EF4-FFF2-40B4-BE49-F238E27FC236}">
                <a16:creationId xmlns:a16="http://schemas.microsoft.com/office/drawing/2014/main" id="{79865C02-39C3-064B-8001-10ABEF0B2E68}"/>
              </a:ext>
            </a:extLst>
          </p:cNvPr>
          <p:cNvPicPr>
            <a:picLocks noChangeAspect="1"/>
          </p:cNvPicPr>
          <p:nvPr/>
        </p:nvPicPr>
        <p:blipFill>
          <a:blip r:embed="rId6"/>
          <a:stretch>
            <a:fillRect/>
          </a:stretch>
        </p:blipFill>
        <p:spPr>
          <a:xfrm>
            <a:off x="6670228" y="3994297"/>
            <a:ext cx="4668516" cy="2515322"/>
          </a:xfrm>
          <a:prstGeom prst="rect">
            <a:avLst/>
          </a:prstGeom>
          <a:solidFill>
            <a:schemeClr val="tx1"/>
          </a:solidFill>
          <a:ln>
            <a:solidFill>
              <a:schemeClr val="tx1"/>
            </a:solidFill>
          </a:ln>
        </p:spPr>
      </p:pic>
      <p:sp>
        <p:nvSpPr>
          <p:cNvPr id="101" name="Freeform 100">
            <a:extLst>
              <a:ext uri="{FF2B5EF4-FFF2-40B4-BE49-F238E27FC236}">
                <a16:creationId xmlns:a16="http://schemas.microsoft.com/office/drawing/2014/main" id="{E9ECE65C-EF96-4D4A-B4A0-341489812178}"/>
              </a:ext>
            </a:extLst>
          </p:cNvPr>
          <p:cNvSpPr/>
          <p:nvPr/>
        </p:nvSpPr>
        <p:spPr>
          <a:xfrm>
            <a:off x="6668194" y="3994658"/>
            <a:ext cx="4672584" cy="2514600"/>
          </a:xfrm>
          <a:custGeom>
            <a:avLst/>
            <a:gdLst>
              <a:gd name="connsiteX0" fmla="*/ 236587 w 5476877"/>
              <a:gd name="connsiteY0" fmla="*/ 294457 h 3002823"/>
              <a:gd name="connsiteX1" fmla="*/ 69669 w 5476877"/>
              <a:gd name="connsiteY1" fmla="*/ 461375 h 3002823"/>
              <a:gd name="connsiteX2" fmla="*/ 69669 w 5476877"/>
              <a:gd name="connsiteY2" fmla="*/ 1843128 h 3002823"/>
              <a:gd name="connsiteX3" fmla="*/ 236587 w 5476877"/>
              <a:gd name="connsiteY3" fmla="*/ 2010046 h 3002823"/>
              <a:gd name="connsiteX4" fmla="*/ 904236 w 5476877"/>
              <a:gd name="connsiteY4" fmla="*/ 2010046 h 3002823"/>
              <a:gd name="connsiteX5" fmla="*/ 1071154 w 5476877"/>
              <a:gd name="connsiteY5" fmla="*/ 1843128 h 3002823"/>
              <a:gd name="connsiteX6" fmla="*/ 1071154 w 5476877"/>
              <a:gd name="connsiteY6" fmla="*/ 461375 h 3002823"/>
              <a:gd name="connsiteX7" fmla="*/ 904236 w 5476877"/>
              <a:gd name="connsiteY7" fmla="*/ 294457 h 3002823"/>
              <a:gd name="connsiteX8" fmla="*/ 0 w 5476877"/>
              <a:gd name="connsiteY8" fmla="*/ 0 h 3002823"/>
              <a:gd name="connsiteX9" fmla="*/ 5476877 w 5476877"/>
              <a:gd name="connsiteY9" fmla="*/ 0 h 3002823"/>
              <a:gd name="connsiteX10" fmla="*/ 5476877 w 5476877"/>
              <a:gd name="connsiteY10" fmla="*/ 3002823 h 3002823"/>
              <a:gd name="connsiteX11" fmla="*/ 0 w 5476877"/>
              <a:gd name="connsiteY11" fmla="*/ 3002823 h 300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6877" h="3002823">
                <a:moveTo>
                  <a:pt x="236587" y="294457"/>
                </a:moveTo>
                <a:cubicBezTo>
                  <a:pt x="144401" y="294457"/>
                  <a:pt x="69669" y="369189"/>
                  <a:pt x="69669" y="461375"/>
                </a:cubicBezTo>
                <a:lnTo>
                  <a:pt x="69669" y="1843128"/>
                </a:lnTo>
                <a:cubicBezTo>
                  <a:pt x="69669" y="1935314"/>
                  <a:pt x="144401" y="2010046"/>
                  <a:pt x="236587" y="2010046"/>
                </a:cubicBezTo>
                <a:lnTo>
                  <a:pt x="904236" y="2010046"/>
                </a:lnTo>
                <a:cubicBezTo>
                  <a:pt x="996422" y="2010046"/>
                  <a:pt x="1071154" y="1935314"/>
                  <a:pt x="1071154" y="1843128"/>
                </a:cubicBezTo>
                <a:lnTo>
                  <a:pt x="1071154" y="461375"/>
                </a:lnTo>
                <a:cubicBezTo>
                  <a:pt x="1071154" y="369189"/>
                  <a:pt x="996422" y="294457"/>
                  <a:pt x="904236" y="294457"/>
                </a:cubicBezTo>
                <a:close/>
                <a:moveTo>
                  <a:pt x="0" y="0"/>
                </a:moveTo>
                <a:lnTo>
                  <a:pt x="5476877" y="0"/>
                </a:lnTo>
                <a:lnTo>
                  <a:pt x="5476877" y="3002823"/>
                </a:lnTo>
                <a:lnTo>
                  <a:pt x="0" y="3002823"/>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101">
            <a:extLst>
              <a:ext uri="{FF2B5EF4-FFF2-40B4-BE49-F238E27FC236}">
                <a16:creationId xmlns:a16="http://schemas.microsoft.com/office/drawing/2014/main" id="{4976449B-595E-7C4D-A922-3E669BF3361A}"/>
              </a:ext>
            </a:extLst>
          </p:cNvPr>
          <p:cNvPicPr>
            <a:picLocks noChangeAspect="1"/>
          </p:cNvPicPr>
          <p:nvPr/>
        </p:nvPicPr>
        <p:blipFill rotWithShape="1">
          <a:blip r:embed="rId7"/>
          <a:srcRect l="12821" t="20346" r="80" b="27237"/>
          <a:stretch/>
        </p:blipFill>
        <p:spPr>
          <a:xfrm>
            <a:off x="7512074" y="4601382"/>
            <a:ext cx="2367185" cy="758904"/>
          </a:xfrm>
          <a:prstGeom prst="rect">
            <a:avLst/>
          </a:prstGeom>
        </p:spPr>
      </p:pic>
      <p:pic>
        <p:nvPicPr>
          <p:cNvPr id="13" name="Picture 12">
            <a:extLst>
              <a:ext uri="{FF2B5EF4-FFF2-40B4-BE49-F238E27FC236}">
                <a16:creationId xmlns:a16="http://schemas.microsoft.com/office/drawing/2014/main" id="{C5480AE3-B7FE-3240-A674-116B00763B6D}"/>
              </a:ext>
            </a:extLst>
          </p:cNvPr>
          <p:cNvPicPr>
            <a:picLocks noChangeAspect="1"/>
          </p:cNvPicPr>
          <p:nvPr/>
        </p:nvPicPr>
        <p:blipFill rotWithShape="1">
          <a:blip r:embed="rId8"/>
          <a:srcRect t="7469" b="9521"/>
          <a:stretch/>
        </p:blipFill>
        <p:spPr>
          <a:xfrm>
            <a:off x="11173152" y="308906"/>
            <a:ext cx="515532" cy="548640"/>
          </a:xfrm>
          <a:prstGeom prst="ellipse">
            <a:avLst/>
          </a:prstGeom>
        </p:spPr>
      </p:pic>
    </p:spTree>
    <p:extLst>
      <p:ext uri="{BB962C8B-B14F-4D97-AF65-F5344CB8AC3E}">
        <p14:creationId xmlns:p14="http://schemas.microsoft.com/office/powerpoint/2010/main" val="29147351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randombar(horizontal)">
                                      <p:cBhvr>
                                        <p:cTn id="7" dur="500"/>
                                        <p:tgtEl>
                                          <p:spTgt spid="101"/>
                                        </p:tgtEl>
                                      </p:cBhvr>
                                    </p:animEffect>
                                  </p:childTnLst>
                                </p:cTn>
                              </p:par>
                              <p:par>
                                <p:cTn id="8" presetID="14" presetClass="entr" presetSubtype="1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randombar(horizontal)">
                                      <p:cBhvr>
                                        <p:cTn id="1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53ADDC5-F614-9A4D-B3B1-97031F4E3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43" y="1155673"/>
            <a:ext cx="2933700" cy="3708400"/>
          </a:xfrm>
          <a:prstGeom prst="rect">
            <a:avLst/>
          </a:prstGeom>
        </p:spPr>
      </p:pic>
      <p:pic>
        <p:nvPicPr>
          <p:cNvPr id="23" name="Picture 22">
            <a:extLst>
              <a:ext uri="{FF2B5EF4-FFF2-40B4-BE49-F238E27FC236}">
                <a16:creationId xmlns:a16="http://schemas.microsoft.com/office/drawing/2014/main" id="{85FEA1B0-7BF5-BC4C-A125-EE52F81F6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089" y="1129507"/>
            <a:ext cx="2921000" cy="3708400"/>
          </a:xfrm>
          <a:prstGeom prst="rect">
            <a:avLst/>
          </a:prstGeom>
        </p:spPr>
      </p:pic>
      <p:pic>
        <p:nvPicPr>
          <p:cNvPr id="29" name="Picture 28">
            <a:extLst>
              <a:ext uri="{FF2B5EF4-FFF2-40B4-BE49-F238E27FC236}">
                <a16:creationId xmlns:a16="http://schemas.microsoft.com/office/drawing/2014/main" id="{F4172ED0-2024-4B4B-B8EB-CB20A9464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2045" y="1155385"/>
            <a:ext cx="2921000" cy="4076700"/>
          </a:xfrm>
          <a:prstGeom prst="rect">
            <a:avLst/>
          </a:prstGeom>
        </p:spPr>
      </p:pic>
      <p:pic>
        <p:nvPicPr>
          <p:cNvPr id="31" name="Picture 30">
            <a:extLst>
              <a:ext uri="{FF2B5EF4-FFF2-40B4-BE49-F238E27FC236}">
                <a16:creationId xmlns:a16="http://schemas.microsoft.com/office/drawing/2014/main" id="{F71124E5-75F2-334B-9721-FC6D3108E4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5139" y="1167233"/>
            <a:ext cx="2921000" cy="4000500"/>
          </a:xfrm>
          <a:prstGeom prst="rect">
            <a:avLst/>
          </a:prstGeom>
        </p:spPr>
      </p:pic>
      <p:sp>
        <p:nvSpPr>
          <p:cNvPr id="2" name="Title 1">
            <a:extLst>
              <a:ext uri="{FF2B5EF4-FFF2-40B4-BE49-F238E27FC236}">
                <a16:creationId xmlns:a16="http://schemas.microsoft.com/office/drawing/2014/main" id="{3FFD414F-0E5C-CC43-A46B-C1CF80376459}"/>
              </a:ext>
            </a:extLst>
          </p:cNvPr>
          <p:cNvSpPr>
            <a:spLocks noGrp="1"/>
          </p:cNvSpPr>
          <p:nvPr>
            <p:ph type="title"/>
          </p:nvPr>
        </p:nvSpPr>
        <p:spPr>
          <a:xfrm>
            <a:off x="546544" y="224983"/>
            <a:ext cx="10927533" cy="891490"/>
          </a:xfrm>
        </p:spPr>
        <p:txBody>
          <a:bodyPr>
            <a:normAutofit/>
          </a:bodyPr>
          <a:lstStyle/>
          <a:p>
            <a:r>
              <a:rPr lang="en-US" dirty="0"/>
              <a:t>Dissemination of project’s findings</a:t>
            </a:r>
          </a:p>
        </p:txBody>
      </p:sp>
      <p:sp>
        <p:nvSpPr>
          <p:cNvPr id="4" name="Slide Number Placeholder 3">
            <a:extLst>
              <a:ext uri="{FF2B5EF4-FFF2-40B4-BE49-F238E27FC236}">
                <a16:creationId xmlns:a16="http://schemas.microsoft.com/office/drawing/2014/main" id="{6336A781-01D0-8144-80B2-442C9D7D1BB6}"/>
              </a:ext>
            </a:extLst>
          </p:cNvPr>
          <p:cNvSpPr>
            <a:spLocks noGrp="1"/>
          </p:cNvSpPr>
          <p:nvPr>
            <p:ph type="sldNum" sz="quarter" idx="12"/>
          </p:nvPr>
        </p:nvSpPr>
        <p:spPr/>
        <p:txBody>
          <a:bodyPr/>
          <a:lstStyle/>
          <a:p>
            <a:fld id="{4FAB73BC-B049-4115-A692-8D63A059BFB8}" type="slidenum">
              <a:rPr lang="en-US" smtClean="0"/>
              <a:t>90</a:t>
            </a:fld>
            <a:endParaRPr lang="en-US"/>
          </a:p>
        </p:txBody>
      </p:sp>
      <p:grpSp>
        <p:nvGrpSpPr>
          <p:cNvPr id="5" name="Group 4">
            <a:extLst>
              <a:ext uri="{FF2B5EF4-FFF2-40B4-BE49-F238E27FC236}">
                <a16:creationId xmlns:a16="http://schemas.microsoft.com/office/drawing/2014/main" id="{DE132803-358D-8C40-B5CB-4DADA89AEBC1}"/>
              </a:ext>
            </a:extLst>
          </p:cNvPr>
          <p:cNvGrpSpPr/>
          <p:nvPr/>
        </p:nvGrpSpPr>
        <p:grpSpPr>
          <a:xfrm>
            <a:off x="9513621" y="442921"/>
            <a:ext cx="2912943" cy="923330"/>
            <a:chOff x="8580755" y="5560663"/>
            <a:chExt cx="2912943" cy="923330"/>
          </a:xfrm>
        </p:grpSpPr>
        <p:sp>
          <p:nvSpPr>
            <p:cNvPr id="6" name="Rounded Rectangle 5">
              <a:extLst>
                <a:ext uri="{FF2B5EF4-FFF2-40B4-BE49-F238E27FC236}">
                  <a16:creationId xmlns:a16="http://schemas.microsoft.com/office/drawing/2014/main" id="{EF1B469F-A427-F043-BB8B-8763C0DA00DC}"/>
                </a:ext>
              </a:extLst>
            </p:cNvPr>
            <p:cNvSpPr/>
            <p:nvPr/>
          </p:nvSpPr>
          <p:spPr>
            <a:xfrm>
              <a:off x="8614940" y="5705255"/>
              <a:ext cx="2580052" cy="64008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C39F4E3-AC43-C44F-8F8F-1756FEB9C460}"/>
                </a:ext>
              </a:extLst>
            </p:cNvPr>
            <p:cNvGrpSpPr/>
            <p:nvPr/>
          </p:nvGrpSpPr>
          <p:grpSpPr>
            <a:xfrm>
              <a:off x="8580755" y="5560663"/>
              <a:ext cx="2912943" cy="923330"/>
              <a:chOff x="8580755" y="5560663"/>
              <a:chExt cx="2912943" cy="923330"/>
            </a:xfrm>
          </p:grpSpPr>
          <p:sp>
            <p:nvSpPr>
              <p:cNvPr id="8" name="TextBox 7">
                <a:extLst>
                  <a:ext uri="{FF2B5EF4-FFF2-40B4-BE49-F238E27FC236}">
                    <a16:creationId xmlns:a16="http://schemas.microsoft.com/office/drawing/2014/main" id="{5794A24A-6BB0-AE4A-B1CC-C6948C3F6993}"/>
                  </a:ext>
                </a:extLst>
              </p:cNvPr>
              <p:cNvSpPr txBox="1"/>
              <p:nvPr/>
            </p:nvSpPr>
            <p:spPr>
              <a:xfrm>
                <a:off x="8580755" y="5560663"/>
                <a:ext cx="1271430" cy="923330"/>
              </a:xfrm>
              <a:prstGeom prst="rect">
                <a:avLst/>
              </a:prstGeom>
              <a:noFill/>
            </p:spPr>
            <p:txBody>
              <a:bodyPr wrap="square" rtlCol="0">
                <a:spAutoFit/>
              </a:bodyPr>
              <a:lstStyle/>
              <a:p>
                <a:r>
                  <a:rPr lang="en-US" sz="5400" b="1" dirty="0">
                    <a:solidFill>
                      <a:schemeClr val="bg1"/>
                    </a:solidFill>
                  </a:rPr>
                  <a:t>G5</a:t>
                </a:r>
              </a:p>
            </p:txBody>
          </p:sp>
          <p:sp>
            <p:nvSpPr>
              <p:cNvPr id="9" name="TextBox 8">
                <a:extLst>
                  <a:ext uri="{FF2B5EF4-FFF2-40B4-BE49-F238E27FC236}">
                    <a16:creationId xmlns:a16="http://schemas.microsoft.com/office/drawing/2014/main" id="{B43C654E-7727-394B-87CB-869ECA0C21B0}"/>
                  </a:ext>
                </a:extLst>
              </p:cNvPr>
              <p:cNvSpPr txBox="1"/>
              <p:nvPr/>
            </p:nvSpPr>
            <p:spPr>
              <a:xfrm>
                <a:off x="9598294" y="5842383"/>
                <a:ext cx="1895404" cy="369332"/>
              </a:xfrm>
              <a:prstGeom prst="rect">
                <a:avLst/>
              </a:prstGeom>
              <a:noFill/>
            </p:spPr>
            <p:txBody>
              <a:bodyPr wrap="square" rtlCol="0">
                <a:spAutoFit/>
              </a:bodyPr>
              <a:lstStyle/>
              <a:p>
                <a:r>
                  <a:rPr lang="en-US" b="1" dirty="0">
                    <a:solidFill>
                      <a:schemeClr val="bg1"/>
                    </a:solidFill>
                  </a:rPr>
                  <a:t>Disseminate</a:t>
                </a:r>
                <a:endParaRPr lang="en-US" dirty="0">
                  <a:solidFill>
                    <a:schemeClr val="bg1"/>
                  </a:solidFill>
                </a:endParaRPr>
              </a:p>
            </p:txBody>
          </p:sp>
        </p:grpSp>
      </p:grpSp>
      <p:pic>
        <p:nvPicPr>
          <p:cNvPr id="33" name="Picture 32">
            <a:extLst>
              <a:ext uri="{FF2B5EF4-FFF2-40B4-BE49-F238E27FC236}">
                <a16:creationId xmlns:a16="http://schemas.microsoft.com/office/drawing/2014/main" id="{D48439D3-2C46-A449-9772-003A9149DE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3565" y="2787096"/>
            <a:ext cx="2933700" cy="2247900"/>
          </a:xfrm>
          <a:prstGeom prst="rect">
            <a:avLst/>
          </a:prstGeom>
        </p:spPr>
      </p:pic>
      <p:pic>
        <p:nvPicPr>
          <p:cNvPr id="35" name="Picture 34">
            <a:extLst>
              <a:ext uri="{FF2B5EF4-FFF2-40B4-BE49-F238E27FC236}">
                <a16:creationId xmlns:a16="http://schemas.microsoft.com/office/drawing/2014/main" id="{9DAA870E-8C92-2A4B-BFDB-95F994D583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4607" y="2195421"/>
            <a:ext cx="2832100" cy="3632200"/>
          </a:xfrm>
          <a:prstGeom prst="rect">
            <a:avLst/>
          </a:prstGeom>
        </p:spPr>
      </p:pic>
      <p:pic>
        <p:nvPicPr>
          <p:cNvPr id="37" name="Picture 36">
            <a:extLst>
              <a:ext uri="{FF2B5EF4-FFF2-40B4-BE49-F238E27FC236}">
                <a16:creationId xmlns:a16="http://schemas.microsoft.com/office/drawing/2014/main" id="{4C996BE3-CC6B-A44D-BCEB-D3F4269EF3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2545" y="2787096"/>
            <a:ext cx="2921000" cy="2628900"/>
          </a:xfrm>
          <a:prstGeom prst="rect">
            <a:avLst/>
          </a:prstGeom>
        </p:spPr>
      </p:pic>
      <p:pic>
        <p:nvPicPr>
          <p:cNvPr id="39" name="Picture 38">
            <a:extLst>
              <a:ext uri="{FF2B5EF4-FFF2-40B4-BE49-F238E27FC236}">
                <a16:creationId xmlns:a16="http://schemas.microsoft.com/office/drawing/2014/main" id="{35E57D86-B21A-844C-9B40-BD449B79A8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2185" y="4470058"/>
            <a:ext cx="2743200" cy="2057400"/>
          </a:xfrm>
          <a:prstGeom prst="rect">
            <a:avLst/>
          </a:prstGeom>
        </p:spPr>
      </p:pic>
      <p:pic>
        <p:nvPicPr>
          <p:cNvPr id="41" name="Picture 40">
            <a:extLst>
              <a:ext uri="{FF2B5EF4-FFF2-40B4-BE49-F238E27FC236}">
                <a16:creationId xmlns:a16="http://schemas.microsoft.com/office/drawing/2014/main" id="{E9E7469E-6313-4B42-B82E-9F5CCD9123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9029" y="4497534"/>
            <a:ext cx="2743200" cy="2057400"/>
          </a:xfrm>
          <a:prstGeom prst="rect">
            <a:avLst/>
          </a:prstGeom>
        </p:spPr>
      </p:pic>
      <p:pic>
        <p:nvPicPr>
          <p:cNvPr id="10" name="Picture 9">
            <a:extLst>
              <a:ext uri="{FF2B5EF4-FFF2-40B4-BE49-F238E27FC236}">
                <a16:creationId xmlns:a16="http://schemas.microsoft.com/office/drawing/2014/main" id="{F9B17FFB-4E6F-9C49-9B78-33376E37A7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72453" y="4469937"/>
            <a:ext cx="2743200" cy="2057400"/>
          </a:xfrm>
          <a:prstGeom prst="rect">
            <a:avLst/>
          </a:prstGeom>
        </p:spPr>
      </p:pic>
      <p:pic>
        <p:nvPicPr>
          <p:cNvPr id="20" name="Picture 19">
            <a:extLst>
              <a:ext uri="{FF2B5EF4-FFF2-40B4-BE49-F238E27FC236}">
                <a16:creationId xmlns:a16="http://schemas.microsoft.com/office/drawing/2014/main" id="{D7907BC4-8F4B-5142-9FB6-F3624FC591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86456" y="129895"/>
            <a:ext cx="558800" cy="546100"/>
          </a:xfrm>
          <a:prstGeom prst="rect">
            <a:avLst/>
          </a:prstGeom>
        </p:spPr>
      </p:pic>
    </p:spTree>
    <p:extLst>
      <p:ext uri="{BB962C8B-B14F-4D97-AF65-F5344CB8AC3E}">
        <p14:creationId xmlns:p14="http://schemas.microsoft.com/office/powerpoint/2010/main" val="13013912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4">
            <a:extLst>
              <a:ext uri="{FF2B5EF4-FFF2-40B4-BE49-F238E27FC236}">
                <a16:creationId xmlns:a16="http://schemas.microsoft.com/office/drawing/2014/main" id="{033C4A54-D84C-564B-8A85-05476D964192}"/>
              </a:ext>
            </a:extLst>
          </p:cNvPr>
          <p:cNvSpPr/>
          <p:nvPr/>
        </p:nvSpPr>
        <p:spPr>
          <a:xfrm>
            <a:off x="3297044" y="1996552"/>
            <a:ext cx="3055434" cy="635619"/>
          </a:xfrm>
          <a:custGeom>
            <a:avLst/>
            <a:gdLst>
              <a:gd name="connsiteX0" fmla="*/ 0 w 3055434"/>
              <a:gd name="connsiteY0" fmla="*/ 0 h 635619"/>
              <a:gd name="connsiteX1" fmla="*/ 2152185 w 3055434"/>
              <a:gd name="connsiteY1" fmla="*/ 256478 h 635619"/>
              <a:gd name="connsiteX2" fmla="*/ 3055434 w 3055434"/>
              <a:gd name="connsiteY2" fmla="*/ 635619 h 635619"/>
            </a:gdLst>
            <a:ahLst/>
            <a:cxnLst>
              <a:cxn ang="0">
                <a:pos x="connsiteX0" y="connsiteY0"/>
              </a:cxn>
              <a:cxn ang="0">
                <a:pos x="connsiteX1" y="connsiteY1"/>
              </a:cxn>
              <a:cxn ang="0">
                <a:pos x="connsiteX2" y="connsiteY2"/>
              </a:cxn>
            </a:cxnLst>
            <a:rect l="l" t="t" r="r" b="b"/>
            <a:pathLst>
              <a:path w="3055434" h="635619">
                <a:moveTo>
                  <a:pt x="0" y="0"/>
                </a:moveTo>
                <a:cubicBezTo>
                  <a:pt x="821473" y="75271"/>
                  <a:pt x="1642946" y="150542"/>
                  <a:pt x="2152185" y="256478"/>
                </a:cubicBezTo>
                <a:cubicBezTo>
                  <a:pt x="2661424" y="362414"/>
                  <a:pt x="2858429" y="499016"/>
                  <a:pt x="3055434" y="635619"/>
                </a:cubicBezTo>
              </a:path>
            </a:pathLst>
          </a:custGeom>
          <a:noFill/>
          <a:ln w="38100">
            <a:solidFill>
              <a:schemeClr val="accent1">
                <a:lumMod val="75000"/>
              </a:schemeClr>
            </a:solidFill>
            <a:headEnd type="none" w="med" len="med"/>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9747824C-379F-ED44-BCF0-74D0BDAD941E}"/>
              </a:ext>
            </a:extLst>
          </p:cNvPr>
          <p:cNvSpPr txBox="1"/>
          <p:nvPr/>
        </p:nvSpPr>
        <p:spPr>
          <a:xfrm>
            <a:off x="7052429" y="1208238"/>
            <a:ext cx="1543545" cy="338554"/>
          </a:xfrm>
          <a:prstGeom prst="rect">
            <a:avLst/>
          </a:prstGeom>
          <a:noFill/>
        </p:spPr>
        <p:txBody>
          <a:bodyPr wrap="square" rtlCol="0">
            <a:spAutoFit/>
          </a:bodyPr>
          <a:lstStyle/>
          <a:p>
            <a:pPr algn="ctr"/>
            <a:r>
              <a:rPr lang="en-US" sz="1600" b="1" dirty="0">
                <a:latin typeface="Arial Black" panose="020B0604020202020204" pitchFamily="34" charset="0"/>
                <a:cs typeface="Arial Black" panose="020B0604020202020204" pitchFamily="34" charset="0"/>
              </a:rPr>
              <a:t>GSUA</a:t>
            </a:r>
          </a:p>
        </p:txBody>
      </p:sp>
      <p:sp>
        <p:nvSpPr>
          <p:cNvPr id="93" name="TextBox 92">
            <a:extLst>
              <a:ext uri="{FF2B5EF4-FFF2-40B4-BE49-F238E27FC236}">
                <a16:creationId xmlns:a16="http://schemas.microsoft.com/office/drawing/2014/main" id="{7FC39D87-9B0A-DE4C-82B8-B4E0205A0DE4}"/>
              </a:ext>
            </a:extLst>
          </p:cNvPr>
          <p:cNvSpPr txBox="1"/>
          <p:nvPr/>
        </p:nvSpPr>
        <p:spPr>
          <a:xfrm rot="1991440">
            <a:off x="4962361" y="2693513"/>
            <a:ext cx="1387310" cy="338554"/>
          </a:xfrm>
          <a:prstGeom prst="rect">
            <a:avLst/>
          </a:prstGeom>
          <a:noFill/>
        </p:spPr>
        <p:txBody>
          <a:bodyPr wrap="square" rtlCol="0">
            <a:spAutoFit/>
          </a:bodyPr>
          <a:lstStyle/>
          <a:p>
            <a:pPr algn="ctr"/>
            <a:r>
              <a:rPr lang="en-US" sz="1600" b="1" dirty="0">
                <a:latin typeface="Arial Black" panose="020B0604020202020204" pitchFamily="34" charset="0"/>
                <a:cs typeface="Arial Black" panose="020B0604020202020204" pitchFamily="34" charset="0"/>
              </a:rPr>
              <a:t>BI</a:t>
            </a:r>
          </a:p>
        </p:txBody>
      </p:sp>
      <p:sp>
        <p:nvSpPr>
          <p:cNvPr id="22" name="Rounded Rectangle 21">
            <a:extLst>
              <a:ext uri="{FF2B5EF4-FFF2-40B4-BE49-F238E27FC236}">
                <a16:creationId xmlns:a16="http://schemas.microsoft.com/office/drawing/2014/main" id="{8E2539E1-C94C-E445-99E3-FF2FDE5D7D6C}"/>
              </a:ext>
            </a:extLst>
          </p:cNvPr>
          <p:cNvSpPr/>
          <p:nvPr/>
        </p:nvSpPr>
        <p:spPr>
          <a:xfrm>
            <a:off x="6167034" y="3161882"/>
            <a:ext cx="2042081" cy="2504511"/>
          </a:xfrm>
          <a:prstGeom prst="roundRect">
            <a:avLst/>
          </a:prstGeom>
          <a:noFill/>
          <a:ln w="3175">
            <a:solidFill>
              <a:schemeClr val="accent1">
                <a:lumMod val="75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[Parameters]</a:t>
            </a:r>
          </a:p>
          <a:p>
            <a:pPr algn="ctr"/>
            <a:endParaRPr lang="en-US" sz="800" b="1" dirty="0">
              <a:solidFill>
                <a:schemeClr val="tx1"/>
              </a:solidFill>
              <a:latin typeface="Arial Black" panose="020B0604020202020204" pitchFamily="34" charset="0"/>
              <a:cs typeface="Arial Black" panose="020B0604020202020204" pitchFamily="34" charset="0"/>
            </a:endParaRPr>
          </a:p>
          <a:p>
            <a:pPr algn="ctr"/>
            <a:r>
              <a:rPr lang="en-US" sz="1600" b="1" dirty="0">
                <a:solidFill>
                  <a:schemeClr val="tx1"/>
                </a:solidFill>
                <a:latin typeface="Arial Black" panose="020B0604020202020204" pitchFamily="34" charset="0"/>
                <a:cs typeface="Arial Black" panose="020B0604020202020204" pitchFamily="34" charset="0"/>
              </a:rPr>
              <a:t>Dynamical system</a:t>
            </a:r>
          </a:p>
          <a:p>
            <a:pPr algn="ctr"/>
            <a:endParaRPr lang="en-US" sz="800" b="1" dirty="0">
              <a:solidFill>
                <a:schemeClr val="tx1"/>
              </a:solidFill>
              <a:latin typeface="Arial Black" panose="020B0604020202020204" pitchFamily="34" charset="0"/>
              <a:cs typeface="Arial Black" panose="020B0604020202020204" pitchFamily="34" charset="0"/>
            </a:endParaRPr>
          </a:p>
          <a:p>
            <a:pPr algn="ctr"/>
            <a:r>
              <a:rPr lang="en-US" sz="1600" b="1" dirty="0">
                <a:solidFill>
                  <a:schemeClr val="tx1"/>
                </a:solidFill>
                <a:latin typeface="Arial Black" panose="020B0604020202020204" pitchFamily="34" charset="0"/>
                <a:cs typeface="Arial Black" panose="020B0604020202020204" pitchFamily="34" charset="0"/>
              </a:rPr>
              <a:t>Agent-based</a:t>
            </a:r>
          </a:p>
          <a:p>
            <a:pPr algn="ctr"/>
            <a:endParaRPr lang="en-US" sz="800" b="1" dirty="0">
              <a:solidFill>
                <a:schemeClr val="tx1"/>
              </a:solidFill>
              <a:latin typeface="Arial Black" panose="020B0604020202020204" pitchFamily="34" charset="0"/>
              <a:cs typeface="Arial Black" panose="020B0604020202020204" pitchFamily="34" charset="0"/>
            </a:endParaRPr>
          </a:p>
          <a:p>
            <a:pPr algn="ctr"/>
            <a:r>
              <a:rPr lang="en-US" sz="1600" b="1" dirty="0">
                <a:solidFill>
                  <a:schemeClr val="tx1"/>
                </a:solidFill>
                <a:latin typeface="Arial Black" panose="020B0604020202020204" pitchFamily="34" charset="0"/>
                <a:cs typeface="Arial Black" panose="020B0604020202020204" pitchFamily="34" charset="0"/>
              </a:rPr>
              <a:t>Climate/</a:t>
            </a:r>
          </a:p>
          <a:p>
            <a:pPr algn="ctr"/>
            <a:r>
              <a:rPr lang="en-US" sz="1600" b="1" dirty="0">
                <a:solidFill>
                  <a:schemeClr val="tx1"/>
                </a:solidFill>
                <a:latin typeface="Arial Black" panose="020B0604020202020204" pitchFamily="34" charset="0"/>
                <a:cs typeface="Arial Black" panose="020B0604020202020204" pitchFamily="34" charset="0"/>
              </a:rPr>
              <a:t>hydrological/</a:t>
            </a:r>
          </a:p>
          <a:p>
            <a:pPr algn="ctr"/>
            <a:r>
              <a:rPr lang="en-US" sz="1600" b="1" dirty="0">
                <a:solidFill>
                  <a:schemeClr val="tx1"/>
                </a:solidFill>
                <a:latin typeface="Arial Black" panose="020B0604020202020204" pitchFamily="34" charset="0"/>
                <a:cs typeface="Arial Black" panose="020B0604020202020204" pitchFamily="34" charset="0"/>
              </a:rPr>
              <a:t>environmental</a:t>
            </a:r>
          </a:p>
        </p:txBody>
      </p:sp>
      <p:sp>
        <p:nvSpPr>
          <p:cNvPr id="2" name="Title 1">
            <a:extLst>
              <a:ext uri="{FF2B5EF4-FFF2-40B4-BE49-F238E27FC236}">
                <a16:creationId xmlns:a16="http://schemas.microsoft.com/office/drawing/2014/main" id="{1F290B43-558E-F24B-80A4-3C76A97C04D7}"/>
              </a:ext>
            </a:extLst>
          </p:cNvPr>
          <p:cNvSpPr>
            <a:spLocks noGrp="1"/>
          </p:cNvSpPr>
          <p:nvPr>
            <p:ph type="title"/>
          </p:nvPr>
        </p:nvSpPr>
        <p:spPr>
          <a:xfrm>
            <a:off x="552090" y="227398"/>
            <a:ext cx="10944691" cy="841643"/>
          </a:xfrm>
        </p:spPr>
        <p:txBody>
          <a:bodyPr>
            <a:noAutofit/>
          </a:bodyPr>
          <a:lstStyle/>
          <a:p>
            <a:r>
              <a:rPr lang="en-US" sz="2400" dirty="0"/>
              <a:t>Pieces of the puzzle have been systematically tackled and connected. Further integration is next.</a:t>
            </a:r>
          </a:p>
        </p:txBody>
      </p:sp>
      <p:sp>
        <p:nvSpPr>
          <p:cNvPr id="4" name="Slide Number Placeholder 3">
            <a:extLst>
              <a:ext uri="{FF2B5EF4-FFF2-40B4-BE49-F238E27FC236}">
                <a16:creationId xmlns:a16="http://schemas.microsoft.com/office/drawing/2014/main" id="{97F312B5-7F77-6B49-A560-709B51F8CC8D}"/>
              </a:ext>
            </a:extLst>
          </p:cNvPr>
          <p:cNvSpPr>
            <a:spLocks noGrp="1"/>
          </p:cNvSpPr>
          <p:nvPr>
            <p:ph type="sldNum" sz="quarter" idx="12"/>
          </p:nvPr>
        </p:nvSpPr>
        <p:spPr/>
        <p:txBody>
          <a:bodyPr/>
          <a:lstStyle/>
          <a:p>
            <a:fld id="{C01120BC-C45A-9140-B652-7DF8A8242B14}" type="slidenum">
              <a:rPr lang="en-US" smtClean="0"/>
              <a:t>91</a:t>
            </a:fld>
            <a:endParaRPr lang="en-US"/>
          </a:p>
        </p:txBody>
      </p:sp>
      <p:sp>
        <p:nvSpPr>
          <p:cNvPr id="3" name="TextBox 2">
            <a:extLst>
              <a:ext uri="{FF2B5EF4-FFF2-40B4-BE49-F238E27FC236}">
                <a16:creationId xmlns:a16="http://schemas.microsoft.com/office/drawing/2014/main" id="{AC1F18A9-0923-164B-9389-5BC99EB5B2D6}"/>
              </a:ext>
            </a:extLst>
          </p:cNvPr>
          <p:cNvSpPr txBox="1"/>
          <p:nvPr/>
        </p:nvSpPr>
        <p:spPr>
          <a:xfrm>
            <a:off x="4295790" y="2307324"/>
            <a:ext cx="770596" cy="369332"/>
          </a:xfrm>
          <a:prstGeom prst="rect">
            <a:avLst/>
          </a:prstGeom>
          <a:noFill/>
        </p:spPr>
        <p:txBody>
          <a:bodyPr wrap="none" rtlCol="0">
            <a:spAutoFit/>
          </a:bodyPr>
          <a:lstStyle/>
          <a:p>
            <a:pPr algn="ctr"/>
            <a:r>
              <a:rPr lang="en-US" b="1" dirty="0">
                <a:latin typeface="Arial Black" panose="020B0604020202020204" pitchFamily="34" charset="0"/>
                <a:cs typeface="Arial Black" panose="020B0604020202020204" pitchFamily="34" charset="0"/>
              </a:rPr>
              <a:t>Data</a:t>
            </a:r>
          </a:p>
        </p:txBody>
      </p:sp>
      <p:sp>
        <p:nvSpPr>
          <p:cNvPr id="6" name="TextBox 5">
            <a:extLst>
              <a:ext uri="{FF2B5EF4-FFF2-40B4-BE49-F238E27FC236}">
                <a16:creationId xmlns:a16="http://schemas.microsoft.com/office/drawing/2014/main" id="{CDFB7C81-77F0-FD40-8148-5B998DC6E89A}"/>
              </a:ext>
            </a:extLst>
          </p:cNvPr>
          <p:cNvSpPr txBox="1"/>
          <p:nvPr/>
        </p:nvSpPr>
        <p:spPr>
          <a:xfrm>
            <a:off x="3774431" y="1335638"/>
            <a:ext cx="1813317" cy="369332"/>
          </a:xfrm>
          <a:prstGeom prst="rect">
            <a:avLst/>
          </a:prstGeom>
          <a:noFill/>
        </p:spPr>
        <p:txBody>
          <a:bodyPr wrap="none" rtlCol="0">
            <a:spAutoFit/>
          </a:bodyPr>
          <a:lstStyle/>
          <a:p>
            <a:pPr algn="ctr"/>
            <a:r>
              <a:rPr lang="en-US" b="1" dirty="0">
                <a:latin typeface="Arial Black" panose="020B0604020202020204" pitchFamily="34" charset="0"/>
                <a:cs typeface="Arial Black" panose="020B0604020202020204" pitchFamily="34" charset="0"/>
              </a:rPr>
              <a:t>Case studies</a:t>
            </a:r>
          </a:p>
        </p:txBody>
      </p:sp>
      <p:sp>
        <p:nvSpPr>
          <p:cNvPr id="7" name="TextBox 6">
            <a:extLst>
              <a:ext uri="{FF2B5EF4-FFF2-40B4-BE49-F238E27FC236}">
                <a16:creationId xmlns:a16="http://schemas.microsoft.com/office/drawing/2014/main" id="{D6B300F1-CA80-0442-9AEF-EEE8C04AB4D5}"/>
              </a:ext>
            </a:extLst>
          </p:cNvPr>
          <p:cNvSpPr txBox="1"/>
          <p:nvPr/>
        </p:nvSpPr>
        <p:spPr>
          <a:xfrm>
            <a:off x="8777574" y="2607139"/>
            <a:ext cx="1636425" cy="707886"/>
          </a:xfrm>
          <a:prstGeom prst="rect">
            <a:avLst/>
          </a:prstGeom>
          <a:solidFill>
            <a:srgbClr val="FF9300"/>
          </a:solidFill>
        </p:spPr>
        <p:txBody>
          <a:bodyPr wrap="square" lIns="45720" rIns="0" rtlCol="0">
            <a:spAutoFit/>
          </a:bodyPr>
          <a:lstStyle/>
          <a:p>
            <a:pPr algn="ctr"/>
            <a:r>
              <a:rPr lang="en-US" sz="2000" b="1" dirty="0">
                <a:solidFill>
                  <a:schemeClr val="bg1"/>
                </a:solidFill>
                <a:latin typeface="Arial Black" panose="020B0604020202020204" pitchFamily="34" charset="0"/>
                <a:cs typeface="Arial Black" panose="020B0604020202020204" pitchFamily="34" charset="0"/>
              </a:rPr>
              <a:t>Integrative</a:t>
            </a:r>
          </a:p>
          <a:p>
            <a:pPr algn="ctr"/>
            <a:r>
              <a:rPr lang="en-US" sz="2000" b="1" dirty="0">
                <a:solidFill>
                  <a:schemeClr val="bg1"/>
                </a:solidFill>
                <a:latin typeface="Arial Black" panose="020B0604020202020204" pitchFamily="34" charset="0"/>
                <a:cs typeface="Arial Black" panose="020B0604020202020204" pitchFamily="34" charset="0"/>
              </a:rPr>
              <a:t>Theory</a:t>
            </a:r>
          </a:p>
        </p:txBody>
      </p:sp>
      <p:sp>
        <p:nvSpPr>
          <p:cNvPr id="8" name="TextBox 7">
            <a:extLst>
              <a:ext uri="{FF2B5EF4-FFF2-40B4-BE49-F238E27FC236}">
                <a16:creationId xmlns:a16="http://schemas.microsoft.com/office/drawing/2014/main" id="{5931E447-9E9E-A548-A639-738282EEEE03}"/>
              </a:ext>
            </a:extLst>
          </p:cNvPr>
          <p:cNvSpPr txBox="1"/>
          <p:nvPr/>
        </p:nvSpPr>
        <p:spPr>
          <a:xfrm>
            <a:off x="1862396" y="1789685"/>
            <a:ext cx="1408189" cy="646331"/>
          </a:xfrm>
          <a:prstGeom prst="rect">
            <a:avLst/>
          </a:prstGeom>
          <a:noFill/>
        </p:spPr>
        <p:txBody>
          <a:bodyPr wrap="square" rtlCol="0">
            <a:spAutoFit/>
          </a:bodyPr>
          <a:lstStyle/>
          <a:p>
            <a:pPr algn="ctr"/>
            <a:r>
              <a:rPr lang="en-US" b="1" dirty="0">
                <a:latin typeface="Arial Black" panose="020B0604020202020204" pitchFamily="34" charset="0"/>
                <a:cs typeface="Arial Black" panose="020B0604020202020204" pitchFamily="34" charset="0"/>
              </a:rPr>
              <a:t>Migration theories</a:t>
            </a:r>
          </a:p>
        </p:txBody>
      </p:sp>
      <p:sp>
        <p:nvSpPr>
          <p:cNvPr id="12" name="TextBox 11">
            <a:extLst>
              <a:ext uri="{FF2B5EF4-FFF2-40B4-BE49-F238E27FC236}">
                <a16:creationId xmlns:a16="http://schemas.microsoft.com/office/drawing/2014/main" id="{36DE3902-0663-A74D-BD01-3F447A523E79}"/>
              </a:ext>
            </a:extLst>
          </p:cNvPr>
          <p:cNvSpPr txBox="1"/>
          <p:nvPr/>
        </p:nvSpPr>
        <p:spPr>
          <a:xfrm>
            <a:off x="8724688" y="1194528"/>
            <a:ext cx="1335966" cy="646331"/>
          </a:xfrm>
          <a:prstGeom prst="rect">
            <a:avLst/>
          </a:prstGeom>
          <a:noFill/>
        </p:spPr>
        <p:txBody>
          <a:bodyPr wrap="square" lIns="0" rIns="0" rtlCol="0">
            <a:spAutoFit/>
          </a:bodyPr>
          <a:lstStyle/>
          <a:p>
            <a:pPr algn="ctr"/>
            <a:r>
              <a:rPr lang="en-US" b="1" dirty="0">
                <a:latin typeface="Arial Black" panose="020B0604020202020204" pitchFamily="34" charset="0"/>
                <a:cs typeface="Arial Black" panose="020B0604020202020204" pitchFamily="34" charset="0"/>
              </a:rPr>
              <a:t>Migration scenarios</a:t>
            </a:r>
          </a:p>
        </p:txBody>
      </p:sp>
      <p:sp>
        <p:nvSpPr>
          <p:cNvPr id="23" name="TextBox 22">
            <a:extLst>
              <a:ext uri="{FF2B5EF4-FFF2-40B4-BE49-F238E27FC236}">
                <a16:creationId xmlns:a16="http://schemas.microsoft.com/office/drawing/2014/main" id="{F574775A-4D42-CA42-A32A-662D412301B3}"/>
              </a:ext>
            </a:extLst>
          </p:cNvPr>
          <p:cNvSpPr txBox="1"/>
          <p:nvPr/>
        </p:nvSpPr>
        <p:spPr>
          <a:xfrm>
            <a:off x="2062282" y="3690041"/>
            <a:ext cx="1341529" cy="646331"/>
          </a:xfrm>
          <a:prstGeom prst="rect">
            <a:avLst/>
          </a:prstGeom>
          <a:noFill/>
        </p:spPr>
        <p:txBody>
          <a:bodyPr wrap="square" rtlCol="0">
            <a:spAutoFit/>
          </a:bodyPr>
          <a:lstStyle/>
          <a:p>
            <a:pPr algn="ctr"/>
            <a:r>
              <a:rPr lang="en-US" b="1" dirty="0">
                <a:latin typeface="Arial Black" panose="020B0604020202020204" pitchFamily="34" charset="0"/>
                <a:cs typeface="Arial Black" panose="020B0604020202020204" pitchFamily="34" charset="0"/>
              </a:rPr>
              <a:t>Concept map</a:t>
            </a:r>
          </a:p>
        </p:txBody>
      </p:sp>
      <p:sp>
        <p:nvSpPr>
          <p:cNvPr id="39" name="TextBox 38">
            <a:extLst>
              <a:ext uri="{FF2B5EF4-FFF2-40B4-BE49-F238E27FC236}">
                <a16:creationId xmlns:a16="http://schemas.microsoft.com/office/drawing/2014/main" id="{F3070659-D764-0148-8F46-4867983934B6}"/>
              </a:ext>
            </a:extLst>
          </p:cNvPr>
          <p:cNvSpPr txBox="1"/>
          <p:nvPr/>
        </p:nvSpPr>
        <p:spPr>
          <a:xfrm>
            <a:off x="6342492" y="2607139"/>
            <a:ext cx="1640346" cy="707886"/>
          </a:xfrm>
          <a:prstGeom prst="rect">
            <a:avLst/>
          </a:prstGeom>
          <a:solidFill>
            <a:srgbClr val="0070C0"/>
          </a:solidFill>
        </p:spPr>
        <p:txBody>
          <a:bodyPr wrap="square" rtlCol="0">
            <a:spAutoFit/>
          </a:bodyPr>
          <a:lstStyle/>
          <a:p>
            <a:pPr algn="ctr"/>
            <a:r>
              <a:rPr lang="en-US" sz="2000" b="1" dirty="0">
                <a:solidFill>
                  <a:schemeClr val="bg1"/>
                </a:solidFill>
                <a:latin typeface="Arial Black" panose="020B0604020202020204" pitchFamily="34" charset="0"/>
                <a:cs typeface="Arial Black" panose="020B0604020202020204" pitchFamily="34" charset="0"/>
              </a:rPr>
              <a:t>Predictive model</a:t>
            </a:r>
          </a:p>
        </p:txBody>
      </p:sp>
      <p:sp>
        <p:nvSpPr>
          <p:cNvPr id="28" name="TextBox 27">
            <a:extLst>
              <a:ext uri="{FF2B5EF4-FFF2-40B4-BE49-F238E27FC236}">
                <a16:creationId xmlns:a16="http://schemas.microsoft.com/office/drawing/2014/main" id="{3ECFDA47-878E-C64D-919E-744B53E222DF}"/>
              </a:ext>
            </a:extLst>
          </p:cNvPr>
          <p:cNvSpPr txBox="1"/>
          <p:nvPr/>
        </p:nvSpPr>
        <p:spPr>
          <a:xfrm>
            <a:off x="3728035" y="3814328"/>
            <a:ext cx="1906106" cy="1200329"/>
          </a:xfrm>
          <a:prstGeom prst="rect">
            <a:avLst/>
          </a:prstGeom>
          <a:noFill/>
        </p:spPr>
        <p:txBody>
          <a:bodyPr wrap="square" rtlCol="0">
            <a:spAutoFit/>
          </a:bodyPr>
          <a:lstStyle/>
          <a:p>
            <a:pPr algn="ctr"/>
            <a:r>
              <a:rPr lang="en-US" b="1" dirty="0">
                <a:latin typeface="Arial Black" panose="020B0604020202020204" pitchFamily="34" charset="0"/>
                <a:cs typeface="Arial Black" panose="020B0604020202020204" pitchFamily="34" charset="0"/>
              </a:rPr>
              <a:t>Causal</a:t>
            </a:r>
          </a:p>
          <a:p>
            <a:pPr algn="ctr"/>
            <a:r>
              <a:rPr lang="en-US" b="1" dirty="0">
                <a:latin typeface="Arial Black" panose="020B0604020202020204" pitchFamily="34" charset="0"/>
                <a:cs typeface="Arial Black" panose="020B0604020202020204" pitchFamily="34" charset="0"/>
              </a:rPr>
              <a:t>networks, relationships, &amp; patterns</a:t>
            </a:r>
          </a:p>
        </p:txBody>
      </p:sp>
      <p:sp>
        <p:nvSpPr>
          <p:cNvPr id="44" name="TextBox 43">
            <a:extLst>
              <a:ext uri="{FF2B5EF4-FFF2-40B4-BE49-F238E27FC236}">
                <a16:creationId xmlns:a16="http://schemas.microsoft.com/office/drawing/2014/main" id="{70C10CBA-8DD9-C146-8CE4-9B7F9524F60C}"/>
              </a:ext>
            </a:extLst>
          </p:cNvPr>
          <p:cNvSpPr txBox="1"/>
          <p:nvPr/>
        </p:nvSpPr>
        <p:spPr>
          <a:xfrm>
            <a:off x="3569069" y="2853850"/>
            <a:ext cx="1115645" cy="738664"/>
          </a:xfrm>
          <a:prstGeom prst="rect">
            <a:avLst/>
          </a:prstGeom>
          <a:noFill/>
        </p:spPr>
        <p:txBody>
          <a:bodyPr wrap="square" rtlCol="0">
            <a:spAutoFit/>
          </a:bodyPr>
          <a:lstStyle/>
          <a:p>
            <a:pPr algn="r"/>
            <a:r>
              <a:rPr lang="en-US" sz="1400" b="1" dirty="0">
                <a:latin typeface="Arial Black" panose="020B0604020202020204" pitchFamily="34" charset="0"/>
                <a:cs typeface="Arial Black" panose="020B0604020202020204" pitchFamily="34" charset="0"/>
              </a:rPr>
              <a:t>GSUA</a:t>
            </a:r>
          </a:p>
          <a:p>
            <a:pPr algn="r"/>
            <a:r>
              <a:rPr lang="en-US" sz="1400" b="1" dirty="0">
                <a:latin typeface="Arial Black" panose="020B0604020202020204" pitchFamily="34" charset="0"/>
                <a:cs typeface="Arial Black" panose="020B0604020202020204" pitchFamily="34" charset="0"/>
              </a:rPr>
              <a:t>MRQAP</a:t>
            </a:r>
          </a:p>
          <a:p>
            <a:pPr algn="r"/>
            <a:r>
              <a:rPr lang="en-US" sz="1400" b="1" dirty="0">
                <a:latin typeface="Arial Black" panose="020B0604020202020204" pitchFamily="34" charset="0"/>
                <a:cs typeface="Arial Black" panose="020B0604020202020204" pitchFamily="34" charset="0"/>
              </a:rPr>
              <a:t>CCM</a:t>
            </a:r>
          </a:p>
        </p:txBody>
      </p:sp>
      <p:grpSp>
        <p:nvGrpSpPr>
          <p:cNvPr id="35" name="Group 34">
            <a:extLst>
              <a:ext uri="{FF2B5EF4-FFF2-40B4-BE49-F238E27FC236}">
                <a16:creationId xmlns:a16="http://schemas.microsoft.com/office/drawing/2014/main" id="{369E0779-ED00-054E-9210-A9A4B7C65F3D}"/>
              </a:ext>
            </a:extLst>
          </p:cNvPr>
          <p:cNvGrpSpPr/>
          <p:nvPr/>
        </p:nvGrpSpPr>
        <p:grpSpPr>
          <a:xfrm>
            <a:off x="4527795" y="5388671"/>
            <a:ext cx="274320" cy="274320"/>
            <a:chOff x="5168623" y="2233893"/>
            <a:chExt cx="274320" cy="2743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9" name="Oval 28">
              <a:extLst>
                <a:ext uri="{FF2B5EF4-FFF2-40B4-BE49-F238E27FC236}">
                  <a16:creationId xmlns:a16="http://schemas.microsoft.com/office/drawing/2014/main" id="{A90AE1A6-9C3D-5E41-BBC5-D6DB36477398}"/>
                </a:ext>
              </a:extLst>
            </p:cNvPr>
            <p:cNvSpPr/>
            <p:nvPr/>
          </p:nvSpPr>
          <p:spPr>
            <a:xfrm>
              <a:off x="5168623" y="2233893"/>
              <a:ext cx="274320" cy="274320"/>
            </a:xfrm>
            <a:prstGeom prst="ellipse">
              <a:avLst/>
            </a:prstGeom>
            <a:grpFill/>
            <a:ln w="38100">
              <a:solidFill>
                <a:schemeClr val="accent1">
                  <a:lumMod val="75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8AA33C12-4110-EB48-90FE-74DEDAFF1F84}"/>
                </a:ext>
              </a:extLst>
            </p:cNvPr>
            <p:cNvCxnSpPr/>
            <p:nvPr/>
          </p:nvCxnSpPr>
          <p:spPr>
            <a:xfrm flipV="1">
              <a:off x="5176912" y="2333971"/>
              <a:ext cx="0" cy="69064"/>
            </a:xfrm>
            <a:prstGeom prst="straightConnector1">
              <a:avLst/>
            </a:prstGeom>
            <a:grpFill/>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ECE8A015-A9AA-414C-B3C6-7C944B53BA81}"/>
                </a:ext>
              </a:extLst>
            </p:cNvPr>
            <p:cNvCxnSpPr/>
            <p:nvPr/>
          </p:nvCxnSpPr>
          <p:spPr>
            <a:xfrm>
              <a:off x="5434272" y="2368856"/>
              <a:ext cx="0" cy="50422"/>
            </a:xfrm>
            <a:prstGeom prst="straightConnector1">
              <a:avLst/>
            </a:prstGeom>
            <a:grpFill/>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cxnSp>
        <p:nvCxnSpPr>
          <p:cNvPr id="58" name="Straight Arrow Connector 57">
            <a:extLst>
              <a:ext uri="{FF2B5EF4-FFF2-40B4-BE49-F238E27FC236}">
                <a16:creationId xmlns:a16="http://schemas.microsoft.com/office/drawing/2014/main" id="{EF48C175-5B89-1040-BA9E-B40B85AAD3E1}"/>
              </a:ext>
            </a:extLst>
          </p:cNvPr>
          <p:cNvCxnSpPr>
            <a:cxnSpLocks/>
          </p:cNvCxnSpPr>
          <p:nvPr/>
        </p:nvCxnSpPr>
        <p:spPr>
          <a:xfrm>
            <a:off x="2687140" y="2436016"/>
            <a:ext cx="0" cy="1311175"/>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938D88F-9C71-E541-A761-20172D5AAF44}"/>
              </a:ext>
            </a:extLst>
          </p:cNvPr>
          <p:cNvCxnSpPr>
            <a:cxnSpLocks/>
          </p:cNvCxnSpPr>
          <p:nvPr/>
        </p:nvCxnSpPr>
        <p:spPr>
          <a:xfrm>
            <a:off x="9326058" y="1876556"/>
            <a:ext cx="0" cy="738629"/>
          </a:xfrm>
          <a:prstGeom prst="line">
            <a:avLst/>
          </a:prstGeom>
          <a:ln w="38100">
            <a:solidFill>
              <a:schemeClr val="accent1">
                <a:lumMod val="75000"/>
              </a:schemeClr>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044B6F05-509A-8441-9901-8C6D83F235D1}"/>
              </a:ext>
            </a:extLst>
          </p:cNvPr>
          <p:cNvSpPr txBox="1"/>
          <p:nvPr/>
        </p:nvSpPr>
        <p:spPr>
          <a:xfrm rot="16200000">
            <a:off x="2093137" y="2886004"/>
            <a:ext cx="1667955" cy="338554"/>
          </a:xfrm>
          <a:prstGeom prst="rect">
            <a:avLst/>
          </a:prstGeom>
          <a:noFill/>
        </p:spPr>
        <p:txBody>
          <a:bodyPr wrap="square" rtlCol="0">
            <a:spAutoFit/>
          </a:bodyPr>
          <a:lstStyle/>
          <a:p>
            <a:pPr algn="ctr"/>
            <a:r>
              <a:rPr lang="en-US" sz="1600" b="1" dirty="0">
                <a:latin typeface="Seravek" panose="020B0503040000020004" pitchFamily="34" charset="0"/>
              </a:rPr>
              <a:t>Brainstorming</a:t>
            </a:r>
          </a:p>
        </p:txBody>
      </p:sp>
      <p:cxnSp>
        <p:nvCxnSpPr>
          <p:cNvPr id="42" name="Straight Arrow Connector 41">
            <a:extLst>
              <a:ext uri="{FF2B5EF4-FFF2-40B4-BE49-F238E27FC236}">
                <a16:creationId xmlns:a16="http://schemas.microsoft.com/office/drawing/2014/main" id="{FA7C7850-F16C-AE4B-9D5E-814AA7351054}"/>
              </a:ext>
            </a:extLst>
          </p:cNvPr>
          <p:cNvCxnSpPr>
            <a:cxnSpLocks/>
            <a:stCxn id="8" idx="3"/>
            <a:endCxn id="3" idx="1"/>
          </p:cNvCxnSpPr>
          <p:nvPr/>
        </p:nvCxnSpPr>
        <p:spPr>
          <a:xfrm>
            <a:off x="3270584" y="2112850"/>
            <a:ext cx="1025206" cy="379140"/>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5CBC381B-7693-1E40-9DCE-4C3C7E093154}"/>
              </a:ext>
            </a:extLst>
          </p:cNvPr>
          <p:cNvCxnSpPr>
            <a:cxnSpLocks/>
          </p:cNvCxnSpPr>
          <p:nvPr/>
        </p:nvCxnSpPr>
        <p:spPr>
          <a:xfrm flipV="1">
            <a:off x="3281821" y="1668472"/>
            <a:ext cx="492609" cy="221164"/>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4FA11AD7-6D9A-ED44-A4C7-0A50924CA21D}"/>
              </a:ext>
            </a:extLst>
          </p:cNvPr>
          <p:cNvCxnSpPr>
            <a:stCxn id="3" idx="0"/>
            <a:endCxn id="6" idx="2"/>
          </p:cNvCxnSpPr>
          <p:nvPr/>
        </p:nvCxnSpPr>
        <p:spPr>
          <a:xfrm flipV="1">
            <a:off x="4681089" y="1704970"/>
            <a:ext cx="1" cy="602354"/>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53B819FC-609A-0448-ADB3-62403C62422A}"/>
              </a:ext>
            </a:extLst>
          </p:cNvPr>
          <p:cNvCxnSpPr>
            <a:cxnSpLocks/>
            <a:stCxn id="3" idx="2"/>
            <a:endCxn id="28" idx="0"/>
          </p:cNvCxnSpPr>
          <p:nvPr/>
        </p:nvCxnSpPr>
        <p:spPr>
          <a:xfrm>
            <a:off x="4681088" y="2676657"/>
            <a:ext cx="0" cy="1137671"/>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7DBA40E2-37ED-E846-A985-8B4A5CFA8AB7}"/>
              </a:ext>
            </a:extLst>
          </p:cNvPr>
          <p:cNvCxnSpPr>
            <a:cxnSpLocks/>
            <a:endCxn id="29" idx="1"/>
          </p:cNvCxnSpPr>
          <p:nvPr/>
        </p:nvCxnSpPr>
        <p:spPr>
          <a:xfrm>
            <a:off x="2949950" y="4361954"/>
            <a:ext cx="1618018" cy="1066890"/>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638DD0BB-D04D-334C-810A-DEB141928759}"/>
              </a:ext>
            </a:extLst>
          </p:cNvPr>
          <p:cNvCxnSpPr>
            <a:cxnSpLocks/>
            <a:stCxn id="28" idx="2"/>
          </p:cNvCxnSpPr>
          <p:nvPr/>
        </p:nvCxnSpPr>
        <p:spPr>
          <a:xfrm flipH="1">
            <a:off x="4661368" y="5014657"/>
            <a:ext cx="0" cy="347367"/>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1F793552-9AEF-6748-B75E-1150B504F15B}"/>
              </a:ext>
            </a:extLst>
          </p:cNvPr>
          <p:cNvCxnSpPr>
            <a:cxnSpLocks/>
          </p:cNvCxnSpPr>
          <p:nvPr/>
        </p:nvCxnSpPr>
        <p:spPr>
          <a:xfrm>
            <a:off x="4820949" y="5533353"/>
            <a:ext cx="1463040" cy="0"/>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679C9CDD-2871-614F-80B7-0779D4295F10}"/>
              </a:ext>
            </a:extLst>
          </p:cNvPr>
          <p:cNvCxnSpPr>
            <a:cxnSpLocks/>
          </p:cNvCxnSpPr>
          <p:nvPr/>
        </p:nvCxnSpPr>
        <p:spPr>
          <a:xfrm>
            <a:off x="5054651" y="2615185"/>
            <a:ext cx="1388818" cy="914991"/>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A34FC550-A744-D941-B030-459A233E033F}"/>
              </a:ext>
            </a:extLst>
          </p:cNvPr>
          <p:cNvCxnSpPr>
            <a:cxnSpLocks/>
          </p:cNvCxnSpPr>
          <p:nvPr/>
        </p:nvCxnSpPr>
        <p:spPr>
          <a:xfrm>
            <a:off x="7945492" y="2985622"/>
            <a:ext cx="822960" cy="0"/>
          </a:xfrm>
          <a:prstGeom prst="straightConnector1">
            <a:avLst/>
          </a:prstGeom>
          <a:ln w="38100">
            <a:solidFill>
              <a:schemeClr val="accent1">
                <a:lumMod val="75000"/>
              </a:schemeClr>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5F44EBB8-1245-054E-8675-9FC76A9468B6}"/>
              </a:ext>
            </a:extLst>
          </p:cNvPr>
          <p:cNvCxnSpPr>
            <a:cxnSpLocks/>
            <a:stCxn id="6" idx="3"/>
            <a:endCxn id="109" idx="2"/>
          </p:cNvCxnSpPr>
          <p:nvPr/>
        </p:nvCxnSpPr>
        <p:spPr>
          <a:xfrm flipV="1">
            <a:off x="5587747" y="1516048"/>
            <a:ext cx="1230474" cy="4257"/>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108" name="Group 107">
            <a:extLst>
              <a:ext uri="{FF2B5EF4-FFF2-40B4-BE49-F238E27FC236}">
                <a16:creationId xmlns:a16="http://schemas.microsoft.com/office/drawing/2014/main" id="{2D65634A-6C47-624F-B5A2-F7A6E9B77A69}"/>
              </a:ext>
            </a:extLst>
          </p:cNvPr>
          <p:cNvGrpSpPr/>
          <p:nvPr/>
        </p:nvGrpSpPr>
        <p:grpSpPr>
          <a:xfrm>
            <a:off x="6818221" y="1378887"/>
            <a:ext cx="274320" cy="274320"/>
            <a:chOff x="5168623" y="2233893"/>
            <a:chExt cx="274320" cy="2743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09" name="Oval 108">
              <a:extLst>
                <a:ext uri="{FF2B5EF4-FFF2-40B4-BE49-F238E27FC236}">
                  <a16:creationId xmlns:a16="http://schemas.microsoft.com/office/drawing/2014/main" id="{DFC7A0A6-D514-3D41-8A8F-2993FF536804}"/>
                </a:ext>
              </a:extLst>
            </p:cNvPr>
            <p:cNvSpPr/>
            <p:nvPr/>
          </p:nvSpPr>
          <p:spPr>
            <a:xfrm>
              <a:off x="5168623" y="2233893"/>
              <a:ext cx="274320" cy="274320"/>
            </a:xfrm>
            <a:prstGeom prst="ellipse">
              <a:avLst/>
            </a:prstGeom>
            <a:grpFill/>
            <a:ln w="38100">
              <a:solidFill>
                <a:schemeClr val="accent1">
                  <a:lumMod val="75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9C662072-67AF-874C-824F-BEAFEFC124D7}"/>
                </a:ext>
              </a:extLst>
            </p:cNvPr>
            <p:cNvCxnSpPr/>
            <p:nvPr/>
          </p:nvCxnSpPr>
          <p:spPr>
            <a:xfrm flipV="1">
              <a:off x="5176912" y="2333971"/>
              <a:ext cx="0" cy="69064"/>
            </a:xfrm>
            <a:prstGeom prst="straightConnector1">
              <a:avLst/>
            </a:prstGeom>
            <a:grpFill/>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9D4FDDA5-F3EC-8D4D-B70F-FD92219E28D1}"/>
                </a:ext>
              </a:extLst>
            </p:cNvPr>
            <p:cNvCxnSpPr/>
            <p:nvPr/>
          </p:nvCxnSpPr>
          <p:spPr>
            <a:xfrm>
              <a:off x="5434272" y="2368856"/>
              <a:ext cx="0" cy="50422"/>
            </a:xfrm>
            <a:prstGeom prst="straightConnector1">
              <a:avLst/>
            </a:prstGeom>
            <a:grpFill/>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cxnSp>
        <p:nvCxnSpPr>
          <p:cNvPr id="112" name="Straight Arrow Connector 111">
            <a:extLst>
              <a:ext uri="{FF2B5EF4-FFF2-40B4-BE49-F238E27FC236}">
                <a16:creationId xmlns:a16="http://schemas.microsoft.com/office/drawing/2014/main" id="{935C62C6-11C0-B549-948C-F56081AE92AF}"/>
              </a:ext>
            </a:extLst>
          </p:cNvPr>
          <p:cNvCxnSpPr>
            <a:cxnSpLocks/>
            <a:endCxn id="109" idx="4"/>
          </p:cNvCxnSpPr>
          <p:nvPr/>
        </p:nvCxnSpPr>
        <p:spPr>
          <a:xfrm flipH="1" flipV="1">
            <a:off x="6955381" y="1653208"/>
            <a:ext cx="0" cy="938631"/>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13" name="Straight Arrow Connector 112">
            <a:extLst>
              <a:ext uri="{FF2B5EF4-FFF2-40B4-BE49-F238E27FC236}">
                <a16:creationId xmlns:a16="http://schemas.microsoft.com/office/drawing/2014/main" id="{4F5909B8-262E-7240-A72B-756499FD8586}"/>
              </a:ext>
            </a:extLst>
          </p:cNvPr>
          <p:cNvCxnSpPr>
            <a:cxnSpLocks/>
            <a:stCxn id="109" idx="6"/>
            <a:endCxn id="12" idx="1"/>
          </p:cNvCxnSpPr>
          <p:nvPr/>
        </p:nvCxnSpPr>
        <p:spPr>
          <a:xfrm>
            <a:off x="7092542" y="1516047"/>
            <a:ext cx="1632147" cy="1646"/>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D280829B-6241-1F41-B543-D382C467A010}"/>
              </a:ext>
            </a:extLst>
          </p:cNvPr>
          <p:cNvSpPr txBox="1"/>
          <p:nvPr/>
        </p:nvSpPr>
        <p:spPr>
          <a:xfrm>
            <a:off x="7915532" y="2360130"/>
            <a:ext cx="885790" cy="584775"/>
          </a:xfrm>
          <a:prstGeom prst="rect">
            <a:avLst/>
          </a:prstGeom>
          <a:noFill/>
        </p:spPr>
        <p:txBody>
          <a:bodyPr wrap="square" rtlCol="0">
            <a:spAutoFit/>
          </a:bodyPr>
          <a:lstStyle/>
          <a:p>
            <a:pPr algn="ctr"/>
            <a:r>
              <a:rPr lang="en-US" sz="1600" b="1" dirty="0">
                <a:latin typeface="Arial Black" panose="020B0604020202020204" pitchFamily="34" charset="0"/>
                <a:cs typeface="Arial Black" panose="020B0604020202020204" pitchFamily="34" charset="0"/>
              </a:rPr>
              <a:t>GSUA</a:t>
            </a:r>
          </a:p>
          <a:p>
            <a:pPr algn="ctr"/>
            <a:r>
              <a:rPr lang="en-US" sz="1600" b="1" dirty="0">
                <a:latin typeface="Arial Black" panose="020B0604020202020204" pitchFamily="34" charset="0"/>
                <a:cs typeface="Arial Black" panose="020B0604020202020204" pitchFamily="34" charset="0"/>
              </a:rPr>
              <a:t>NLTS</a:t>
            </a:r>
          </a:p>
        </p:txBody>
      </p:sp>
      <p:cxnSp>
        <p:nvCxnSpPr>
          <p:cNvPr id="56" name="Straight Arrow Connector 55">
            <a:extLst>
              <a:ext uri="{FF2B5EF4-FFF2-40B4-BE49-F238E27FC236}">
                <a16:creationId xmlns:a16="http://schemas.microsoft.com/office/drawing/2014/main" id="{0C27D67B-677E-004E-A513-8843B65FB148}"/>
              </a:ext>
            </a:extLst>
          </p:cNvPr>
          <p:cNvCxnSpPr>
            <a:cxnSpLocks/>
          </p:cNvCxnSpPr>
          <p:nvPr/>
        </p:nvCxnSpPr>
        <p:spPr>
          <a:xfrm>
            <a:off x="2076585" y="2441131"/>
            <a:ext cx="0" cy="3337560"/>
          </a:xfrm>
          <a:prstGeom prst="straightConnector1">
            <a:avLst/>
          </a:prstGeom>
          <a:ln w="38100">
            <a:solidFill>
              <a:schemeClr val="accent1">
                <a:lumMod val="7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96FC280B-D961-9E48-B675-67C815631A8C}"/>
              </a:ext>
            </a:extLst>
          </p:cNvPr>
          <p:cNvCxnSpPr>
            <a:cxnSpLocks/>
          </p:cNvCxnSpPr>
          <p:nvPr/>
        </p:nvCxnSpPr>
        <p:spPr>
          <a:xfrm>
            <a:off x="2062282" y="5775884"/>
            <a:ext cx="6321773" cy="0"/>
          </a:xfrm>
          <a:prstGeom prst="straightConnector1">
            <a:avLst/>
          </a:prstGeom>
          <a:ln w="38100">
            <a:solidFill>
              <a:schemeClr val="accent1">
                <a:lumMod val="75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92C07BBD-9E73-9C44-983B-C1F74BDC6A33}"/>
              </a:ext>
            </a:extLst>
          </p:cNvPr>
          <p:cNvCxnSpPr>
            <a:cxnSpLocks/>
          </p:cNvCxnSpPr>
          <p:nvPr/>
        </p:nvCxnSpPr>
        <p:spPr>
          <a:xfrm flipV="1">
            <a:off x="8371300" y="3032557"/>
            <a:ext cx="0" cy="2743200"/>
          </a:xfrm>
          <a:prstGeom prst="straightConnector1">
            <a:avLst/>
          </a:prstGeom>
          <a:ln w="38100">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5E2EA87E-33ED-EE41-8D6F-E12489688BDB}"/>
              </a:ext>
            </a:extLst>
          </p:cNvPr>
          <p:cNvSpPr txBox="1"/>
          <p:nvPr/>
        </p:nvSpPr>
        <p:spPr>
          <a:xfrm>
            <a:off x="8546240" y="3601517"/>
            <a:ext cx="2033429" cy="2308324"/>
          </a:xfrm>
          <a:prstGeom prst="rect">
            <a:avLst/>
          </a:prstGeom>
          <a:noFill/>
        </p:spPr>
        <p:txBody>
          <a:bodyPr wrap="square" rtlCol="0">
            <a:spAutoFit/>
          </a:bodyPr>
          <a:lstStyle/>
          <a:p>
            <a:pPr marL="350838" indent="-350838"/>
            <a:r>
              <a:rPr lang="en-US" sz="1200" b="1" dirty="0">
                <a:latin typeface="Corbel" panose="020B0503020204020204" pitchFamily="34" charset="0"/>
                <a:cs typeface="Arial Black" panose="020B0604020202020204" pitchFamily="34" charset="0"/>
              </a:rPr>
              <a:t>GSUA</a:t>
            </a:r>
            <a:r>
              <a:rPr lang="en-US" sz="1200" dirty="0">
                <a:latin typeface="Corbel" panose="020B0503020204020204" pitchFamily="34" charset="0"/>
                <a:cs typeface="Arial Black" panose="020B0604020202020204" pitchFamily="34" charset="0"/>
              </a:rPr>
              <a:t>: global sensitivity/ uncertainty analysis</a:t>
            </a:r>
          </a:p>
          <a:p>
            <a:pPr marL="350838" indent="-350838"/>
            <a:r>
              <a:rPr lang="en-US" sz="1200" b="1" dirty="0">
                <a:latin typeface="Corbel" panose="020B0503020204020204" pitchFamily="34" charset="0"/>
                <a:cs typeface="Arial Black" panose="020B0604020202020204" pitchFamily="34" charset="0"/>
              </a:rPr>
              <a:t>MRQAP</a:t>
            </a:r>
            <a:r>
              <a:rPr lang="en-US" sz="1200" dirty="0">
                <a:latin typeface="Corbel" panose="020B0503020204020204" pitchFamily="34" charset="0"/>
                <a:cs typeface="Arial Black" panose="020B0604020202020204" pitchFamily="34" charset="0"/>
              </a:rPr>
              <a:t>: multiple regression quadratic assignment procedure</a:t>
            </a:r>
          </a:p>
          <a:p>
            <a:pPr marL="350838" indent="-350838"/>
            <a:r>
              <a:rPr lang="en-US" sz="1200" b="1" dirty="0">
                <a:latin typeface="Corbel" panose="020B0503020204020204" pitchFamily="34" charset="0"/>
                <a:cs typeface="Arial Black" panose="020B0604020202020204" pitchFamily="34" charset="0"/>
              </a:rPr>
              <a:t>CCM</a:t>
            </a:r>
            <a:r>
              <a:rPr lang="en-US" sz="1200" dirty="0">
                <a:latin typeface="Corbel" panose="020B0503020204020204" pitchFamily="34" charset="0"/>
                <a:cs typeface="Arial Black" panose="020B0604020202020204" pitchFamily="34" charset="0"/>
              </a:rPr>
              <a:t>: convergent cross mapping</a:t>
            </a:r>
          </a:p>
          <a:p>
            <a:pPr marL="350838" indent="-350838"/>
            <a:r>
              <a:rPr lang="en-US" sz="1200" b="1" dirty="0">
                <a:latin typeface="Corbel" panose="020B0503020204020204" pitchFamily="34" charset="0"/>
                <a:cs typeface="Arial Black" panose="020B0604020202020204" pitchFamily="34" charset="0"/>
              </a:rPr>
              <a:t>PMI</a:t>
            </a:r>
            <a:r>
              <a:rPr lang="en-US" sz="1200" dirty="0">
                <a:latin typeface="Corbel" panose="020B0503020204020204" pitchFamily="34" charset="0"/>
                <a:cs typeface="Arial Black" panose="020B0604020202020204" pitchFamily="34" charset="0"/>
              </a:rPr>
              <a:t>: partial mutual information</a:t>
            </a:r>
          </a:p>
          <a:p>
            <a:pPr marL="350838" indent="-350838"/>
            <a:r>
              <a:rPr lang="en-US" sz="1200" b="1" dirty="0">
                <a:latin typeface="Corbel" panose="020B0503020204020204" pitchFamily="34" charset="0"/>
                <a:cs typeface="Arial Black" panose="020B0604020202020204" pitchFamily="34" charset="0"/>
              </a:rPr>
              <a:t>BI:</a:t>
            </a:r>
            <a:r>
              <a:rPr lang="en-US" sz="1200" dirty="0">
                <a:latin typeface="Corbel" panose="020B0503020204020204" pitchFamily="34" charset="0"/>
                <a:cs typeface="Arial Black" panose="020B0604020202020204" pitchFamily="34" charset="0"/>
              </a:rPr>
              <a:t> Bayesian inference</a:t>
            </a:r>
          </a:p>
          <a:p>
            <a:pPr marL="350838" indent="-350838"/>
            <a:r>
              <a:rPr lang="en-US" sz="1200" b="1" dirty="0">
                <a:latin typeface="Corbel" panose="020B0503020204020204" pitchFamily="34" charset="0"/>
                <a:cs typeface="Arial Black" panose="020B0604020202020204" pitchFamily="34" charset="0"/>
              </a:rPr>
              <a:t>NLTS</a:t>
            </a:r>
            <a:r>
              <a:rPr lang="en-US" sz="1200" dirty="0">
                <a:latin typeface="Corbel" panose="020B0503020204020204" pitchFamily="34" charset="0"/>
                <a:cs typeface="Arial Black" panose="020B0604020202020204" pitchFamily="34" charset="0"/>
              </a:rPr>
              <a:t>: nonlinear timeseries analysis</a:t>
            </a:r>
          </a:p>
        </p:txBody>
      </p:sp>
      <p:sp>
        <p:nvSpPr>
          <p:cNvPr id="63" name="TextBox 62">
            <a:extLst>
              <a:ext uri="{FF2B5EF4-FFF2-40B4-BE49-F238E27FC236}">
                <a16:creationId xmlns:a16="http://schemas.microsoft.com/office/drawing/2014/main" id="{A4662B27-4FE8-5B43-B8ED-A5E73F60E3C1}"/>
              </a:ext>
            </a:extLst>
          </p:cNvPr>
          <p:cNvSpPr txBox="1"/>
          <p:nvPr/>
        </p:nvSpPr>
        <p:spPr>
          <a:xfrm>
            <a:off x="4675890" y="2950876"/>
            <a:ext cx="604332" cy="523220"/>
          </a:xfrm>
          <a:prstGeom prst="rect">
            <a:avLst/>
          </a:prstGeom>
          <a:noFill/>
        </p:spPr>
        <p:txBody>
          <a:bodyPr wrap="square" rtlCol="0">
            <a:spAutoFit/>
          </a:bodyPr>
          <a:lstStyle/>
          <a:p>
            <a:r>
              <a:rPr lang="en-US" sz="1400" b="1" dirty="0">
                <a:latin typeface="Arial Black" panose="020B0604020202020204" pitchFamily="34" charset="0"/>
                <a:cs typeface="Arial Black" panose="020B0604020202020204" pitchFamily="34" charset="0"/>
              </a:rPr>
              <a:t>PMI</a:t>
            </a:r>
          </a:p>
          <a:p>
            <a:r>
              <a:rPr lang="en-US" sz="1400" b="1" dirty="0">
                <a:latin typeface="Arial Black" panose="020B0604020202020204" pitchFamily="34" charset="0"/>
                <a:cs typeface="Arial Black" panose="020B0604020202020204" pitchFamily="34" charset="0"/>
              </a:rPr>
              <a:t>BI</a:t>
            </a:r>
          </a:p>
        </p:txBody>
      </p:sp>
      <p:sp>
        <p:nvSpPr>
          <p:cNvPr id="5" name="Rectangle 4">
            <a:extLst>
              <a:ext uri="{FF2B5EF4-FFF2-40B4-BE49-F238E27FC236}">
                <a16:creationId xmlns:a16="http://schemas.microsoft.com/office/drawing/2014/main" id="{9D4CDE59-33C3-1A48-9ADF-83619AC927DF}"/>
              </a:ext>
            </a:extLst>
          </p:cNvPr>
          <p:cNvSpPr/>
          <p:nvPr/>
        </p:nvSpPr>
        <p:spPr>
          <a:xfrm>
            <a:off x="1" y="1069042"/>
            <a:ext cx="12192000" cy="48408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 descr="https://lh3.googleusercontent.com/kc8kXK4e3FWNJJlrt4d6pjp9jEfLysp5P5qjK8IPsvYz6XP7QNhw8fS3MWH1Rz0m8gUH625HDiKIQEYKCkgcCrJOlVu3JilGdz9PVOGlfg5wzh0upltb6xgKv8XZjaZiJizqTIny">
            <a:extLst>
              <a:ext uri="{FF2B5EF4-FFF2-40B4-BE49-F238E27FC236}">
                <a16:creationId xmlns:a16="http://schemas.microsoft.com/office/drawing/2014/main" id="{9F79CF29-DE05-1949-A9FD-CCB6A70C3B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83" t="18140" b="25769"/>
          <a:stretch/>
        </p:blipFill>
        <p:spPr bwMode="auto">
          <a:xfrm>
            <a:off x="5663442" y="4512225"/>
            <a:ext cx="2926080" cy="1184231"/>
          </a:xfrm>
          <a:prstGeom prst="rect">
            <a:avLst/>
          </a:prstGeom>
          <a:noFill/>
          <a:extLst>
            <a:ext uri="{909E8E84-426E-40DD-AFC4-6F175D3DCCD1}">
              <a14:hiddenFill xmlns:a14="http://schemas.microsoft.com/office/drawing/2010/main">
                <a:solidFill>
                  <a:srgbClr val="FFFFFF"/>
                </a:solidFill>
              </a14:hiddenFill>
            </a:ext>
          </a:extLst>
        </p:spPr>
      </p:pic>
      <p:pic>
        <p:nvPicPr>
          <p:cNvPr id="72" name="그림 24">
            <a:extLst>
              <a:ext uri="{FF2B5EF4-FFF2-40B4-BE49-F238E27FC236}">
                <a16:creationId xmlns:a16="http://schemas.microsoft.com/office/drawing/2014/main" id="{15674D20-4EE0-6B49-8617-7851330335AC}"/>
              </a:ext>
            </a:extLst>
          </p:cNvPr>
          <p:cNvPicPr>
            <a:picLocks noChangeAspect="1"/>
          </p:cNvPicPr>
          <p:nvPr/>
        </p:nvPicPr>
        <p:blipFill rotWithShape="1">
          <a:blip r:embed="rId4"/>
          <a:srcRect b="36253"/>
          <a:stretch/>
        </p:blipFill>
        <p:spPr>
          <a:xfrm>
            <a:off x="5796466" y="2613543"/>
            <a:ext cx="2743200" cy="1202498"/>
          </a:xfrm>
          <a:prstGeom prst="rect">
            <a:avLst/>
          </a:prstGeom>
          <a:solidFill>
            <a:srgbClr val="FFFFFF"/>
          </a:solidFill>
        </p:spPr>
      </p:pic>
      <p:pic>
        <p:nvPicPr>
          <p:cNvPr id="73" name="Picture 72">
            <a:extLst>
              <a:ext uri="{FF2B5EF4-FFF2-40B4-BE49-F238E27FC236}">
                <a16:creationId xmlns:a16="http://schemas.microsoft.com/office/drawing/2014/main" id="{DA797ADE-1D5B-CD42-B2A9-06F1C1F9C5D0}"/>
              </a:ext>
            </a:extLst>
          </p:cNvPr>
          <p:cNvPicPr>
            <a:picLocks noChangeAspect="1"/>
          </p:cNvPicPr>
          <p:nvPr/>
        </p:nvPicPr>
        <p:blipFill rotWithShape="1">
          <a:blip r:embed="rId5">
            <a:extLst>
              <a:ext uri="{28A0092B-C50C-407E-A947-70E740481C1C}">
                <a14:useLocalDpi xmlns:a14="http://schemas.microsoft.com/office/drawing/2010/main" val="0"/>
              </a:ext>
            </a:extLst>
          </a:blip>
          <a:srcRect l="20517" t="11059" r="28748" b="8041"/>
          <a:stretch/>
        </p:blipFill>
        <p:spPr>
          <a:xfrm>
            <a:off x="7293949" y="1115210"/>
            <a:ext cx="1446124" cy="1537307"/>
          </a:xfrm>
          <a:prstGeom prst="rect">
            <a:avLst/>
          </a:prstGeom>
        </p:spPr>
      </p:pic>
      <p:grpSp>
        <p:nvGrpSpPr>
          <p:cNvPr id="15" name="Group 14">
            <a:extLst>
              <a:ext uri="{FF2B5EF4-FFF2-40B4-BE49-F238E27FC236}">
                <a16:creationId xmlns:a16="http://schemas.microsoft.com/office/drawing/2014/main" id="{2F430216-ABD7-CD45-88E9-9396B547CBC9}"/>
              </a:ext>
            </a:extLst>
          </p:cNvPr>
          <p:cNvGrpSpPr/>
          <p:nvPr/>
        </p:nvGrpSpPr>
        <p:grpSpPr>
          <a:xfrm>
            <a:off x="6095983" y="1081051"/>
            <a:ext cx="731520" cy="1505479"/>
            <a:chOff x="6095983" y="1081051"/>
            <a:chExt cx="731520" cy="1505479"/>
          </a:xfrm>
        </p:grpSpPr>
        <p:pic>
          <p:nvPicPr>
            <p:cNvPr id="75" name="Picture 74">
              <a:extLst>
                <a:ext uri="{FF2B5EF4-FFF2-40B4-BE49-F238E27FC236}">
                  <a16:creationId xmlns:a16="http://schemas.microsoft.com/office/drawing/2014/main" id="{57A8BABB-6154-0848-B67F-8A6D8FAE5E6D}"/>
                </a:ext>
              </a:extLst>
            </p:cNvPr>
            <p:cNvPicPr>
              <a:picLocks noChangeAspect="1"/>
            </p:cNvPicPr>
            <p:nvPr/>
          </p:nvPicPr>
          <p:blipFill>
            <a:blip r:embed="rId6"/>
            <a:stretch>
              <a:fillRect/>
            </a:stretch>
          </p:blipFill>
          <p:spPr>
            <a:xfrm>
              <a:off x="6156943" y="1627969"/>
              <a:ext cx="609600" cy="457200"/>
            </a:xfrm>
            <a:prstGeom prst="rect">
              <a:avLst/>
            </a:prstGeom>
          </p:spPr>
        </p:pic>
        <p:pic>
          <p:nvPicPr>
            <p:cNvPr id="76" name="Picture 75">
              <a:extLst>
                <a:ext uri="{FF2B5EF4-FFF2-40B4-BE49-F238E27FC236}">
                  <a16:creationId xmlns:a16="http://schemas.microsoft.com/office/drawing/2014/main" id="{534202B1-0517-5247-BAB5-58BE45A26FAD}"/>
                </a:ext>
              </a:extLst>
            </p:cNvPr>
            <p:cNvPicPr>
              <a:picLocks noChangeAspect="1"/>
            </p:cNvPicPr>
            <p:nvPr/>
          </p:nvPicPr>
          <p:blipFill>
            <a:blip r:embed="rId7"/>
            <a:stretch>
              <a:fillRect/>
            </a:stretch>
          </p:blipFill>
          <p:spPr>
            <a:xfrm>
              <a:off x="6156943" y="2129330"/>
              <a:ext cx="609600" cy="457200"/>
            </a:xfrm>
            <a:prstGeom prst="rect">
              <a:avLst/>
            </a:prstGeom>
          </p:spPr>
        </p:pic>
        <p:pic>
          <p:nvPicPr>
            <p:cNvPr id="78" name="Picture 77">
              <a:extLst>
                <a:ext uri="{FF2B5EF4-FFF2-40B4-BE49-F238E27FC236}">
                  <a16:creationId xmlns:a16="http://schemas.microsoft.com/office/drawing/2014/main" id="{255A4B1A-68A6-9D42-A708-142500D6DBDC}"/>
                </a:ext>
              </a:extLst>
            </p:cNvPr>
            <p:cNvPicPr>
              <a:picLocks noChangeAspect="1"/>
            </p:cNvPicPr>
            <p:nvPr/>
          </p:nvPicPr>
          <p:blipFill>
            <a:blip r:embed="rId8"/>
            <a:stretch>
              <a:fillRect/>
            </a:stretch>
          </p:blipFill>
          <p:spPr>
            <a:xfrm>
              <a:off x="6095983" y="1081051"/>
              <a:ext cx="731520" cy="548640"/>
            </a:xfrm>
            <a:prstGeom prst="rect">
              <a:avLst/>
            </a:prstGeom>
          </p:spPr>
        </p:pic>
      </p:grpSp>
      <p:pic>
        <p:nvPicPr>
          <p:cNvPr id="80" name="Picture 79">
            <a:extLst>
              <a:ext uri="{FF2B5EF4-FFF2-40B4-BE49-F238E27FC236}">
                <a16:creationId xmlns:a16="http://schemas.microsoft.com/office/drawing/2014/main" id="{7ECA0720-8669-5C49-BEDC-2036AC90481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118" t="16146" r="6597" b="6076"/>
          <a:stretch/>
        </p:blipFill>
        <p:spPr bwMode="auto">
          <a:xfrm>
            <a:off x="3824563" y="3807885"/>
            <a:ext cx="1724502" cy="1554480"/>
          </a:xfrm>
          <a:prstGeom prst="rect">
            <a:avLst/>
          </a:prstGeom>
          <a:ln>
            <a:solidFill>
              <a:schemeClr val="tx1"/>
            </a:solidFill>
          </a:ln>
          <a:extLst>
            <a:ext uri="{53640926-AAD7-44D8-BBD7-CCE9431645EC}">
              <a14:shadowObscured xmlns:a14="http://schemas.microsoft.com/office/drawing/2010/main"/>
            </a:ext>
          </a:extLst>
        </p:spPr>
      </p:pic>
      <p:pic>
        <p:nvPicPr>
          <p:cNvPr id="81" name="Content Placeholder 49">
            <a:extLst>
              <a:ext uri="{FF2B5EF4-FFF2-40B4-BE49-F238E27FC236}">
                <a16:creationId xmlns:a16="http://schemas.microsoft.com/office/drawing/2014/main" id="{C81F1489-68DD-7E41-8D0B-38CE39927259}"/>
              </a:ext>
            </a:extLst>
          </p:cNvPr>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368432" y="3069776"/>
            <a:ext cx="3548474" cy="1304186"/>
          </a:xfrm>
        </p:spPr>
      </p:pic>
      <p:pic>
        <p:nvPicPr>
          <p:cNvPr id="82" name="Picture 81" descr="C:\Users\Paulina\Dropbox\2017 ARO MIGRATION\Papers\CuSums Environmental Migration in Somalia\Paper Writing\Figures\Somalia Regions and Rivers op2.tiff">
            <a:extLst>
              <a:ext uri="{FF2B5EF4-FFF2-40B4-BE49-F238E27FC236}">
                <a16:creationId xmlns:a16="http://schemas.microsoft.com/office/drawing/2014/main" id="{06EAE8BC-595C-DA44-8ED5-A36F9D0F5F9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12808" r="12838"/>
          <a:stretch/>
        </p:blipFill>
        <p:spPr bwMode="auto">
          <a:xfrm>
            <a:off x="4694746" y="1166908"/>
            <a:ext cx="1005840" cy="1032850"/>
          </a:xfrm>
          <a:prstGeom prst="rect">
            <a:avLst/>
          </a:prstGeom>
          <a:noFill/>
        </p:spPr>
      </p:pic>
      <p:pic>
        <p:nvPicPr>
          <p:cNvPr id="83" name="Picture 82">
            <a:extLst>
              <a:ext uri="{FF2B5EF4-FFF2-40B4-BE49-F238E27FC236}">
                <a16:creationId xmlns:a16="http://schemas.microsoft.com/office/drawing/2014/main" id="{B6F29324-41E4-354B-BA80-45BAB22D7490}"/>
              </a:ext>
            </a:extLst>
          </p:cNvPr>
          <p:cNvPicPr>
            <a:picLocks noChangeAspect="1"/>
          </p:cNvPicPr>
          <p:nvPr/>
        </p:nvPicPr>
        <p:blipFill>
          <a:blip r:embed="rId12"/>
          <a:stretch>
            <a:fillRect/>
          </a:stretch>
        </p:blipFill>
        <p:spPr>
          <a:xfrm>
            <a:off x="2140692" y="4374703"/>
            <a:ext cx="1599282" cy="1350244"/>
          </a:xfrm>
          <a:prstGeom prst="rect">
            <a:avLst/>
          </a:prstGeom>
          <a:ln>
            <a:solidFill>
              <a:schemeClr val="tx1"/>
            </a:solidFill>
          </a:ln>
        </p:spPr>
      </p:pic>
      <p:sp>
        <p:nvSpPr>
          <p:cNvPr id="14" name="TextBox 13">
            <a:extLst>
              <a:ext uri="{FF2B5EF4-FFF2-40B4-BE49-F238E27FC236}">
                <a16:creationId xmlns:a16="http://schemas.microsoft.com/office/drawing/2014/main" id="{DBA03CBE-75B1-524A-BEDD-81156B850157}"/>
              </a:ext>
            </a:extLst>
          </p:cNvPr>
          <p:cNvSpPr txBox="1"/>
          <p:nvPr/>
        </p:nvSpPr>
        <p:spPr>
          <a:xfrm>
            <a:off x="987796" y="2654266"/>
            <a:ext cx="2259691" cy="369332"/>
          </a:xfrm>
          <a:prstGeom prst="rect">
            <a:avLst/>
          </a:prstGeom>
          <a:pattFill prst="pct80">
            <a:fgClr>
              <a:schemeClr val="tx2">
                <a:lumMod val="40000"/>
                <a:lumOff val="60000"/>
              </a:schemeClr>
            </a:fgClr>
            <a:bgClr>
              <a:schemeClr val="bg1"/>
            </a:bgClr>
          </a:pattFill>
        </p:spPr>
        <p:txBody>
          <a:bodyPr wrap="square" rtlCol="0">
            <a:spAutoFit/>
          </a:bodyPr>
          <a:lstStyle/>
          <a:p>
            <a:pPr algn="ctr"/>
            <a:r>
              <a:rPr lang="en-US" b="1" cap="all" dirty="0"/>
              <a:t>Stylized facts</a:t>
            </a:r>
          </a:p>
        </p:txBody>
      </p:sp>
      <p:pic>
        <p:nvPicPr>
          <p:cNvPr id="84" name="Picture 83">
            <a:extLst>
              <a:ext uri="{FF2B5EF4-FFF2-40B4-BE49-F238E27FC236}">
                <a16:creationId xmlns:a16="http://schemas.microsoft.com/office/drawing/2014/main" id="{6CE2FFB0-B1C0-9641-BA2A-798CB9CA19AC}"/>
              </a:ext>
            </a:extLst>
          </p:cNvPr>
          <p:cNvPicPr>
            <a:picLocks noChangeAspect="1"/>
          </p:cNvPicPr>
          <p:nvPr/>
        </p:nvPicPr>
        <p:blipFill rotWithShape="1">
          <a:blip r:embed="rId13">
            <a:extLst>
              <a:ext uri="{28A0092B-C50C-407E-A947-70E740481C1C}">
                <a14:useLocalDpi xmlns:a14="http://schemas.microsoft.com/office/drawing/2010/main" val="0"/>
              </a:ext>
            </a:extLst>
          </a:blip>
          <a:srcRect l="-962" t="11208" r="962" b="14617"/>
          <a:stretch/>
        </p:blipFill>
        <p:spPr bwMode="auto">
          <a:xfrm>
            <a:off x="413922" y="4649268"/>
            <a:ext cx="1602831" cy="1066891"/>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9FBF4725-8BD1-3944-B40C-FCC9DBA2F5D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25683" y="6102750"/>
            <a:ext cx="7340600" cy="609600"/>
          </a:xfrm>
          <a:prstGeom prst="rect">
            <a:avLst/>
          </a:prstGeom>
        </p:spPr>
      </p:pic>
      <p:pic>
        <p:nvPicPr>
          <p:cNvPr id="17" name="Picture 16">
            <a:extLst>
              <a:ext uri="{FF2B5EF4-FFF2-40B4-BE49-F238E27FC236}">
                <a16:creationId xmlns:a16="http://schemas.microsoft.com/office/drawing/2014/main" id="{7511B5A5-5262-5143-8CB3-AA4F41A46E7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51640" y="2344829"/>
            <a:ext cx="2425700" cy="1231900"/>
          </a:xfrm>
          <a:prstGeom prst="rect">
            <a:avLst/>
          </a:prstGeom>
        </p:spPr>
      </p:pic>
      <p:pic>
        <p:nvPicPr>
          <p:cNvPr id="16" name="Picture 15">
            <a:extLst>
              <a:ext uri="{FF2B5EF4-FFF2-40B4-BE49-F238E27FC236}">
                <a16:creationId xmlns:a16="http://schemas.microsoft.com/office/drawing/2014/main" id="{3505A5CD-D6EA-EE42-A422-46A4A57E99B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63318" y="3834938"/>
            <a:ext cx="2895600" cy="749300"/>
          </a:xfrm>
          <a:prstGeom prst="rect">
            <a:avLst/>
          </a:prstGeom>
        </p:spPr>
      </p:pic>
      <p:sp>
        <p:nvSpPr>
          <p:cNvPr id="9" name="TextBox 8">
            <a:extLst>
              <a:ext uri="{FF2B5EF4-FFF2-40B4-BE49-F238E27FC236}">
                <a16:creationId xmlns:a16="http://schemas.microsoft.com/office/drawing/2014/main" id="{C35F9195-AFD3-3941-911E-C11454B2B170}"/>
              </a:ext>
            </a:extLst>
          </p:cNvPr>
          <p:cNvSpPr txBox="1"/>
          <p:nvPr/>
        </p:nvSpPr>
        <p:spPr>
          <a:xfrm>
            <a:off x="9026987" y="1201393"/>
            <a:ext cx="2794571" cy="4339650"/>
          </a:xfrm>
          <a:prstGeom prst="rect">
            <a:avLst/>
          </a:prstGeom>
          <a:solidFill>
            <a:schemeClr val="tx1">
              <a:lumMod val="75000"/>
              <a:lumOff val="25000"/>
            </a:schemeClr>
          </a:solidFill>
        </p:spPr>
        <p:txBody>
          <a:bodyPr wrap="square" rtlCol="0">
            <a:spAutoFit/>
          </a:bodyPr>
          <a:lstStyle/>
          <a:p>
            <a:pPr algn="l"/>
            <a:r>
              <a:rPr lang="en-US" b="1" dirty="0">
                <a:solidFill>
                  <a:schemeClr val="bg1"/>
                </a:solidFill>
                <a:latin typeface="Corbel" panose="020B0503020204020204" pitchFamily="34" charset="0"/>
              </a:rPr>
              <a:t>Next up:</a:t>
            </a:r>
          </a:p>
          <a:p>
            <a:pPr algn="l"/>
            <a:r>
              <a:rPr lang="en-US" b="1" dirty="0">
                <a:solidFill>
                  <a:schemeClr val="bg1"/>
                </a:solidFill>
                <a:latin typeface="Corbel" panose="020B0503020204020204" pitchFamily="34" charset="0"/>
              </a:rPr>
              <a:t>Lunch + poster viewing in TEAMS channels</a:t>
            </a:r>
          </a:p>
          <a:p>
            <a:pPr algn="l"/>
            <a:endParaRPr lang="en-US" b="1" dirty="0">
              <a:solidFill>
                <a:schemeClr val="bg1"/>
              </a:solidFill>
              <a:latin typeface="Corbel" panose="020B0503020204020204" pitchFamily="34" charset="0"/>
            </a:endParaRPr>
          </a:p>
          <a:p>
            <a:pPr algn="l"/>
            <a:endParaRPr lang="en-US" b="1" dirty="0">
              <a:solidFill>
                <a:schemeClr val="bg1"/>
              </a:solidFill>
              <a:latin typeface="Corbel" panose="020B0503020204020204" pitchFamily="34" charset="0"/>
            </a:endParaRPr>
          </a:p>
          <a:p>
            <a:pPr algn="l"/>
            <a:endParaRPr lang="en-US" b="1" dirty="0">
              <a:solidFill>
                <a:schemeClr val="bg1"/>
              </a:solidFill>
              <a:latin typeface="Corbel" panose="020B0503020204020204" pitchFamily="34" charset="0"/>
            </a:endParaRPr>
          </a:p>
          <a:p>
            <a:pPr algn="l"/>
            <a:endParaRPr lang="en-US" b="1" dirty="0">
              <a:solidFill>
                <a:schemeClr val="bg1"/>
              </a:solidFill>
              <a:latin typeface="Corbel" panose="020B0503020204020204" pitchFamily="34" charset="0"/>
            </a:endParaRPr>
          </a:p>
          <a:p>
            <a:pPr algn="l"/>
            <a:endParaRPr lang="en-US" b="1" dirty="0">
              <a:solidFill>
                <a:schemeClr val="bg1"/>
              </a:solidFill>
              <a:latin typeface="Corbel" panose="020B0503020204020204" pitchFamily="34" charset="0"/>
            </a:endParaRPr>
          </a:p>
          <a:p>
            <a:pPr algn="l"/>
            <a:endParaRPr lang="en-US" b="1" dirty="0">
              <a:solidFill>
                <a:schemeClr val="bg1"/>
              </a:solidFill>
              <a:latin typeface="Corbel" panose="020B0503020204020204" pitchFamily="34" charset="0"/>
            </a:endParaRPr>
          </a:p>
          <a:p>
            <a:pPr algn="l"/>
            <a:endParaRPr lang="en-US" b="1" dirty="0">
              <a:solidFill>
                <a:schemeClr val="bg1"/>
              </a:solidFill>
              <a:latin typeface="Corbel" panose="020B0503020204020204" pitchFamily="34" charset="0"/>
            </a:endParaRPr>
          </a:p>
          <a:p>
            <a:pPr algn="l"/>
            <a:endParaRPr lang="en-US" b="1" dirty="0">
              <a:solidFill>
                <a:schemeClr val="bg1"/>
              </a:solidFill>
              <a:latin typeface="Corbel" panose="020B0503020204020204" pitchFamily="34" charset="0"/>
            </a:endParaRPr>
          </a:p>
          <a:p>
            <a:pPr algn="l"/>
            <a:endParaRPr lang="en-US" b="1" dirty="0">
              <a:solidFill>
                <a:schemeClr val="bg1"/>
              </a:solidFill>
              <a:latin typeface="Corbel" panose="020B0503020204020204" pitchFamily="34" charset="0"/>
            </a:endParaRPr>
          </a:p>
          <a:p>
            <a:pPr algn="l"/>
            <a:endParaRPr lang="en-US" b="1" dirty="0">
              <a:solidFill>
                <a:schemeClr val="bg1"/>
              </a:solidFill>
              <a:latin typeface="Corbel" panose="020B0503020204020204" pitchFamily="34" charset="0"/>
            </a:endParaRPr>
          </a:p>
          <a:p>
            <a:pPr algn="l"/>
            <a:endParaRPr lang="en-US" b="1" dirty="0">
              <a:solidFill>
                <a:schemeClr val="bg1"/>
              </a:solidFill>
              <a:latin typeface="Corbel" panose="020B0503020204020204" pitchFamily="34" charset="0"/>
            </a:endParaRPr>
          </a:p>
          <a:p>
            <a:pPr algn="l"/>
            <a:r>
              <a:rPr lang="en-US" sz="2400" b="1" dirty="0">
                <a:solidFill>
                  <a:schemeClr val="bg1"/>
                </a:solidFill>
                <a:latin typeface="Corbel" panose="020B0503020204020204" pitchFamily="34" charset="0"/>
              </a:rPr>
              <a:t>Reconvene at 12pm</a:t>
            </a:r>
          </a:p>
        </p:txBody>
      </p:sp>
      <p:pic>
        <p:nvPicPr>
          <p:cNvPr id="21" name="Picture 20">
            <a:extLst>
              <a:ext uri="{FF2B5EF4-FFF2-40B4-BE49-F238E27FC236}">
                <a16:creationId xmlns:a16="http://schemas.microsoft.com/office/drawing/2014/main" id="{8A82C9C3-65CA-E249-B275-8D936A9CF08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47552" y="2135952"/>
            <a:ext cx="2578100" cy="2705100"/>
          </a:xfrm>
          <a:prstGeom prst="rect">
            <a:avLst/>
          </a:prstGeom>
        </p:spPr>
      </p:pic>
      <p:cxnSp>
        <p:nvCxnSpPr>
          <p:cNvPr id="19" name="Straight Arrow Connector 18">
            <a:extLst>
              <a:ext uri="{FF2B5EF4-FFF2-40B4-BE49-F238E27FC236}">
                <a16:creationId xmlns:a16="http://schemas.microsoft.com/office/drawing/2014/main" id="{DB6C896A-7044-BA44-8E78-6EE1E0532840}"/>
              </a:ext>
            </a:extLst>
          </p:cNvPr>
          <p:cNvCxnSpPr/>
          <p:nvPr/>
        </p:nvCxnSpPr>
        <p:spPr>
          <a:xfrm flipH="1">
            <a:off x="10846793" y="3425272"/>
            <a:ext cx="2609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8A857B44-20A6-4B46-BDAF-0C89F0970270}"/>
              </a:ext>
            </a:extLst>
          </p:cNvPr>
          <p:cNvCxnSpPr/>
          <p:nvPr/>
        </p:nvCxnSpPr>
        <p:spPr>
          <a:xfrm flipH="1">
            <a:off x="10846793" y="3629042"/>
            <a:ext cx="2609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FD0E222-C4A0-E646-8165-C0C58583301F}"/>
              </a:ext>
            </a:extLst>
          </p:cNvPr>
          <p:cNvCxnSpPr/>
          <p:nvPr/>
        </p:nvCxnSpPr>
        <p:spPr>
          <a:xfrm flipH="1">
            <a:off x="10846793" y="3843086"/>
            <a:ext cx="2609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05EEAB1F-903F-D642-AECB-11395F04F72F}"/>
              </a:ext>
            </a:extLst>
          </p:cNvPr>
          <p:cNvCxnSpPr/>
          <p:nvPr/>
        </p:nvCxnSpPr>
        <p:spPr>
          <a:xfrm flipH="1">
            <a:off x="10846793" y="4016034"/>
            <a:ext cx="2609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406DB94C-B1AF-764E-A8E1-9551E4946896}"/>
              </a:ext>
            </a:extLst>
          </p:cNvPr>
          <p:cNvCxnSpPr/>
          <p:nvPr/>
        </p:nvCxnSpPr>
        <p:spPr>
          <a:xfrm flipH="1">
            <a:off x="10846793" y="4219804"/>
            <a:ext cx="2609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B397815-9746-A840-8964-ECC9AFDE36C1}"/>
              </a:ext>
            </a:extLst>
          </p:cNvPr>
          <p:cNvCxnSpPr/>
          <p:nvPr/>
        </p:nvCxnSpPr>
        <p:spPr>
          <a:xfrm flipH="1">
            <a:off x="10846793" y="4403026"/>
            <a:ext cx="2609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1F9195B2-6660-D543-994E-DA5FD1EE1F15}"/>
              </a:ext>
            </a:extLst>
          </p:cNvPr>
          <p:cNvCxnSpPr/>
          <p:nvPr/>
        </p:nvCxnSpPr>
        <p:spPr>
          <a:xfrm flipH="1">
            <a:off x="10846793" y="4617072"/>
            <a:ext cx="2609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250"/>
                            </p:stCondLst>
                            <p:childTnLst>
                              <p:par>
                                <p:cTn id="9" presetID="9"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childTnLst>
                          </p:cTn>
                        </p:par>
                        <p:par>
                          <p:cTn id="12" fill="hold">
                            <p:stCondLst>
                              <p:cond delay="1750"/>
                            </p:stCondLst>
                            <p:childTnLst>
                              <p:par>
                                <p:cTn id="13" presetID="9"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dissolve">
                                      <p:cBhvr>
                                        <p:cTn id="15" dur="1000"/>
                                        <p:tgtEl>
                                          <p:spTgt spid="81"/>
                                        </p:tgtEl>
                                      </p:cBhvr>
                                    </p:animEffect>
                                  </p:childTnLst>
                                </p:cTn>
                              </p:par>
                            </p:childTnLst>
                          </p:cTn>
                        </p:par>
                        <p:par>
                          <p:cTn id="16" fill="hold">
                            <p:stCondLst>
                              <p:cond delay="2750"/>
                            </p:stCondLst>
                            <p:childTnLst>
                              <p:par>
                                <p:cTn id="17" presetID="9"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1000"/>
                                        <p:tgtEl>
                                          <p:spTgt spid="14"/>
                                        </p:tgtEl>
                                      </p:cBhvr>
                                    </p:animEffect>
                                  </p:childTnLst>
                                </p:cTn>
                              </p:par>
                            </p:childTnLst>
                          </p:cTn>
                        </p:par>
                        <p:par>
                          <p:cTn id="20" fill="hold">
                            <p:stCondLst>
                              <p:cond delay="3750"/>
                            </p:stCondLst>
                            <p:childTnLst>
                              <p:par>
                                <p:cTn id="21" presetID="9" presetClass="entr" presetSubtype="0"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dissolve">
                                      <p:cBhvr>
                                        <p:cTn id="23" dur="1000"/>
                                        <p:tgtEl>
                                          <p:spTgt spid="82"/>
                                        </p:tgtEl>
                                      </p:cBhvr>
                                    </p:animEffect>
                                  </p:childTnLst>
                                </p:cTn>
                              </p:par>
                            </p:childTnLst>
                          </p:cTn>
                        </p:par>
                        <p:par>
                          <p:cTn id="24" fill="hold">
                            <p:stCondLst>
                              <p:cond delay="4750"/>
                            </p:stCondLst>
                            <p:childTnLst>
                              <p:par>
                                <p:cTn id="25" presetID="9" presetClass="entr" presetSubtype="0"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dissolve">
                                      <p:cBhvr>
                                        <p:cTn id="27" dur="1000"/>
                                        <p:tgtEl>
                                          <p:spTgt spid="83"/>
                                        </p:tgtEl>
                                      </p:cBhvr>
                                    </p:animEffect>
                                  </p:childTnLst>
                                </p:cTn>
                              </p:par>
                            </p:childTnLst>
                          </p:cTn>
                        </p:par>
                        <p:par>
                          <p:cTn id="28" fill="hold">
                            <p:stCondLst>
                              <p:cond delay="5750"/>
                            </p:stCondLst>
                            <p:childTnLst>
                              <p:par>
                                <p:cTn id="29" presetID="9"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dissolve">
                                      <p:cBhvr>
                                        <p:cTn id="31" dur="1000"/>
                                        <p:tgtEl>
                                          <p:spTgt spid="80"/>
                                        </p:tgtEl>
                                      </p:cBhvr>
                                    </p:animEffect>
                                  </p:childTnLst>
                                </p:cTn>
                              </p:par>
                            </p:childTnLst>
                          </p:cTn>
                        </p:par>
                        <p:par>
                          <p:cTn id="32" fill="hold">
                            <p:stCondLst>
                              <p:cond delay="6750"/>
                            </p:stCondLst>
                            <p:childTnLst>
                              <p:par>
                                <p:cTn id="33" presetID="9" presetClass="entr" presetSubtype="0" fill="hold"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dissolve">
                                      <p:cBhvr>
                                        <p:cTn id="35" dur="1000"/>
                                        <p:tgtEl>
                                          <p:spTgt spid="84"/>
                                        </p:tgtEl>
                                      </p:cBhvr>
                                    </p:animEffect>
                                  </p:childTnLst>
                                </p:cTn>
                              </p:par>
                            </p:childTnLst>
                          </p:cTn>
                        </p:par>
                        <p:par>
                          <p:cTn id="36" fill="hold">
                            <p:stCondLst>
                              <p:cond delay="7750"/>
                            </p:stCondLst>
                            <p:childTnLst>
                              <p:par>
                                <p:cTn id="37" presetID="9" presetClass="entr" presetSubtype="0"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dissolve">
                                      <p:cBhvr>
                                        <p:cTn id="39" dur="1000"/>
                                        <p:tgtEl>
                                          <p:spTgt spid="72"/>
                                        </p:tgtEl>
                                      </p:cBhvr>
                                    </p:animEffect>
                                  </p:childTnLst>
                                </p:cTn>
                              </p:par>
                            </p:childTnLst>
                          </p:cTn>
                        </p:par>
                        <p:par>
                          <p:cTn id="40" fill="hold">
                            <p:stCondLst>
                              <p:cond delay="8750"/>
                            </p:stCondLst>
                            <p:childTnLst>
                              <p:par>
                                <p:cTn id="41" presetID="9"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1000"/>
                                        <p:tgtEl>
                                          <p:spTgt spid="15"/>
                                        </p:tgtEl>
                                      </p:cBhvr>
                                    </p:animEffect>
                                  </p:childTnLst>
                                </p:cTn>
                              </p:par>
                            </p:childTnLst>
                          </p:cTn>
                        </p:par>
                        <p:par>
                          <p:cTn id="44" fill="hold">
                            <p:stCondLst>
                              <p:cond delay="9750"/>
                            </p:stCondLst>
                            <p:childTnLst>
                              <p:par>
                                <p:cTn id="45" presetID="9"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dissolve">
                                      <p:cBhvr>
                                        <p:cTn id="47" dur="1000"/>
                                        <p:tgtEl>
                                          <p:spTgt spid="73"/>
                                        </p:tgtEl>
                                      </p:cBhvr>
                                    </p:animEffect>
                                  </p:childTnLst>
                                </p:cTn>
                              </p:par>
                            </p:childTnLst>
                          </p:cTn>
                        </p:par>
                        <p:par>
                          <p:cTn id="48" fill="hold">
                            <p:stCondLst>
                              <p:cond delay="10750"/>
                            </p:stCondLst>
                            <p:childTnLst>
                              <p:par>
                                <p:cTn id="49" presetID="9"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dissolve">
                                      <p:cBhvr>
                                        <p:cTn id="51" dur="500"/>
                                        <p:tgtEl>
                                          <p:spTgt spid="16"/>
                                        </p:tgtEl>
                                      </p:cBhvr>
                                    </p:animEffect>
                                  </p:childTnLst>
                                </p:cTn>
                              </p:par>
                            </p:childTnLst>
                          </p:cTn>
                        </p:par>
                        <p:par>
                          <p:cTn id="52" fill="hold">
                            <p:stCondLst>
                              <p:cond delay="11250"/>
                            </p:stCondLst>
                            <p:childTnLst>
                              <p:par>
                                <p:cTn id="53" presetID="9" presetClass="entr" presetSubtype="0"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dissolve">
                                      <p:cBhvr>
                                        <p:cTn id="55" dur="1000"/>
                                        <p:tgtEl>
                                          <p:spTgt spid="64"/>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additive="base">
                                        <p:cTn id="60" dur="500" fill="hold"/>
                                        <p:tgtEl>
                                          <p:spTgt spid="61"/>
                                        </p:tgtEl>
                                        <p:attrNameLst>
                                          <p:attrName>ppt_x</p:attrName>
                                        </p:attrNameLst>
                                      </p:cBhvr>
                                      <p:tavLst>
                                        <p:tav tm="0">
                                          <p:val>
                                            <p:strVal val="1+#ppt_w/2"/>
                                          </p:val>
                                        </p:tav>
                                        <p:tav tm="100000">
                                          <p:val>
                                            <p:strVal val="#ppt_x"/>
                                          </p:val>
                                        </p:tav>
                                      </p:tavLst>
                                    </p:anim>
                                    <p:anim calcmode="lin" valueType="num">
                                      <p:cBhvr additive="base">
                                        <p:cTn id="61" dur="500" fill="hold"/>
                                        <p:tgtEl>
                                          <p:spTgt spid="61"/>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1+#ppt_w/2"/>
                                          </p:val>
                                        </p:tav>
                                        <p:tav tm="100000">
                                          <p:val>
                                            <p:strVal val="#ppt_x"/>
                                          </p:val>
                                        </p:tav>
                                      </p:tavLst>
                                    </p:anim>
                                    <p:anim calcmode="lin" valueType="num">
                                      <p:cBhvr additive="base">
                                        <p:cTn id="65" dur="500" fill="hold"/>
                                        <p:tgtEl>
                                          <p:spTgt spid="9"/>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additive="base">
                                        <p:cTn id="76" dur="500" fill="hold"/>
                                        <p:tgtEl>
                                          <p:spTgt spid="69"/>
                                        </p:tgtEl>
                                        <p:attrNameLst>
                                          <p:attrName>ppt_x</p:attrName>
                                        </p:attrNameLst>
                                      </p:cBhvr>
                                      <p:tavLst>
                                        <p:tav tm="0">
                                          <p:val>
                                            <p:strVal val="1+#ppt_w/2"/>
                                          </p:val>
                                        </p:tav>
                                        <p:tav tm="100000">
                                          <p:val>
                                            <p:strVal val="#ppt_x"/>
                                          </p:val>
                                        </p:tav>
                                      </p:tavLst>
                                    </p:anim>
                                    <p:anim calcmode="lin" valueType="num">
                                      <p:cBhvr additive="base">
                                        <p:cTn id="77" dur="500" fill="hold"/>
                                        <p:tgtEl>
                                          <p:spTgt spid="69"/>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71"/>
                                        </p:tgtEl>
                                        <p:attrNameLst>
                                          <p:attrName>style.visibility</p:attrName>
                                        </p:attrNameLst>
                                      </p:cBhvr>
                                      <p:to>
                                        <p:strVal val="visible"/>
                                      </p:to>
                                    </p:set>
                                    <p:anim calcmode="lin" valueType="num">
                                      <p:cBhvr additive="base">
                                        <p:cTn id="80" dur="500" fill="hold"/>
                                        <p:tgtEl>
                                          <p:spTgt spid="71"/>
                                        </p:tgtEl>
                                        <p:attrNameLst>
                                          <p:attrName>ppt_x</p:attrName>
                                        </p:attrNameLst>
                                      </p:cBhvr>
                                      <p:tavLst>
                                        <p:tav tm="0">
                                          <p:val>
                                            <p:strVal val="1+#ppt_w/2"/>
                                          </p:val>
                                        </p:tav>
                                        <p:tav tm="100000">
                                          <p:val>
                                            <p:strVal val="#ppt_x"/>
                                          </p:val>
                                        </p:tav>
                                      </p:tavLst>
                                    </p:anim>
                                    <p:anim calcmode="lin" valueType="num">
                                      <p:cBhvr additive="base">
                                        <p:cTn id="81" dur="500" fill="hold"/>
                                        <p:tgtEl>
                                          <p:spTgt spid="71"/>
                                        </p:tgtEl>
                                        <p:attrNameLst>
                                          <p:attrName>ppt_y</p:attrName>
                                        </p:attrNameLst>
                                      </p:cBhvr>
                                      <p:tavLst>
                                        <p:tav tm="0">
                                          <p:val>
                                            <p:strVal val="#ppt_y"/>
                                          </p:val>
                                        </p:tav>
                                        <p:tav tm="100000">
                                          <p:val>
                                            <p:strVal val="#ppt_y"/>
                                          </p:val>
                                        </p:tav>
                                      </p:tavLst>
                                    </p:anim>
                                  </p:childTnLst>
                                </p:cTn>
                              </p:par>
                              <p:par>
                                <p:cTn id="82" presetID="2" presetClass="entr" presetSubtype="2" fill="hold" nodeType="withEffect">
                                  <p:stCondLst>
                                    <p:cond delay="0"/>
                                  </p:stCondLst>
                                  <p:childTnLst>
                                    <p:set>
                                      <p:cBhvr>
                                        <p:cTn id="83" dur="1" fill="hold">
                                          <p:stCondLst>
                                            <p:cond delay="0"/>
                                          </p:stCondLst>
                                        </p:cTn>
                                        <p:tgtEl>
                                          <p:spTgt spid="85"/>
                                        </p:tgtEl>
                                        <p:attrNameLst>
                                          <p:attrName>style.visibility</p:attrName>
                                        </p:attrNameLst>
                                      </p:cBhvr>
                                      <p:to>
                                        <p:strVal val="visible"/>
                                      </p:to>
                                    </p:set>
                                    <p:anim calcmode="lin" valueType="num">
                                      <p:cBhvr additive="base">
                                        <p:cTn id="84" dur="500" fill="hold"/>
                                        <p:tgtEl>
                                          <p:spTgt spid="85"/>
                                        </p:tgtEl>
                                        <p:attrNameLst>
                                          <p:attrName>ppt_x</p:attrName>
                                        </p:attrNameLst>
                                      </p:cBhvr>
                                      <p:tavLst>
                                        <p:tav tm="0">
                                          <p:val>
                                            <p:strVal val="1+#ppt_w/2"/>
                                          </p:val>
                                        </p:tav>
                                        <p:tav tm="100000">
                                          <p:val>
                                            <p:strVal val="#ppt_x"/>
                                          </p:val>
                                        </p:tav>
                                      </p:tavLst>
                                    </p:anim>
                                    <p:anim calcmode="lin" valueType="num">
                                      <p:cBhvr additive="base">
                                        <p:cTn id="85" dur="500" fill="hold"/>
                                        <p:tgtEl>
                                          <p:spTgt spid="85"/>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87"/>
                                        </p:tgtEl>
                                        <p:attrNameLst>
                                          <p:attrName>style.visibility</p:attrName>
                                        </p:attrNameLst>
                                      </p:cBhvr>
                                      <p:to>
                                        <p:strVal val="visible"/>
                                      </p:to>
                                    </p:set>
                                    <p:anim calcmode="lin" valueType="num">
                                      <p:cBhvr additive="base">
                                        <p:cTn id="88" dur="500" fill="hold"/>
                                        <p:tgtEl>
                                          <p:spTgt spid="87"/>
                                        </p:tgtEl>
                                        <p:attrNameLst>
                                          <p:attrName>ppt_x</p:attrName>
                                        </p:attrNameLst>
                                      </p:cBhvr>
                                      <p:tavLst>
                                        <p:tav tm="0">
                                          <p:val>
                                            <p:strVal val="1+#ppt_w/2"/>
                                          </p:val>
                                        </p:tav>
                                        <p:tav tm="100000">
                                          <p:val>
                                            <p:strVal val="#ppt_x"/>
                                          </p:val>
                                        </p:tav>
                                      </p:tavLst>
                                    </p:anim>
                                    <p:anim calcmode="lin" valueType="num">
                                      <p:cBhvr additive="base">
                                        <p:cTn id="89" dur="500" fill="hold"/>
                                        <p:tgtEl>
                                          <p:spTgt spid="87"/>
                                        </p:tgtEl>
                                        <p:attrNameLst>
                                          <p:attrName>ppt_y</p:attrName>
                                        </p:attrNameLst>
                                      </p:cBhvr>
                                      <p:tavLst>
                                        <p:tav tm="0">
                                          <p:val>
                                            <p:strVal val="#ppt_y"/>
                                          </p:val>
                                        </p:tav>
                                        <p:tav tm="100000">
                                          <p:val>
                                            <p:strVal val="#ppt_y"/>
                                          </p:val>
                                        </p:tav>
                                      </p:tavLst>
                                    </p:anim>
                                  </p:childTnLst>
                                </p:cTn>
                              </p:par>
                              <p:par>
                                <p:cTn id="90" presetID="2" presetClass="entr" presetSubtype="2" fill="hold" nodeType="with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par>
                                <p:cTn id="94" presetID="2" presetClass="entr" presetSubtype="2" fill="hold" nodeType="withEffect">
                                  <p:stCondLst>
                                    <p:cond delay="0"/>
                                  </p:stCondLst>
                                  <p:childTnLst>
                                    <p:set>
                                      <p:cBhvr>
                                        <p:cTn id="95" dur="1" fill="hold">
                                          <p:stCondLst>
                                            <p:cond delay="0"/>
                                          </p:stCondLst>
                                        </p:cTn>
                                        <p:tgtEl>
                                          <p:spTgt spid="90"/>
                                        </p:tgtEl>
                                        <p:attrNameLst>
                                          <p:attrName>style.visibility</p:attrName>
                                        </p:attrNameLst>
                                      </p:cBhvr>
                                      <p:to>
                                        <p:strVal val="visible"/>
                                      </p:to>
                                    </p:set>
                                    <p:anim calcmode="lin" valueType="num">
                                      <p:cBhvr additive="base">
                                        <p:cTn id="96" dur="500" fill="hold"/>
                                        <p:tgtEl>
                                          <p:spTgt spid="90"/>
                                        </p:tgtEl>
                                        <p:attrNameLst>
                                          <p:attrName>ppt_x</p:attrName>
                                        </p:attrNameLst>
                                      </p:cBhvr>
                                      <p:tavLst>
                                        <p:tav tm="0">
                                          <p:val>
                                            <p:strVal val="1+#ppt_w/2"/>
                                          </p:val>
                                        </p:tav>
                                        <p:tav tm="100000">
                                          <p:val>
                                            <p:strVal val="#ppt_x"/>
                                          </p:val>
                                        </p:tav>
                                      </p:tavLst>
                                    </p:anim>
                                    <p:anim calcmode="lin" valueType="num">
                                      <p:cBhvr additive="base">
                                        <p:cTn id="97"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7.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spDef>
      <a:spPr>
        <a:noFill/>
        <a:ln w="57150">
          <a:headEnd type="none" w="med" len="med"/>
          <a:tailEnd type="triangle"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latin typeface="Corbel" panose="020B0503020204020204" pitchFamily="34" charset="0"/>
          </a:defRPr>
        </a:defPPr>
      </a:lstStyle>
    </a:txDef>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F817930B1C6B479FED7908EEE1A818" ma:contentTypeVersion="0" ma:contentTypeDescription="Create a new document." ma:contentTypeScope="" ma:versionID="4f13d5bf9da9f573a0243b1aff581443">
  <xsd:schema xmlns:xsd="http://www.w3.org/2001/XMLSchema" xmlns:xs="http://www.w3.org/2001/XMLSchema" xmlns:p="http://schemas.microsoft.com/office/2006/metadata/properties" targetNamespace="http://schemas.microsoft.com/office/2006/metadata/properties" ma:root="true" ma:fieldsID="165d48fea3d983a66993d8f03264a87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D624D3-5F39-479B-93B1-932EA25876A3}">
  <ds:schemaRefs>
    <ds:schemaRef ds:uri="http://schemas.microsoft.com/sharepoint/v3/contenttype/forms"/>
  </ds:schemaRefs>
</ds:datastoreItem>
</file>

<file path=customXml/itemProps2.xml><?xml version="1.0" encoding="utf-8"?>
<ds:datastoreItem xmlns:ds="http://schemas.openxmlformats.org/officeDocument/2006/customXml" ds:itemID="{CC2AE712-6319-4849-A62F-6A8B291B9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01EC3DC-04D7-4922-95EB-DA67627067B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249</TotalTime>
  <Words>6213</Words>
  <Application>Microsoft Macintosh PowerPoint</Application>
  <PresentationFormat>Widescreen</PresentationFormat>
  <Paragraphs>1000</Paragraphs>
  <Slides>91</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91</vt:i4>
      </vt:variant>
    </vt:vector>
  </HeadingPairs>
  <TitlesOfParts>
    <vt:vector size="107" baseType="lpstr">
      <vt:lpstr>American Typewriter</vt:lpstr>
      <vt:lpstr>Arial</vt:lpstr>
      <vt:lpstr>Arial Black</vt:lpstr>
      <vt:lpstr>Calibri</vt:lpstr>
      <vt:lpstr>Cambria Math</vt:lpstr>
      <vt:lpstr>Corbel</vt:lpstr>
      <vt:lpstr>medium-content-title-font</vt:lpstr>
      <vt:lpstr>Rockwell</vt:lpstr>
      <vt:lpstr>Rockwell Condensed</vt:lpstr>
      <vt:lpstr>Rockwell Extra Bold</vt:lpstr>
      <vt:lpstr>Seravek</vt:lpstr>
      <vt:lpstr>Stencil</vt:lpstr>
      <vt:lpstr>Symbol</vt:lpstr>
      <vt:lpstr>Times New Roman</vt:lpstr>
      <vt:lpstr>Wingdings</vt:lpstr>
      <vt:lpstr>Wood Type</vt:lpstr>
      <vt:lpstr>Towards a multi-scale theory on coupled human mobility and environmental change</vt:lpstr>
      <vt:lpstr>The Call</vt:lpstr>
      <vt:lpstr>The Team</vt:lpstr>
      <vt:lpstr>The Team</vt:lpstr>
      <vt:lpstr>Overarching goal</vt:lpstr>
      <vt:lpstr>Specific goals under the overarching goal</vt:lpstr>
      <vt:lpstr>How different elements are integrated</vt:lpstr>
      <vt:lpstr>Accomplishments/products and their contributions to the project</vt:lpstr>
      <vt:lpstr>Concept map and stylized facts to guide model development</vt:lpstr>
      <vt:lpstr>Concept map</vt:lpstr>
      <vt:lpstr>Literature Review &amp;  Development of Stylized Facts</vt:lpstr>
      <vt:lpstr>Literature Review &amp;  Development of Stylized Facts</vt:lpstr>
      <vt:lpstr>The 12 Stylized Facts</vt:lpstr>
      <vt:lpstr>Accepted Article: Environmental Change and Human Migration: Stylized facts from Puerto Rico and Honduras</vt:lpstr>
      <vt:lpstr>Multilayer Network Models of Global and Regional Refugee flows</vt:lpstr>
      <vt:lpstr>Multilayer Global Network Models Over Time </vt:lpstr>
      <vt:lpstr>Database</vt:lpstr>
      <vt:lpstr>Flows Over Time</vt:lpstr>
      <vt:lpstr>Hypothesized Drivers of Refugee Flows</vt:lpstr>
      <vt:lpstr>Categories of Variables and Years </vt:lpstr>
      <vt:lpstr>Time Series of Variables by Group</vt:lpstr>
      <vt:lpstr>Trends in Rivalry and Contiguity</vt:lpstr>
      <vt:lpstr>Multilayer Global Network Models Over Time </vt:lpstr>
      <vt:lpstr>Regional Dynamics as Ego networks</vt:lpstr>
      <vt:lpstr>Refugee Flows 2011-2016: Stable Origins &amp; Changing Destinations</vt:lpstr>
      <vt:lpstr>Refugee Flow Ego Networks</vt:lpstr>
      <vt:lpstr>Classifying Refugee Flows, 2011-2016</vt:lpstr>
      <vt:lpstr>PowerPoint Presentation</vt:lpstr>
      <vt:lpstr>Network of Significant Variables 2011</vt:lpstr>
      <vt:lpstr>PowerPoint Presentation</vt:lpstr>
      <vt:lpstr>PowerPoint Presentation</vt:lpstr>
      <vt:lpstr>PowerPoint Presentation</vt:lpstr>
      <vt:lpstr>Conclusions</vt:lpstr>
      <vt:lpstr>Next Steps</vt:lpstr>
      <vt:lpstr>Combining global sensitivity analysis and quadratic assignment procedure to improve explanations of complex network processes: A case of global refugee networks</vt:lpstr>
      <vt:lpstr>Introduction</vt:lpstr>
      <vt:lpstr>Comparison between MR-QAP and GSA</vt:lpstr>
      <vt:lpstr>Data set</vt:lpstr>
      <vt:lpstr>Methodology</vt:lpstr>
      <vt:lpstr>Comparison of results</vt:lpstr>
      <vt:lpstr>Conclusions</vt:lpstr>
      <vt:lpstr>Combining analyses to make sense of environmental-migration data: Somalia case</vt:lpstr>
      <vt:lpstr>IDP: Violence, water, or both?</vt:lpstr>
      <vt:lpstr>CuSums</vt:lpstr>
      <vt:lpstr>PowerPoint Presentation</vt:lpstr>
      <vt:lpstr> </vt:lpstr>
      <vt:lpstr>Wavelet analysis: checking for persistent signals, shocks, and seasonality</vt:lpstr>
      <vt:lpstr>Insights revealed by the analysis</vt:lpstr>
      <vt:lpstr>A closer look on how multiple drivers are included in a migration model</vt:lpstr>
      <vt:lpstr>After “what” comes “how”</vt:lpstr>
      <vt:lpstr>Multiple factors must be incorporated; but how?</vt:lpstr>
      <vt:lpstr>Logical operations–AND/OR—may provide clearer links between models and concept/theory</vt:lpstr>
      <vt:lpstr>Proof-of-concept ABM</vt:lpstr>
      <vt:lpstr>How decision factors are configured matters</vt:lpstr>
      <vt:lpstr>Disentangling drivers of emerging behavior from agent-based models</vt:lpstr>
      <vt:lpstr>Authors claiming for a BETTer understanding of ABM</vt:lpstr>
      <vt:lpstr>If migration is modeled as an ABM:</vt:lpstr>
      <vt:lpstr>PowerPoint Presentation</vt:lpstr>
      <vt:lpstr>PowerPoint Presentation</vt:lpstr>
      <vt:lpstr>IDENTIFYING the stochastic VARIANCE</vt:lpstr>
      <vt:lpstr>From ABM To Management: MCF</vt:lpstr>
      <vt:lpstr>From ABM To Management: MCF</vt:lpstr>
      <vt:lpstr>From ABM To Management: MCF</vt:lpstr>
      <vt:lpstr>Conclusions</vt:lpstr>
      <vt:lpstr>MINIMALISTIC, MECHANISTIC MODEL OF MIGRATION &amp; EFFECTS OF TRANSIENT DRIVERS</vt:lpstr>
      <vt:lpstr>Only the environment, social tie, and distance are included for now</vt:lpstr>
      <vt:lpstr>System setup</vt:lpstr>
      <vt:lpstr>Effects on transient behavior of migration</vt:lpstr>
      <vt:lpstr>Migration under sudden shocks vs. graduate changes</vt:lpstr>
      <vt:lpstr>Large-scale stressors and migration: a COVID-19 case study on food security</vt:lpstr>
      <vt:lpstr>COVID-19 &amp; Food Security – a key stressor</vt:lpstr>
      <vt:lpstr>Current situation</vt:lpstr>
      <vt:lpstr>Risk in food Value chains</vt:lpstr>
      <vt:lpstr>MULTI-SCALE APPROACHES</vt:lpstr>
      <vt:lpstr>MULTI-SCALE APPROACHES</vt:lpstr>
      <vt:lpstr>food production Pressures – Global Picture</vt:lpstr>
      <vt:lpstr>food production Pressures – Local Concerns</vt:lpstr>
      <vt:lpstr>Grain reserves are Relatively high</vt:lpstr>
      <vt:lpstr>Trade restriction risk</vt:lpstr>
      <vt:lpstr>Scenario Tools &amp; analysis</vt:lpstr>
      <vt:lpstr>Defining COVID-19 food scenarios</vt:lpstr>
      <vt:lpstr>Wheat Scenario</vt:lpstr>
      <vt:lpstr>Maize Scenario</vt:lpstr>
      <vt:lpstr>Rice Scenario</vt:lpstr>
      <vt:lpstr>SOME TAKE-AWAYS</vt:lpstr>
      <vt:lpstr>MULTI-SCALE APPROACHES</vt:lpstr>
      <vt:lpstr>A NEW ANALYSIS IN PROGRESS</vt:lpstr>
      <vt:lpstr>COVID-19 Supply chain disruption</vt:lpstr>
      <vt:lpstr>Building a County-to-County Cascade model </vt:lpstr>
      <vt:lpstr>Dissemination of project’s findings</vt:lpstr>
      <vt:lpstr>Pieces of the puzzle have been systematically tackled and connected. Further integration is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multi-scale theory on coupled human mobility and environmental change</dc:title>
  <dc:creator>Muneepeerakul,Rachata</dc:creator>
  <cp:lastModifiedBy>Muneepeerakul,Rachata</cp:lastModifiedBy>
  <cp:revision>135</cp:revision>
  <dcterms:created xsi:type="dcterms:W3CDTF">2020-05-22T01:06:43Z</dcterms:created>
  <dcterms:modified xsi:type="dcterms:W3CDTF">2020-05-22T20:47:55Z</dcterms:modified>
</cp:coreProperties>
</file>